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1" r:id="rId2"/>
    <p:sldId id="268" r:id="rId3"/>
    <p:sldId id="258" r:id="rId4"/>
    <p:sldId id="259" r:id="rId5"/>
    <p:sldId id="278" r:id="rId6"/>
    <p:sldId id="260" r:id="rId7"/>
    <p:sldId id="285" r:id="rId8"/>
    <p:sldId id="272" r:id="rId9"/>
    <p:sldId id="286" r:id="rId10"/>
    <p:sldId id="273" r:id="rId11"/>
    <p:sldId id="283" r:id="rId12"/>
    <p:sldId id="284" r:id="rId13"/>
    <p:sldId id="269" r:id="rId14"/>
    <p:sldId id="282" r:id="rId15"/>
    <p:sldId id="271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2F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6" autoAdjust="0"/>
    <p:restoredTop sz="94660"/>
  </p:normalViewPr>
  <p:slideViewPr>
    <p:cSldViewPr>
      <p:cViewPr>
        <p:scale>
          <a:sx n="40" d="100"/>
          <a:sy n="40" d="100"/>
        </p:scale>
        <p:origin x="-1483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5A8E46-74A3-44C6-8F95-81B13AE20CA5}" type="doc">
      <dgm:prSet loTypeId="urn:microsoft.com/office/officeart/2005/8/layout/hList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EA8455E-BA01-4547-B40D-3F6EA05CA2B9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направление активности людей пожилого возраста в общественно полезную деятельность с целью:</a:t>
          </a:r>
          <a:endParaRPr lang="ru-RU" b="1" cap="none" spc="0" dirty="0">
            <a:ln w="12700"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F634219-E96A-4A0E-9B49-3903024BE3CF}" type="parTrans" cxnId="{089BF832-7284-4F93-B5A7-B8AA4728AAD1}">
      <dgm:prSet/>
      <dgm:spPr/>
      <dgm:t>
        <a:bodyPr/>
        <a:lstStyle/>
        <a:p>
          <a:endParaRPr lang="ru-RU"/>
        </a:p>
      </dgm:t>
    </dgm:pt>
    <dgm:pt modelId="{E2368DDE-BA75-4D72-B6DB-DB88072E02D3}" type="sibTrans" cxnId="{089BF832-7284-4F93-B5A7-B8AA4728AAD1}">
      <dgm:prSet/>
      <dgm:spPr/>
      <dgm:t>
        <a:bodyPr/>
        <a:lstStyle/>
        <a:p>
          <a:endParaRPr lang="ru-RU"/>
        </a:p>
      </dgm:t>
    </dgm:pt>
    <dgm:pt modelId="{C013FA2C-9F09-4BBC-9515-4845A20939EF}">
      <dgm:prSet phldrT="[Текст]"/>
      <dgm:spPr/>
      <dgm:t>
        <a:bodyPr/>
        <a:lstStyle/>
        <a:p>
          <a:r>
            <a:rPr lang="ru-RU" b="0" cap="none" spc="0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Достижения успешной социальной  реабилитации пожилых людей</a:t>
          </a:r>
          <a:endParaRPr lang="ru-RU" b="0" cap="none" spc="0" dirty="0">
            <a:ln w="10160">
              <a:prstDash val="solid"/>
            </a:ln>
            <a:solidFill>
              <a:schemeClr val="tx1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170124C6-0C5E-4B6A-A125-CC44206EF631}" type="parTrans" cxnId="{6C669BE5-C36A-49B9-92A5-55DB5F2B3FB1}">
      <dgm:prSet/>
      <dgm:spPr/>
      <dgm:t>
        <a:bodyPr/>
        <a:lstStyle/>
        <a:p>
          <a:endParaRPr lang="ru-RU"/>
        </a:p>
      </dgm:t>
    </dgm:pt>
    <dgm:pt modelId="{D575E3DF-F1BA-4F0D-B1BE-7EAF15E3DFFD}" type="sibTrans" cxnId="{6C669BE5-C36A-49B9-92A5-55DB5F2B3FB1}">
      <dgm:prSet/>
      <dgm:spPr/>
      <dgm:t>
        <a:bodyPr/>
        <a:lstStyle/>
        <a:p>
          <a:endParaRPr lang="ru-RU"/>
        </a:p>
      </dgm:t>
    </dgm:pt>
    <dgm:pt modelId="{43CF639E-618B-4B99-9889-C4DCB1ADBB91}">
      <dgm:prSet phldrT="[Текст]"/>
      <dgm:spPr/>
      <dgm:t>
        <a:bodyPr/>
        <a:lstStyle/>
        <a:p>
          <a:r>
            <a:rPr lang="ru-RU" smtClean="0">
              <a:ln/>
              <a:solidFill>
                <a:schemeClr val="tx1"/>
              </a:solidFill>
            </a:rPr>
            <a:t>Раскрытия потенциала пожилых людей и инвалидов</a:t>
          </a:r>
          <a:endParaRPr lang="ru-RU" dirty="0">
            <a:ln/>
            <a:solidFill>
              <a:schemeClr val="tx1"/>
            </a:solidFill>
          </a:endParaRPr>
        </a:p>
      </dgm:t>
    </dgm:pt>
    <dgm:pt modelId="{97225CAB-69B5-45D1-9C23-1A4D602893AB}" type="parTrans" cxnId="{FA00FF9B-68A8-4002-A9B3-8CDF41293993}">
      <dgm:prSet/>
      <dgm:spPr/>
      <dgm:t>
        <a:bodyPr/>
        <a:lstStyle/>
        <a:p>
          <a:endParaRPr lang="ru-RU"/>
        </a:p>
      </dgm:t>
    </dgm:pt>
    <dgm:pt modelId="{89D34E37-1B3A-42E9-84A0-6DD51E07D033}" type="sibTrans" cxnId="{FA00FF9B-68A8-4002-A9B3-8CDF41293993}">
      <dgm:prSet/>
      <dgm:spPr/>
      <dgm:t>
        <a:bodyPr/>
        <a:lstStyle/>
        <a:p>
          <a:endParaRPr lang="ru-RU"/>
        </a:p>
      </dgm:t>
    </dgm:pt>
    <dgm:pt modelId="{C53AA222-E0B9-4A7F-B5B3-719FB4F7A899}">
      <dgm:prSet phldrT="[Текст]"/>
      <dgm:spPr/>
      <dgm:t>
        <a:bodyPr/>
        <a:lstStyle/>
        <a:p>
          <a:r>
            <a:rPr lang="ru-RU" smtClean="0">
              <a:ln/>
              <a:solidFill>
                <a:schemeClr val="tx1"/>
              </a:solidFill>
            </a:rPr>
            <a:t>Помощи в самореализации и повышении самооценки получателей социальных услуг</a:t>
          </a:r>
          <a:endParaRPr lang="ru-RU" dirty="0">
            <a:ln/>
            <a:solidFill>
              <a:schemeClr val="tx1"/>
            </a:solidFill>
          </a:endParaRPr>
        </a:p>
      </dgm:t>
    </dgm:pt>
    <dgm:pt modelId="{AFAEC58B-B71F-47D6-9F05-F4CE62B48826}" type="parTrans" cxnId="{D6E6F55E-0700-4F7C-9D27-B45E92EBC649}">
      <dgm:prSet/>
      <dgm:spPr/>
      <dgm:t>
        <a:bodyPr/>
        <a:lstStyle/>
        <a:p>
          <a:endParaRPr lang="ru-RU"/>
        </a:p>
      </dgm:t>
    </dgm:pt>
    <dgm:pt modelId="{F5AE7516-E35C-456A-BE52-65DBC8914417}" type="sibTrans" cxnId="{D6E6F55E-0700-4F7C-9D27-B45E92EBC649}">
      <dgm:prSet/>
      <dgm:spPr/>
      <dgm:t>
        <a:bodyPr/>
        <a:lstStyle/>
        <a:p>
          <a:endParaRPr lang="ru-RU"/>
        </a:p>
      </dgm:t>
    </dgm:pt>
    <dgm:pt modelId="{56488A46-04F2-4116-A1ED-04CFFD909FB0}">
      <dgm:prSet phldrT="[Текст]"/>
      <dgm:spPr/>
      <dgm:t>
        <a:bodyPr/>
        <a:lstStyle/>
        <a:p>
          <a:r>
            <a:rPr lang="ru-RU" smtClean="0">
              <a:ln/>
              <a:solidFill>
                <a:schemeClr val="tx1"/>
              </a:solidFill>
            </a:rPr>
            <a:t>Улучшения качества жизни и досуга</a:t>
          </a:r>
          <a:endParaRPr lang="ru-RU" dirty="0">
            <a:ln/>
            <a:solidFill>
              <a:schemeClr val="tx1"/>
            </a:solidFill>
          </a:endParaRPr>
        </a:p>
      </dgm:t>
    </dgm:pt>
    <dgm:pt modelId="{5D719628-316A-4B76-BFD7-AE53FF84BF13}" type="parTrans" cxnId="{40821DA3-6E34-45E3-B7EB-0249554AFFE5}">
      <dgm:prSet/>
      <dgm:spPr/>
      <dgm:t>
        <a:bodyPr/>
        <a:lstStyle/>
        <a:p>
          <a:endParaRPr lang="ru-RU"/>
        </a:p>
      </dgm:t>
    </dgm:pt>
    <dgm:pt modelId="{4155FF70-2F17-4641-AAE3-61FEEB70B860}" type="sibTrans" cxnId="{40821DA3-6E34-45E3-B7EB-0249554AFFE5}">
      <dgm:prSet/>
      <dgm:spPr/>
      <dgm:t>
        <a:bodyPr/>
        <a:lstStyle/>
        <a:p>
          <a:endParaRPr lang="ru-RU"/>
        </a:p>
      </dgm:t>
    </dgm:pt>
    <dgm:pt modelId="{39192685-AC2B-4D55-B78D-0E642A6BEC79}">
      <dgm:prSet phldrT="[Текст]"/>
      <dgm:spPr/>
      <dgm:t>
        <a:bodyPr/>
        <a:lstStyle/>
        <a:p>
          <a:r>
            <a:rPr lang="ru-RU" smtClean="0">
              <a:ln/>
              <a:solidFill>
                <a:schemeClr val="tx1"/>
              </a:solidFill>
            </a:rPr>
            <a:t>Преемственности поколений</a:t>
          </a:r>
          <a:endParaRPr lang="ru-RU" dirty="0">
            <a:ln/>
            <a:solidFill>
              <a:schemeClr val="tx1"/>
            </a:solidFill>
          </a:endParaRPr>
        </a:p>
      </dgm:t>
    </dgm:pt>
    <dgm:pt modelId="{F8CD3E6F-F665-46A3-8F1B-E1CCC8006250}" type="parTrans" cxnId="{1FD2FA02-35E4-429B-B5D2-45931197C2C0}">
      <dgm:prSet/>
      <dgm:spPr/>
      <dgm:t>
        <a:bodyPr/>
        <a:lstStyle/>
        <a:p>
          <a:endParaRPr lang="ru-RU"/>
        </a:p>
      </dgm:t>
    </dgm:pt>
    <dgm:pt modelId="{28CDB977-566F-4C77-9A2A-0A139A2B9E12}" type="sibTrans" cxnId="{1FD2FA02-35E4-429B-B5D2-45931197C2C0}">
      <dgm:prSet/>
      <dgm:spPr/>
      <dgm:t>
        <a:bodyPr/>
        <a:lstStyle/>
        <a:p>
          <a:endParaRPr lang="ru-RU"/>
        </a:p>
      </dgm:t>
    </dgm:pt>
    <dgm:pt modelId="{B1CDB4ED-AA10-4786-A83E-454050C23EAA}">
      <dgm:prSet phldrT="[Текст]"/>
      <dgm:spPr/>
      <dgm:t>
        <a:bodyPr/>
        <a:lstStyle/>
        <a:p>
          <a:r>
            <a:rPr lang="ru-RU" smtClean="0">
              <a:ln/>
              <a:solidFill>
                <a:schemeClr val="tx1"/>
              </a:solidFill>
            </a:rPr>
            <a:t>Пропаганды активного долголетия</a:t>
          </a:r>
          <a:endParaRPr lang="ru-RU" dirty="0">
            <a:ln/>
            <a:solidFill>
              <a:schemeClr val="tx1"/>
            </a:solidFill>
          </a:endParaRPr>
        </a:p>
      </dgm:t>
    </dgm:pt>
    <dgm:pt modelId="{6DE3BDE8-10B8-4C79-A7AA-6C94F753BB96}" type="parTrans" cxnId="{7C1D0772-9366-41D4-A132-B9E52445A6CA}">
      <dgm:prSet/>
      <dgm:spPr/>
      <dgm:t>
        <a:bodyPr/>
        <a:lstStyle/>
        <a:p>
          <a:endParaRPr lang="ru-RU"/>
        </a:p>
      </dgm:t>
    </dgm:pt>
    <dgm:pt modelId="{274ADC0D-9D29-406D-BF70-5A17EF0CB25F}" type="sibTrans" cxnId="{7C1D0772-9366-41D4-A132-B9E52445A6CA}">
      <dgm:prSet/>
      <dgm:spPr/>
      <dgm:t>
        <a:bodyPr/>
        <a:lstStyle/>
        <a:p>
          <a:endParaRPr lang="ru-RU"/>
        </a:p>
      </dgm:t>
    </dgm:pt>
    <dgm:pt modelId="{16A7A70F-970B-4C85-A2ED-1288073F7B26}" type="pres">
      <dgm:prSet presAssocID="{065A8E46-74A3-44C6-8F95-81B13AE20CA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33736A-66FD-42F9-8812-3D8D1D4253B8}" type="pres">
      <dgm:prSet presAssocID="{7EA8455E-BA01-4547-B40D-3F6EA05CA2B9}" presName="roof" presStyleLbl="dkBgShp" presStyleIdx="0" presStyleCnt="2"/>
      <dgm:spPr/>
      <dgm:t>
        <a:bodyPr/>
        <a:lstStyle/>
        <a:p>
          <a:endParaRPr lang="ru-RU"/>
        </a:p>
      </dgm:t>
    </dgm:pt>
    <dgm:pt modelId="{7D7B8AB4-F5B2-406B-8295-AAAAEDE72D39}" type="pres">
      <dgm:prSet presAssocID="{7EA8455E-BA01-4547-B40D-3F6EA05CA2B9}" presName="pillars" presStyleCnt="0"/>
      <dgm:spPr/>
      <dgm:t>
        <a:bodyPr/>
        <a:lstStyle/>
        <a:p>
          <a:endParaRPr lang="ru-RU"/>
        </a:p>
      </dgm:t>
    </dgm:pt>
    <dgm:pt modelId="{9ED0EBD5-E62F-458C-95ED-6B7D315652B0}" type="pres">
      <dgm:prSet presAssocID="{7EA8455E-BA01-4547-B40D-3F6EA05CA2B9}" presName="pillar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279EB-8A7E-4D45-BD0A-57F74DD8C352}" type="pres">
      <dgm:prSet presAssocID="{43CF639E-618B-4B99-9889-C4DCB1ADBB91}" presName="pillar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36AD3-C2A5-4BF9-BFD4-BEDD7D70F88C}" type="pres">
      <dgm:prSet presAssocID="{C53AA222-E0B9-4A7F-B5B3-719FB4F7A899}" presName="pillar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5FC70-5288-4A82-B435-7E5B82446E79}" type="pres">
      <dgm:prSet presAssocID="{56488A46-04F2-4116-A1ED-04CFFD909FB0}" presName="pillarX" presStyleLbl="node1" presStyleIdx="3" presStyleCnt="6" custLinFactNeighborX="2224" custLinFactNeighborY="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4E038-F909-4FC1-9866-6FC53DD221A2}" type="pres">
      <dgm:prSet presAssocID="{39192685-AC2B-4D55-B78D-0E642A6BEC79}" presName="pillar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002B6-82DC-44AB-9AE6-9B56ED9ED995}" type="pres">
      <dgm:prSet presAssocID="{B1CDB4ED-AA10-4786-A83E-454050C23EAA}" presName="pillar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E43B4-9DE6-457B-8541-3BD5E189FD80}" type="pres">
      <dgm:prSet presAssocID="{7EA8455E-BA01-4547-B40D-3F6EA05CA2B9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1FD2FA02-35E4-429B-B5D2-45931197C2C0}" srcId="{7EA8455E-BA01-4547-B40D-3F6EA05CA2B9}" destId="{39192685-AC2B-4D55-B78D-0E642A6BEC79}" srcOrd="4" destOrd="0" parTransId="{F8CD3E6F-F665-46A3-8F1B-E1CCC8006250}" sibTransId="{28CDB977-566F-4C77-9A2A-0A139A2B9E12}"/>
    <dgm:cxn modelId="{D6E6F55E-0700-4F7C-9D27-B45E92EBC649}" srcId="{7EA8455E-BA01-4547-B40D-3F6EA05CA2B9}" destId="{C53AA222-E0B9-4A7F-B5B3-719FB4F7A899}" srcOrd="2" destOrd="0" parTransId="{AFAEC58B-B71F-47D6-9F05-F4CE62B48826}" sibTransId="{F5AE7516-E35C-456A-BE52-65DBC8914417}"/>
    <dgm:cxn modelId="{E03766AF-54F0-4B48-9FE3-DB1B1F4024F2}" type="presOf" srcId="{7EA8455E-BA01-4547-B40D-3F6EA05CA2B9}" destId="{7D33736A-66FD-42F9-8812-3D8D1D4253B8}" srcOrd="0" destOrd="0" presId="urn:microsoft.com/office/officeart/2005/8/layout/hList3"/>
    <dgm:cxn modelId="{45EC41F4-2A7A-4F55-8D80-5FAB39C55C07}" type="presOf" srcId="{43CF639E-618B-4B99-9889-C4DCB1ADBB91}" destId="{26D279EB-8A7E-4D45-BD0A-57F74DD8C352}" srcOrd="0" destOrd="0" presId="urn:microsoft.com/office/officeart/2005/8/layout/hList3"/>
    <dgm:cxn modelId="{A757CEC3-6D3C-42E1-8F56-71FD2718C480}" type="presOf" srcId="{065A8E46-74A3-44C6-8F95-81B13AE20CA5}" destId="{16A7A70F-970B-4C85-A2ED-1288073F7B26}" srcOrd="0" destOrd="0" presId="urn:microsoft.com/office/officeart/2005/8/layout/hList3"/>
    <dgm:cxn modelId="{FA00FF9B-68A8-4002-A9B3-8CDF41293993}" srcId="{7EA8455E-BA01-4547-B40D-3F6EA05CA2B9}" destId="{43CF639E-618B-4B99-9889-C4DCB1ADBB91}" srcOrd="1" destOrd="0" parTransId="{97225CAB-69B5-45D1-9C23-1A4D602893AB}" sibTransId="{89D34E37-1B3A-42E9-84A0-6DD51E07D033}"/>
    <dgm:cxn modelId="{BBBAFA98-01B2-4587-B4DD-ED7BDFD93E02}" type="presOf" srcId="{39192685-AC2B-4D55-B78D-0E642A6BEC79}" destId="{CBD4E038-F909-4FC1-9866-6FC53DD221A2}" srcOrd="0" destOrd="0" presId="urn:microsoft.com/office/officeart/2005/8/layout/hList3"/>
    <dgm:cxn modelId="{089BF832-7284-4F93-B5A7-B8AA4728AAD1}" srcId="{065A8E46-74A3-44C6-8F95-81B13AE20CA5}" destId="{7EA8455E-BA01-4547-B40D-3F6EA05CA2B9}" srcOrd="0" destOrd="0" parTransId="{5F634219-E96A-4A0E-9B49-3903024BE3CF}" sibTransId="{E2368DDE-BA75-4D72-B6DB-DB88072E02D3}"/>
    <dgm:cxn modelId="{751C3732-2BC0-445E-A77F-81D07BFD1E04}" type="presOf" srcId="{C013FA2C-9F09-4BBC-9515-4845A20939EF}" destId="{9ED0EBD5-E62F-458C-95ED-6B7D315652B0}" srcOrd="0" destOrd="0" presId="urn:microsoft.com/office/officeart/2005/8/layout/hList3"/>
    <dgm:cxn modelId="{5B36DC73-CAB8-49EB-A373-5CD522FD0BC2}" type="presOf" srcId="{C53AA222-E0B9-4A7F-B5B3-719FB4F7A899}" destId="{BD936AD3-C2A5-4BF9-BFD4-BEDD7D70F88C}" srcOrd="0" destOrd="0" presId="urn:microsoft.com/office/officeart/2005/8/layout/hList3"/>
    <dgm:cxn modelId="{7C1D0772-9366-41D4-A132-B9E52445A6CA}" srcId="{7EA8455E-BA01-4547-B40D-3F6EA05CA2B9}" destId="{B1CDB4ED-AA10-4786-A83E-454050C23EAA}" srcOrd="5" destOrd="0" parTransId="{6DE3BDE8-10B8-4C79-A7AA-6C94F753BB96}" sibTransId="{274ADC0D-9D29-406D-BF70-5A17EF0CB25F}"/>
    <dgm:cxn modelId="{6C669BE5-C36A-49B9-92A5-55DB5F2B3FB1}" srcId="{7EA8455E-BA01-4547-B40D-3F6EA05CA2B9}" destId="{C013FA2C-9F09-4BBC-9515-4845A20939EF}" srcOrd="0" destOrd="0" parTransId="{170124C6-0C5E-4B6A-A125-CC44206EF631}" sibTransId="{D575E3DF-F1BA-4F0D-B1BE-7EAF15E3DFFD}"/>
    <dgm:cxn modelId="{40821DA3-6E34-45E3-B7EB-0249554AFFE5}" srcId="{7EA8455E-BA01-4547-B40D-3F6EA05CA2B9}" destId="{56488A46-04F2-4116-A1ED-04CFFD909FB0}" srcOrd="3" destOrd="0" parTransId="{5D719628-316A-4B76-BFD7-AE53FF84BF13}" sibTransId="{4155FF70-2F17-4641-AAE3-61FEEB70B860}"/>
    <dgm:cxn modelId="{882D069F-E4B4-4B09-B61A-EF5F78D58D93}" type="presOf" srcId="{B1CDB4ED-AA10-4786-A83E-454050C23EAA}" destId="{151002B6-82DC-44AB-9AE6-9B56ED9ED995}" srcOrd="0" destOrd="0" presId="urn:microsoft.com/office/officeart/2005/8/layout/hList3"/>
    <dgm:cxn modelId="{DE2606DF-9CA1-486E-A16C-0B63FEF13DCE}" type="presOf" srcId="{56488A46-04F2-4116-A1ED-04CFFD909FB0}" destId="{75F5FC70-5288-4A82-B435-7E5B82446E79}" srcOrd="0" destOrd="0" presId="urn:microsoft.com/office/officeart/2005/8/layout/hList3"/>
    <dgm:cxn modelId="{66D1759A-EF2F-4B2D-BDF9-E927076C7B93}" type="presParOf" srcId="{16A7A70F-970B-4C85-A2ED-1288073F7B26}" destId="{7D33736A-66FD-42F9-8812-3D8D1D4253B8}" srcOrd="0" destOrd="0" presId="urn:microsoft.com/office/officeart/2005/8/layout/hList3"/>
    <dgm:cxn modelId="{614942B1-B178-463A-9971-0024FD600544}" type="presParOf" srcId="{16A7A70F-970B-4C85-A2ED-1288073F7B26}" destId="{7D7B8AB4-F5B2-406B-8295-AAAAEDE72D39}" srcOrd="1" destOrd="0" presId="urn:microsoft.com/office/officeart/2005/8/layout/hList3"/>
    <dgm:cxn modelId="{E228817E-7389-4FE5-A6EE-D3971DCAEB0B}" type="presParOf" srcId="{7D7B8AB4-F5B2-406B-8295-AAAAEDE72D39}" destId="{9ED0EBD5-E62F-458C-95ED-6B7D315652B0}" srcOrd="0" destOrd="0" presId="urn:microsoft.com/office/officeart/2005/8/layout/hList3"/>
    <dgm:cxn modelId="{0165FF26-3E56-46C2-B62A-916740AC9EAC}" type="presParOf" srcId="{7D7B8AB4-F5B2-406B-8295-AAAAEDE72D39}" destId="{26D279EB-8A7E-4D45-BD0A-57F74DD8C352}" srcOrd="1" destOrd="0" presId="urn:microsoft.com/office/officeart/2005/8/layout/hList3"/>
    <dgm:cxn modelId="{9DDD0FEA-1075-465E-AE4E-29767BAED9F4}" type="presParOf" srcId="{7D7B8AB4-F5B2-406B-8295-AAAAEDE72D39}" destId="{BD936AD3-C2A5-4BF9-BFD4-BEDD7D70F88C}" srcOrd="2" destOrd="0" presId="urn:microsoft.com/office/officeart/2005/8/layout/hList3"/>
    <dgm:cxn modelId="{06487F04-23E4-455C-8DC0-6E20AF4ABB95}" type="presParOf" srcId="{7D7B8AB4-F5B2-406B-8295-AAAAEDE72D39}" destId="{75F5FC70-5288-4A82-B435-7E5B82446E79}" srcOrd="3" destOrd="0" presId="urn:microsoft.com/office/officeart/2005/8/layout/hList3"/>
    <dgm:cxn modelId="{2170F46B-7D2C-44CD-8273-89084F32B91E}" type="presParOf" srcId="{7D7B8AB4-F5B2-406B-8295-AAAAEDE72D39}" destId="{CBD4E038-F909-4FC1-9866-6FC53DD221A2}" srcOrd="4" destOrd="0" presId="urn:microsoft.com/office/officeart/2005/8/layout/hList3"/>
    <dgm:cxn modelId="{38594A2E-5FA2-4525-89C0-D6A7B6B1902C}" type="presParOf" srcId="{7D7B8AB4-F5B2-406B-8295-AAAAEDE72D39}" destId="{151002B6-82DC-44AB-9AE6-9B56ED9ED995}" srcOrd="5" destOrd="0" presId="urn:microsoft.com/office/officeart/2005/8/layout/hList3"/>
    <dgm:cxn modelId="{44804C42-D41E-49E7-B8A9-8B43A93FBD6C}" type="presParOf" srcId="{16A7A70F-970B-4C85-A2ED-1288073F7B26}" destId="{755E43B4-9DE6-457B-8541-3BD5E189FD8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33736A-66FD-42F9-8812-3D8D1D4253B8}">
      <dsp:nvSpPr>
        <dsp:cNvPr id="0" name=""/>
        <dsp:cNvSpPr/>
      </dsp:nvSpPr>
      <dsp:spPr>
        <a:xfrm>
          <a:off x="0" y="0"/>
          <a:ext cx="9144000" cy="1564838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2700"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направление активности людей пожилого возраста в общественно полезную деятельность с целью:</a:t>
          </a:r>
          <a:endParaRPr lang="ru-RU" sz="3200" b="1" kern="1200" cap="none" spc="0" dirty="0">
            <a:ln w="12700">
              <a:prstDash val="solid"/>
            </a:ln>
            <a:solidFill>
              <a:schemeClr val="tx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0" y="0"/>
        <a:ext cx="9144000" cy="1564838"/>
      </dsp:txXfrm>
    </dsp:sp>
    <dsp:sp modelId="{9ED0EBD5-E62F-458C-95ED-6B7D315652B0}">
      <dsp:nvSpPr>
        <dsp:cNvPr id="0" name=""/>
        <dsp:cNvSpPr/>
      </dsp:nvSpPr>
      <dsp:spPr>
        <a:xfrm>
          <a:off x="4464" y="1564838"/>
          <a:ext cx="1522511" cy="32861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0160"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rPr>
            <a:t>Достижения успешной социальной  реабилитации пожилых людей</a:t>
          </a:r>
          <a:endParaRPr lang="ru-RU" sz="1400" b="0" kern="1200" cap="none" spc="0" dirty="0">
            <a:ln w="10160">
              <a:prstDash val="solid"/>
            </a:ln>
            <a:solidFill>
              <a:schemeClr val="tx1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4464" y="1564838"/>
        <a:ext cx="1522511" cy="3286160"/>
      </dsp:txXfrm>
    </dsp:sp>
    <dsp:sp modelId="{26D279EB-8A7E-4D45-BD0A-57F74DD8C352}">
      <dsp:nvSpPr>
        <dsp:cNvPr id="0" name=""/>
        <dsp:cNvSpPr/>
      </dsp:nvSpPr>
      <dsp:spPr>
        <a:xfrm>
          <a:off x="1526976" y="1564838"/>
          <a:ext cx="1522511" cy="3286160"/>
        </a:xfrm>
        <a:prstGeom prst="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n/>
              <a:solidFill>
                <a:schemeClr val="tx1"/>
              </a:solidFill>
            </a:rPr>
            <a:t>Раскрытия потенциала пожилых людей и инвалидов</a:t>
          </a:r>
          <a:endParaRPr lang="ru-RU" sz="1400" kern="1200" dirty="0">
            <a:ln/>
            <a:solidFill>
              <a:schemeClr val="tx1"/>
            </a:solidFill>
          </a:endParaRPr>
        </a:p>
      </dsp:txBody>
      <dsp:txXfrm>
        <a:off x="1526976" y="1564838"/>
        <a:ext cx="1522511" cy="3286160"/>
      </dsp:txXfrm>
    </dsp:sp>
    <dsp:sp modelId="{BD936AD3-C2A5-4BF9-BFD4-BEDD7D70F88C}">
      <dsp:nvSpPr>
        <dsp:cNvPr id="0" name=""/>
        <dsp:cNvSpPr/>
      </dsp:nvSpPr>
      <dsp:spPr>
        <a:xfrm>
          <a:off x="3049488" y="1564838"/>
          <a:ext cx="1522511" cy="3286160"/>
        </a:xfrm>
        <a:prstGeom prst="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n/>
              <a:solidFill>
                <a:schemeClr val="tx1"/>
              </a:solidFill>
            </a:rPr>
            <a:t>Помощи в самореализации и повышении самооценки получателей социальных услуг</a:t>
          </a:r>
          <a:endParaRPr lang="ru-RU" sz="1400" kern="1200" dirty="0">
            <a:ln/>
            <a:solidFill>
              <a:schemeClr val="tx1"/>
            </a:solidFill>
          </a:endParaRPr>
        </a:p>
      </dsp:txBody>
      <dsp:txXfrm>
        <a:off x="3049488" y="1564838"/>
        <a:ext cx="1522511" cy="3286160"/>
      </dsp:txXfrm>
    </dsp:sp>
    <dsp:sp modelId="{75F5FC70-5288-4A82-B435-7E5B82446E79}">
      <dsp:nvSpPr>
        <dsp:cNvPr id="0" name=""/>
        <dsp:cNvSpPr/>
      </dsp:nvSpPr>
      <dsp:spPr>
        <a:xfrm>
          <a:off x="4605860" y="1584161"/>
          <a:ext cx="1522511" cy="3286160"/>
        </a:xfrm>
        <a:prstGeom prst="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n/>
              <a:solidFill>
                <a:schemeClr val="tx1"/>
              </a:solidFill>
            </a:rPr>
            <a:t>Улучшения качества жизни и досуга</a:t>
          </a:r>
          <a:endParaRPr lang="ru-RU" sz="1400" kern="1200" dirty="0">
            <a:ln/>
            <a:solidFill>
              <a:schemeClr val="tx1"/>
            </a:solidFill>
          </a:endParaRPr>
        </a:p>
      </dsp:txBody>
      <dsp:txXfrm>
        <a:off x="4605860" y="1584161"/>
        <a:ext cx="1522511" cy="3286160"/>
      </dsp:txXfrm>
    </dsp:sp>
    <dsp:sp modelId="{CBD4E038-F909-4FC1-9866-6FC53DD221A2}">
      <dsp:nvSpPr>
        <dsp:cNvPr id="0" name=""/>
        <dsp:cNvSpPr/>
      </dsp:nvSpPr>
      <dsp:spPr>
        <a:xfrm>
          <a:off x="6094511" y="1564838"/>
          <a:ext cx="1522511" cy="3286160"/>
        </a:xfrm>
        <a:prstGeom prst="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n/>
              <a:solidFill>
                <a:schemeClr val="tx1"/>
              </a:solidFill>
            </a:rPr>
            <a:t>Преемственности поколений</a:t>
          </a:r>
          <a:endParaRPr lang="ru-RU" sz="1400" kern="1200" dirty="0">
            <a:ln/>
            <a:solidFill>
              <a:schemeClr val="tx1"/>
            </a:solidFill>
          </a:endParaRPr>
        </a:p>
      </dsp:txBody>
      <dsp:txXfrm>
        <a:off x="6094511" y="1564838"/>
        <a:ext cx="1522511" cy="3286160"/>
      </dsp:txXfrm>
    </dsp:sp>
    <dsp:sp modelId="{151002B6-82DC-44AB-9AE6-9B56ED9ED995}">
      <dsp:nvSpPr>
        <dsp:cNvPr id="0" name=""/>
        <dsp:cNvSpPr/>
      </dsp:nvSpPr>
      <dsp:spPr>
        <a:xfrm>
          <a:off x="7617023" y="1564838"/>
          <a:ext cx="1522511" cy="328616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n/>
              <a:solidFill>
                <a:schemeClr val="tx1"/>
              </a:solidFill>
            </a:rPr>
            <a:t>Пропаганды активного долголетия</a:t>
          </a:r>
          <a:endParaRPr lang="ru-RU" sz="1400" kern="1200" dirty="0">
            <a:ln/>
            <a:solidFill>
              <a:schemeClr val="tx1"/>
            </a:solidFill>
          </a:endParaRPr>
        </a:p>
      </dsp:txBody>
      <dsp:txXfrm>
        <a:off x="7617023" y="1564838"/>
        <a:ext cx="1522511" cy="3286160"/>
      </dsp:txXfrm>
    </dsp:sp>
    <dsp:sp modelId="{755E43B4-9DE6-457B-8541-3BD5E189FD80}">
      <dsp:nvSpPr>
        <dsp:cNvPr id="0" name=""/>
        <dsp:cNvSpPr/>
      </dsp:nvSpPr>
      <dsp:spPr>
        <a:xfrm>
          <a:off x="0" y="4850999"/>
          <a:ext cx="9144000" cy="365128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B9F96-3C04-4937-9845-2E6D9B1FDF2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90CB6-4F5A-4DEC-8F17-B58D09F23B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369D-F8C1-4F5E-B8D8-DE030863B26E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CD4C-9CA9-469C-AE6D-BA147F8C0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369D-F8C1-4F5E-B8D8-DE030863B26E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CD4C-9CA9-469C-AE6D-BA147F8C0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369D-F8C1-4F5E-B8D8-DE030863B26E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CD4C-9CA9-469C-AE6D-BA147F8C0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369D-F8C1-4F5E-B8D8-DE030863B26E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CD4C-9CA9-469C-AE6D-BA147F8C0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369D-F8C1-4F5E-B8D8-DE030863B26E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CD4C-9CA9-469C-AE6D-BA147F8C0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369D-F8C1-4F5E-B8D8-DE030863B26E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CD4C-9CA9-469C-AE6D-BA147F8C0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369D-F8C1-4F5E-B8D8-DE030863B26E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CD4C-9CA9-469C-AE6D-BA147F8C0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369D-F8C1-4F5E-B8D8-DE030863B26E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CD4C-9CA9-469C-AE6D-BA147F8C0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369D-F8C1-4F5E-B8D8-DE030863B26E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CD4C-9CA9-469C-AE6D-BA147F8C0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369D-F8C1-4F5E-B8D8-DE030863B26E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CD4C-9CA9-469C-AE6D-BA147F8C0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369D-F8C1-4F5E-B8D8-DE030863B26E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CD4C-9CA9-469C-AE6D-BA147F8C0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7369D-F8C1-4F5E-B8D8-DE030863B26E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DCD4C-9CA9-469C-AE6D-BA147F8C04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7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9.jpeg"/><Relationship Id="rId3" Type="http://schemas.openxmlformats.org/officeDocument/2006/relationships/image" Target="../media/image79.png"/><Relationship Id="rId7" Type="http://schemas.openxmlformats.org/officeDocument/2006/relationships/image" Target="../media/image83.jpeg"/><Relationship Id="rId12" Type="http://schemas.openxmlformats.org/officeDocument/2006/relationships/image" Target="../media/image88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11" Type="http://schemas.openxmlformats.org/officeDocument/2006/relationships/image" Target="../media/image87.jpeg"/><Relationship Id="rId5" Type="http://schemas.openxmlformats.org/officeDocument/2006/relationships/image" Target="../media/image81.jpeg"/><Relationship Id="rId10" Type="http://schemas.openxmlformats.org/officeDocument/2006/relationships/image" Target="../media/image8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\\SERVER\media\&#1042;&#1048;&#1044;&#1045;&#1054;%202015-2020\&#1042;&#1080;&#1079;&#1080;&#1090;&#1085;&#1072;&#1103;%20&#1082;&#1072;&#1088;&#1090;&#1086;&#1095;&#1082;&#1072;%20&#1056;&#1086;&#1089;&#1090;&#1086;&#1074;&#1089;&#1082;&#1086;&#1075;&#1086;%202%20&#1044;&#1048;&#1055;&#1048;.mp4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0" y="40466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rgbClr val="AF2FA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Государственное автономное учреждение социального обслуживания населения «Ростовский дом-интернат №2 для престарелых и инвалидов» </a:t>
            </a:r>
            <a:endParaRPr lang="ru-RU" sz="28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rgbClr val="AF2FA9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581128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Специалист по социальной работе </a:t>
            </a:r>
            <a:r>
              <a:rPr lang="ru-RU" sz="2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Гриценко</a:t>
            </a: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Ирина Николаевна</a:t>
            </a:r>
            <a:endParaRPr lang="ru-RU" sz="2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Рисунок 5" descr="WhatsApp Image 2022-02-07 at 19.49.2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988840"/>
            <a:ext cx="3075938" cy="427213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520" y="2420888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9050">
                  <a:solidFill>
                    <a:srgbClr val="AF2FA9"/>
                  </a:solidFill>
                  <a:prstDash val="solid"/>
                </a:ln>
                <a:solidFill>
                  <a:srgbClr val="AF2FA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Номинация: Лучший проект добровольческой организации (волонтер), реализованный в сфере социального обслуживания</a:t>
            </a:r>
            <a:endParaRPr lang="ru-RU" sz="2400" dirty="0">
              <a:ln w="19050">
                <a:solidFill>
                  <a:srgbClr val="AF2FA9"/>
                </a:solidFill>
                <a:prstDash val="solid"/>
              </a:ln>
              <a:solidFill>
                <a:srgbClr val="AF2FA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пк2\Desktop\СЕРЕБРЯНОЕ ВОЛОНТЁРСТВО\эмблема серебряная гвардия\ЭЛЕМЕНТЫ\other-clipart-working-hand-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304826"/>
            <a:ext cx="1872208" cy="1553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25144"/>
            <a:ext cx="8157592" cy="1512168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" pitchFamily="2" charset="2"/>
              <a:buChar char="v"/>
              <a:tabLst>
                <a:tab pos="444500" algn="l"/>
              </a:tabLst>
            </a:pPr>
            <a:r>
              <a:rPr lang="ru-RU" sz="3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«Серебряными» добровольцами проводятся спортивные мероприятия, направленные на пропаганду здорового образа жизни, а также продление долголетия и укрепление физического здоровья.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5" name="Рисунок 4" descr="S141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2880320" cy="1920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87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761" y="2420888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087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9079" y="2420888"/>
            <a:ext cx="2640633" cy="198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фото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2420888"/>
            <a:ext cx="2664296" cy="195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фото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15316" y="332656"/>
            <a:ext cx="258832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Users\1\Pictures\фото волонтеров1\ВОЛОНТЕРЫ\горизонт\03.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32656"/>
            <a:ext cx="2618880" cy="1964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3995936" cy="453650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Добровольцы учреждения помогают в реализации долговременного ухода за получателями социальных услуг в отделениях милосердия. Волонтеры посещают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маломобильных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пожилых людей и инвалидов,  помогают в написании и прочтении писем или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смс-сообщений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в пользовании телефонами, покупке необходимых товаров, сопровождают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маломобильных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пожилых людей и инвалидов на прогулках и в поездках.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1\Desktop\фото волонтеров\159634975_1167016377085478_363785390468992051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48680"/>
            <a:ext cx="2088232" cy="2088232"/>
          </a:xfrm>
          <a:prstGeom prst="rect">
            <a:avLst/>
          </a:prstGeom>
          <a:ln>
            <a:solidFill>
              <a:srgbClr val="AF2F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5" descr="C:\Users\1\Desktop\фото волонтеров\173344328_936300143579272_792715201889019246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97152"/>
            <a:ext cx="1988840" cy="1491630"/>
          </a:xfrm>
          <a:prstGeom prst="rect">
            <a:avLst/>
          </a:prstGeom>
          <a:ln>
            <a:solidFill>
              <a:srgbClr val="AF2F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6" descr="C:\Users\1\Desktop\фото волонтеров\224392631_2632215500414553_400867119925774047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3152" y="5312364"/>
            <a:ext cx="2060848" cy="1545636"/>
          </a:xfrm>
          <a:prstGeom prst="rect">
            <a:avLst/>
          </a:prstGeom>
          <a:ln>
            <a:solidFill>
              <a:srgbClr val="AF2F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5" name="Picture 9" descr="C:\Users\1\Desktop\фото волонтеров\230960094_529346438320722_6626617809421315003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5312364"/>
            <a:ext cx="2060848" cy="1545636"/>
          </a:xfrm>
          <a:prstGeom prst="rect">
            <a:avLst/>
          </a:prstGeom>
          <a:ln>
            <a:solidFill>
              <a:srgbClr val="AF2F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6" name="Picture 10" descr="C:\Users\1\Desktop\фото волонтеров\241314369_269816018291311_6997629174787057256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25144"/>
            <a:ext cx="2639616" cy="1484784"/>
          </a:xfrm>
          <a:prstGeom prst="rect">
            <a:avLst/>
          </a:prstGeom>
          <a:ln>
            <a:solidFill>
              <a:srgbClr val="AF2F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7" name="Picture 11" descr="C:\Users\1\Desktop\фото волонтеров\241422576_176371004569873_9222161345907111175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996952"/>
            <a:ext cx="2560284" cy="1440160"/>
          </a:xfrm>
          <a:prstGeom prst="rect">
            <a:avLst/>
          </a:prstGeom>
          <a:ln>
            <a:solidFill>
              <a:srgbClr val="AF2F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9" name="Picture 13" descr="C:\Users\1\Desktop\фото волонтеров\271060222_5140464385998144_6725841826591994309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2996952"/>
            <a:ext cx="2016224" cy="1512168"/>
          </a:xfrm>
          <a:prstGeom prst="rect">
            <a:avLst/>
          </a:prstGeom>
          <a:ln>
            <a:solidFill>
              <a:srgbClr val="AF2F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30" name="Picture 14" descr="C:\Users\1\Desktop\фото волонтеров\IMG_20210809_1128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620688"/>
            <a:ext cx="2688299" cy="2016224"/>
          </a:xfrm>
          <a:prstGeom prst="rect">
            <a:avLst/>
          </a:prstGeom>
          <a:ln>
            <a:solidFill>
              <a:srgbClr val="AF2F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esktop\фото волонтеров\226162907_542621910502770_659848325874793141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229200"/>
            <a:ext cx="2267744" cy="1628800"/>
          </a:xfrm>
          <a:prstGeom prst="rect">
            <a:avLst/>
          </a:prstGeom>
          <a:ln>
            <a:solidFill>
              <a:srgbClr val="AF2F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8" descr="C:\Users\1\Desktop\фото волонтеров\229257945_692988581659573_27632531616030133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1728192" cy="1296144"/>
          </a:xfrm>
          <a:prstGeom prst="rect">
            <a:avLst/>
          </a:prstGeom>
          <a:ln>
            <a:solidFill>
              <a:srgbClr val="AF2F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2" descr="C:\Users\1\Desktop\фото волонтеров\241314917_256552899651863_371937469889894207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564904"/>
            <a:ext cx="3049750" cy="1728192"/>
          </a:xfrm>
          <a:prstGeom prst="rect">
            <a:avLst/>
          </a:prstGeom>
          <a:ln>
            <a:solidFill>
              <a:srgbClr val="AF2F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C:\Users\1\Desktop\фото волонтеров\229783812_356066215910963_5084511455082633437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08246" cy="1656184"/>
          </a:xfrm>
          <a:prstGeom prst="rect">
            <a:avLst/>
          </a:prstGeom>
          <a:ln>
            <a:solidFill>
              <a:srgbClr val="AF2F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C:\Users\1\Desktop\фото волонтеров\270302347_201867005483332_6076466403218005715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5755" y="5201816"/>
            <a:ext cx="2208245" cy="1656184"/>
          </a:xfrm>
          <a:prstGeom prst="rect">
            <a:avLst/>
          </a:prstGeom>
          <a:ln>
            <a:solidFill>
              <a:srgbClr val="AF2F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C:\Users\1\Desktop\фото волонтеров\173730329_2839325992988153_7748192349344588341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5201816"/>
            <a:ext cx="2208245" cy="1656184"/>
          </a:xfrm>
          <a:prstGeom prst="rect">
            <a:avLst/>
          </a:prstGeom>
          <a:ln>
            <a:solidFill>
              <a:srgbClr val="AF2F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 descr="C:\Users\1\Desktop\фото волонтеров\IMG_20210809_114157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0"/>
            <a:ext cx="2195736" cy="1646802"/>
          </a:xfrm>
          <a:prstGeom prst="rect">
            <a:avLst/>
          </a:prstGeom>
          <a:ln>
            <a:solidFill>
              <a:srgbClr val="AF2F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C:\Users\1\Desktop\фото волонтеров\162535158_3823403707697583_418213414244290618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201816"/>
            <a:ext cx="2208246" cy="1656184"/>
          </a:xfrm>
          <a:prstGeom prst="rect">
            <a:avLst/>
          </a:prstGeom>
          <a:ln>
            <a:solidFill>
              <a:srgbClr val="AF2F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6" descr="C:\Users\1\Desktop\фото волонтеров\WhatsApp Image 2021-10-28 at 16.53.25(1)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0"/>
            <a:ext cx="2208245" cy="1656184"/>
          </a:xfrm>
          <a:prstGeom prst="rect">
            <a:avLst/>
          </a:prstGeom>
          <a:ln>
            <a:solidFill>
              <a:srgbClr val="AF2F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1\Desktop\фото волонтеров\163663075772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24" y="1916832"/>
            <a:ext cx="2271688" cy="1705186"/>
          </a:xfrm>
          <a:prstGeom prst="rect">
            <a:avLst/>
          </a:prstGeom>
          <a:ln>
            <a:solidFill>
              <a:srgbClr val="AF2F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7" name="Picture 7" descr="C:\Users\1\Pictures\фото волонтеров1\ВОЛОНТЕРЫ\горизонт\Гутникова (1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1916832"/>
            <a:ext cx="2195736" cy="1646802"/>
          </a:xfrm>
          <a:prstGeom prst="rect">
            <a:avLst/>
          </a:prstGeom>
          <a:ln>
            <a:solidFill>
              <a:srgbClr val="AF2F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8" name="Picture 8" descr="C:\Users\1\Pictures\фото волонтеров1\ВОЛОНТЕРЫ\горизонт\IMG_20191128_10215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4008" y="0"/>
            <a:ext cx="2171733" cy="1628800"/>
          </a:xfrm>
          <a:prstGeom prst="rect">
            <a:avLst/>
          </a:prstGeom>
          <a:ln>
            <a:solidFill>
              <a:srgbClr val="AF2F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9" name="Picture 9" descr="C:\Users\1\Desktop\фото волонтеров\231628054_235754081737184_6446904154221613420_n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264" y="3789040"/>
            <a:ext cx="1663747" cy="1296144"/>
          </a:xfrm>
          <a:prstGeom prst="rect">
            <a:avLst/>
          </a:prstGeom>
          <a:ln>
            <a:solidFill>
              <a:srgbClr val="AF2FA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2564904"/>
            <a:ext cx="3312368" cy="2592288"/>
          </a:xfrm>
          <a:ln>
            <a:noFill/>
          </a:ln>
        </p:spPr>
        <p:txBody>
          <a:bodyPr>
            <a:normAutofit fontScale="47500" lnSpcReduction="20000"/>
          </a:bodyPr>
          <a:lstStyle/>
          <a:p>
            <a:pPr indent="15875" algn="ctr">
              <a:buNone/>
            </a:pPr>
            <a:r>
              <a:rPr lang="ru-RU" sz="4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«Серебряные»  волонтеры организуют и проводят театральные, музыкальные, литературные и научно-познавательные мероприятия в учреждении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190122_1045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32656"/>
            <a:ext cx="2267744" cy="1700808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6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2304256" cy="172819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1\Desktop\фото волонтеров\16366307577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20888"/>
            <a:ext cx="2304256" cy="172963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1\Desktop\фото волонтеров\IMG-20211007-WA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32656"/>
            <a:ext cx="2304256" cy="1729633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1\Desktop\фото волонтеров\WhatsApp Image 2021-10-28 at 16.53.2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492896"/>
            <a:ext cx="2301601" cy="172819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1\Desktop\фото волонтеров\WhatsApp Image 2021-10-28 at 16.53.25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725144"/>
            <a:ext cx="2304256" cy="1730185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Users\1\Desktop\фото волонтеров\209558371_500528461283097_8240246039963045653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4941168"/>
            <a:ext cx="1584176" cy="1584176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Users\1\Desktop\фото волонтеров\160249809_3766082720113033_1388682994379226674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4941168"/>
            <a:ext cx="1584176" cy="1584176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\\SERVER\Share2\Obmen_dokumenty\СЕКРЕТАРЬ\все документы старые\Гриценко\вести с мест 2019\26.12.19-концерт ДЗ к НГ\IMG_20191226_11224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3720" y="4725144"/>
            <a:ext cx="2304256" cy="172819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фото волонтеров\240527318_215971850482194_420803088769414044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788" y="260648"/>
            <a:ext cx="1917948" cy="144016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C:\Users\1\Desktop\фото волонтеров\160355488_947342302704733_760602665065698410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0648"/>
            <a:ext cx="1512168" cy="1443433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9" name="Picture 7" descr="C:\Users\1\Desktop\фото волонтеров\270155845_136534182142740_240145702850714033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9869" y="260648"/>
            <a:ext cx="2558178" cy="144016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Picture 8" descr="C:\Users\1\Desktop\фото волонтеров\270200445_461131438868235_8444322464293885058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420888"/>
            <a:ext cx="1940834" cy="1455626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1" name="Picture 9" descr="\\SERVER\Share2\Obmen_dokumenty\СЕКРЕТАРЬ\все документы старые\Гриценко\вести с мест 2020\театр.встречи\IMG_20200528_1118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420888"/>
            <a:ext cx="1944216" cy="1459844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2" name="Picture 10" descr="C:\Users\1\Desktop\фото волонтеров\WhatsApp Image 2021-10-28 at 16.53.25(2)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653136"/>
            <a:ext cx="1944216" cy="145816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3" name="Picture 11" descr="C:\Users\1\Desktop\фото волонтеров\272661990_141197791679444_5714887027078545071_n.web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4653136"/>
            <a:ext cx="1917846" cy="144016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4" name="Picture 12" descr="C:\Users\1\Desktop\фото волонтеров\272700309_1004239650128661_5847414027406747142_n.web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4653136"/>
            <a:ext cx="1920213" cy="144016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5" name="Picture 13" descr="C:\Users\1\Desktop\фото волонтеров\272739626_157256623311631_8701096166442531178_n.web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2420888"/>
            <a:ext cx="1917845" cy="144016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6" name="Picture 14" descr="C:\Users\1\Desktop\фото волонтеров\WhatsApp Image 2021-10-28 at 16.53.24(1)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0032" y="2420888"/>
            <a:ext cx="1918001" cy="144016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5" descr="C:\Users\1\Desktop\фото волонтеров\218027985_342719847305627_6508859445782699528_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60032" y="4653136"/>
            <a:ext cx="1944216" cy="145816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6" descr="C:\Users\1\Desktop\фото волонтеров\226023002_857164441573017_3020554320957540319_n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26154" y="260648"/>
            <a:ext cx="1917845" cy="144016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644008" cy="3501008"/>
          </a:xfrm>
          <a:solidFill>
            <a:schemeClr val="accent4">
              <a:alpha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marL="88900" indent="190500">
              <a:buNone/>
            </a:pP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«Серебряные» волонтеры являются постоянными участниками и призерами различных конкурсов, фестивалей, форумов, акций и </a:t>
            </a: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протяжении существования Центра «серебряного» </a:t>
            </a:r>
            <a:r>
              <a:rPr lang="ru-RU" sz="400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4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добровольцами дома-интерната проводятся акции и мастер-классы, посвященные различным знаменательным датам и праздникам, таким как: День защиты детей; День любви, семьи и верности; День земли и защиты окружающей среды и др. </a:t>
            </a:r>
          </a:p>
          <a:p>
            <a:pPr marL="88900" indent="190500">
              <a:buNone/>
            </a:pPr>
            <a:r>
              <a:rPr lang="ru-RU" sz="4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Также проводятся мероприятия по чествованию юбиляров дома-интерната.</a:t>
            </a:r>
          </a:p>
          <a:p>
            <a:pPr marL="0" indent="342900">
              <a:spcBef>
                <a:spcPts val="0"/>
              </a:spcBef>
              <a:buFont typeface="Wingdings" pitchFamily="2" charset="2"/>
              <a:buChar char="v"/>
            </a:pP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Font typeface="Wingdings" pitchFamily="2" charset="2"/>
              <a:buChar char="v"/>
            </a:pP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5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1700808"/>
            <a:ext cx="2195736" cy="1646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1\Pictures\фото волонтеров1\ВОЛОНТЕРЫ\горизонт\фото День добрых дел 2019 (45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2123728" cy="1598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1\Pictures\фото волонтеров1\ВОЛОНТЕРЫ\горизонт\DSC057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417840"/>
            <a:ext cx="2404521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\\SERVER\Share2\Obmen_dokumenty\СЕКРЕТАРЬ\все документы старые\Гриценко\вести с мест 2019\26-29.03.19 - участие в фестивале Весенняя капель\IMG_20190326_1139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5345832"/>
            <a:ext cx="201622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\\SERVER\Share2\Obmen_dokumenty\СЕКРЕТАРЬ\все документы старые\Гриценко\вести с мест 2019\30.10.2019-награждение в премии Успех сотрудничества\IMG_20191030_1005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5425834"/>
            <a:ext cx="1944216" cy="1432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\\SERVER\Share2\Obmen_dokumenty\СЕКРЕТАРЬ\все документы старые\Гриценко\вести с мест 2019\30.10.2019-награждение в премии Успех сотрудничества\IMG_20191030_1208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3573016"/>
            <a:ext cx="2051720" cy="1538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 descr="C:\Users\1\Pictures\фото волонтеров1\ВОЛОНТЕРЫ\горизонт\фото День добрых дел 2019 (4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0"/>
            <a:ext cx="2195736" cy="1646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\\192.168.1.100\Share2\Obmen_dokumenty\СЕКРЕТАРЬ\вести с мест 2019\02.03.19 - акция серебряных волонтеров\IMG_20190302_16105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0"/>
            <a:ext cx="2123729" cy="1592796"/>
          </a:xfrm>
          <a:prstGeom prst="rect">
            <a:avLst/>
          </a:prstGeom>
          <a:ln w="190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DSC0628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16016" y="1700808"/>
            <a:ext cx="2095483" cy="1571612"/>
          </a:xfrm>
          <a:prstGeom prst="rect">
            <a:avLst/>
          </a:prstGeom>
          <a:ln w="190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DSC0628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55776" y="3573016"/>
            <a:ext cx="2095482" cy="1571612"/>
          </a:xfrm>
          <a:prstGeom prst="rect">
            <a:avLst/>
          </a:prstGeom>
          <a:ln w="190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DSC0628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1520" y="3645024"/>
            <a:ext cx="2268253" cy="1512168"/>
          </a:xfrm>
          <a:prstGeom prst="rect">
            <a:avLst/>
          </a:prstGeom>
          <a:ln w="190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DSC0628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68278" y="5301208"/>
            <a:ext cx="2075722" cy="1556792"/>
          </a:xfrm>
          <a:prstGeom prst="rect">
            <a:avLst/>
          </a:prstGeom>
          <a:ln w="190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73016"/>
          </a:xfrm>
        </p:spPr>
        <p:txBody>
          <a:bodyPr>
            <a:normAutofit fontScale="62500" lnSpcReduction="20000"/>
          </a:bodyPr>
          <a:lstStyle/>
          <a:p>
            <a:pPr indent="22225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результате внедрения практики численность «серебряных» волонтеров в доме-интернате достигла 54 человека в учреждении, привлечено к сотрудничеству более 20 организаций. За время существования Центра добровольцами организовано более 400 мероприятий, которые были направлены более чем на 1400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благополучателей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различных сферах. Самому старшему члену волонтерского движения - 89 лет.</a:t>
            </a:r>
          </a:p>
          <a:p>
            <a:pPr indent="22225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результате организации проекта по вовлечению получателей социальных услуг в добровольческую деятельность у пожилых людей наблюдается улучшение психоэмоционального состояния, радость от социального и творческого взаимодействия, повышение уровня самооценки от выполненной работы волонтером, снижение уровня тревожности посредством разнообразия досуга, улучшение памяти (и защиты от ее ослабления) и остроты интеллектуальных  процессов.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ownloads\WhatsApp Image 2022-02-13 at 15.26.2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12976"/>
            <a:ext cx="5944096" cy="3443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323528" y="5767472"/>
            <a:ext cx="8590622" cy="12003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n>
                  <a:solidFill>
                    <a:srgbClr val="660066"/>
                  </a:solidFill>
                  <a:prstDash val="solid"/>
                </a:ln>
                <a:gradFill>
                  <a:gsLst>
                    <a:gs pos="53000">
                      <a:srgbClr val="7030A0"/>
                    </a:gs>
                    <a:gs pos="79000">
                      <a:srgbClr val="800080"/>
                    </a:gs>
                    <a:gs pos="25400">
                      <a:srgbClr val="800080"/>
                    </a:gs>
                    <a:gs pos="0">
                      <a:srgbClr val="420042"/>
                    </a:gs>
                    <a:gs pos="100000">
                      <a:srgbClr val="660066"/>
                    </a:gs>
                  </a:gsLst>
                  <a:lin ang="16200000" scaled="1"/>
                </a:gra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ln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53000">
                      <a:srgbClr val="7030A0"/>
                    </a:gs>
                    <a:gs pos="79000">
                      <a:srgbClr val="800080"/>
                    </a:gs>
                    <a:gs pos="25400">
                      <a:srgbClr val="800080"/>
                    </a:gs>
                    <a:gs pos="0">
                      <a:srgbClr val="420042"/>
                    </a:gs>
                    <a:gs pos="100000">
                      <a:srgbClr val="660066"/>
                    </a:gs>
                  </a:gsLst>
                  <a:lin ang="16200000" scaled="1"/>
                </a:gra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Мы волонтёры великой страны,</a:t>
            </a:r>
            <a:br>
              <a:rPr lang="ru-RU" sz="3600" b="1" dirty="0">
                <a:ln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53000">
                      <a:srgbClr val="7030A0"/>
                    </a:gs>
                    <a:gs pos="79000">
                      <a:srgbClr val="800080"/>
                    </a:gs>
                    <a:gs pos="25400">
                      <a:srgbClr val="800080"/>
                    </a:gs>
                    <a:gs pos="0">
                      <a:srgbClr val="420042"/>
                    </a:gs>
                    <a:gs pos="100000">
                      <a:srgbClr val="660066"/>
                    </a:gs>
                  </a:gsLst>
                  <a:lin ang="16200000" scaled="1"/>
                </a:gra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ru-RU" sz="3600" b="1" dirty="0">
                <a:ln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53000">
                      <a:srgbClr val="7030A0"/>
                    </a:gs>
                    <a:gs pos="79000">
                      <a:srgbClr val="800080"/>
                    </a:gs>
                    <a:gs pos="25400">
                      <a:srgbClr val="800080"/>
                    </a:gs>
                    <a:gs pos="0">
                      <a:srgbClr val="420042"/>
                    </a:gs>
                    <a:gs pos="100000">
                      <a:srgbClr val="660066"/>
                    </a:gs>
                  </a:gsLst>
                  <a:lin ang="16200000" scaled="1"/>
                </a:gra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     Наши дела России нужны!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24533"/>
            <a:ext cx="5688632" cy="5433467"/>
          </a:xfrm>
        </p:spPr>
        <p:txBody>
          <a:bodyPr>
            <a:normAutofit fontScale="70000" lnSpcReduction="20000"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соответствии с распоряжением Правительства Российской Федерации от 05.02.2016 № 164-Р «Об утверждении Стратегии действий в интересах граждан старшего поколения в Российской Федерации до 2025 года» в целях реализации Указа Президента Российской Федерации от 07.05.2018 № 204 «О национальных целях и стратегических задачах развития Российской Федерации на период до 2024 года» ГАУСОН РО « Ростовский №2 ДИПИ»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29.06.2018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был разработан и утвержден приказ №28  «</a:t>
            </a:r>
            <a:r>
              <a:rPr lang="x-none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создании Центра «серебряного»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 с привлечением МБУ «Центр социального обслуживания населения Пролетарского района г. Ростова-на-Дону».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645024"/>
            <a:ext cx="1760144" cy="242088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2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764704"/>
            <a:ext cx="1760144" cy="2420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0"/>
            <a:ext cx="6696744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 w="11430">
                  <a:solidFill>
                    <a:srgbClr val="7030A0"/>
                  </a:solidFill>
                </a:ln>
                <a:solidFill>
                  <a:srgbClr val="AF2FA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Социальный проект по работе с «серебряными» волонтерами</a:t>
            </a:r>
            <a:endParaRPr kumimoji="0" lang="ru-RU" sz="2800" b="1" i="0" u="none" strike="noStrike" kern="1200" cap="none" spc="0" normalizeH="0" baseline="0" noProof="0" dirty="0">
              <a:ln w="11430">
                <a:solidFill>
                  <a:srgbClr val="7030A0"/>
                </a:solidFill>
              </a:ln>
              <a:solidFill>
                <a:srgbClr val="AF2FA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547664" y="836712"/>
            <a:ext cx="4139952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 w="900" cmpd="sng">
                  <a:solidFill>
                    <a:srgbClr val="7030A0">
                      <a:alpha val="55000"/>
                    </a:srgbClr>
                  </a:solidFill>
                  <a:prstDash val="solid"/>
                </a:ln>
                <a:solidFill>
                  <a:srgbClr val="AF2FA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«СЕРЕБРЯНАЯ ГВАРДИЯ»</a:t>
            </a:r>
            <a:endParaRPr kumimoji="0" lang="ru-RU" sz="5400" b="1" i="0" u="none" strike="noStrike" kern="1200" cap="none" spc="0" normalizeH="0" baseline="0" noProof="0" dirty="0">
              <a:ln w="900" cmpd="sng">
                <a:solidFill>
                  <a:srgbClr val="7030A0">
                    <a:alpha val="55000"/>
                  </a:srgbClr>
                </a:solidFill>
                <a:prstDash val="solid"/>
              </a:ln>
              <a:solidFill>
                <a:srgbClr val="AF2FA9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980728"/>
          </a:xfrm>
          <a:solidFill>
            <a:srgbClr val="AF2FA9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 «серебряного»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волонтерства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ГАУСОН  РО «Ростовский №2 ДИПИ»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429000"/>
            <a:ext cx="8496944" cy="3057203"/>
          </a:xfrm>
        </p:spPr>
        <p:txBody>
          <a:bodyPr>
            <a:noAutofit/>
          </a:bodyPr>
          <a:lstStyle/>
          <a:p>
            <a:pPr marL="0" indent="342900" algn="just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оздан  в июле  2018 года на базе двух учреждений (Ростовского дома-интерната №2 для престарелых и инвалидов и Центра социального обслуживания населения в Пролетарском районе города Ростова-на-Дону). Затем деятельность добровольцев расширилась, в ряды волонтеров вступило много получателей социальных услуг. В результате было принято решение о выделении учреждений в самостоятельные Центры «серебряного» </a:t>
            </a:r>
            <a:r>
              <a:rPr lang="ru-RU" sz="1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1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 algn="just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Уникальность проекта состоит в том, что его добровольцами является не молодые люди, а граждане пожилого возраста, которые проживают в доме-интернате и помогают еще более нуждающимся проживающим в отделении милосердия нашего учреждения.</a:t>
            </a:r>
          </a:p>
          <a:p>
            <a:pPr marL="0" indent="342900" algn="just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Для получателей социальных услуг учреждения работать волонтером – это одна из интересных и продуктивных форм досуга, возможность взрослым людям ощутить себя нужным и полезным для других людей.</a:t>
            </a: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052737"/>
            <a:ext cx="3491880" cy="2337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464496" cy="57606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</a:rPr>
              <a:t>Цель проекта: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96752"/>
          <a:ext cx="9144000" cy="521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верх 3"/>
          <p:cNvSpPr/>
          <p:nvPr/>
        </p:nvSpPr>
        <p:spPr>
          <a:xfrm>
            <a:off x="899592" y="5993904"/>
            <a:ext cx="7848872" cy="864096"/>
          </a:xfrm>
          <a:prstGeom prst="upArrowCallout">
            <a:avLst>
              <a:gd name="adj1" fmla="val 39922"/>
              <a:gd name="adj2" fmla="val 64053"/>
              <a:gd name="adj3" fmla="val 25000"/>
              <a:gd name="adj4" fmla="val 64977"/>
            </a:avLst>
          </a:prstGeom>
          <a:solidFill>
            <a:srgbClr val="AF2FA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Задачи проекта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2880320" cy="2862322"/>
          </a:xfrm>
          <a:prstGeom prst="rect">
            <a:avLst/>
          </a:prstGeom>
          <a:solidFill>
            <a:schemeClr val="lt1">
              <a:alpha val="56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Совместная работа пожилых людей и инвалидов  с молодежными общественными организациями и учебными заведениями  для обмена опытом и восстановления преемственности поколений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3356992"/>
            <a:ext cx="2195736" cy="2862322"/>
          </a:xfrm>
          <a:prstGeom prst="rect">
            <a:avLst/>
          </a:prstGeom>
          <a:solidFill>
            <a:schemeClr val="lt1">
              <a:alpha val="7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Организация и разнообразие досуга пожилых людей и инвалидов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3356992"/>
            <a:ext cx="1800200" cy="2862322"/>
          </a:xfrm>
          <a:prstGeom prst="rect">
            <a:avLst/>
          </a:prstGeom>
          <a:solidFill>
            <a:schemeClr val="lt1">
              <a:alpha val="7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Пропаганда возможностей и способностей пожилых людей и инвалидов</a:t>
            </a:r>
          </a:p>
          <a:p>
            <a:pPr algn="ctr"/>
            <a:endParaRPr lang="ru-RU" sz="16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3356992"/>
            <a:ext cx="1835696" cy="2862322"/>
          </a:xfrm>
          <a:prstGeom prst="rect">
            <a:avLst/>
          </a:prstGeom>
          <a:solidFill>
            <a:schemeClr val="lt1">
              <a:alpha val="7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Продление активного социального долголетия пожилых людей и инвалидов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548680"/>
            <a:ext cx="2736304" cy="2585323"/>
          </a:xfrm>
          <a:prstGeom prst="rect">
            <a:avLst/>
          </a:prstGeom>
          <a:solidFill>
            <a:schemeClr val="lt1">
              <a:alpha val="56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Продление активного долголетия пожилых людей и инвалидов  посредством участия в социально-значимых, культурных, общественных и спортивных мероприятиях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4208" y="1124744"/>
            <a:ext cx="2520280" cy="2031325"/>
          </a:xfrm>
          <a:prstGeom prst="rect">
            <a:avLst/>
          </a:prstGeom>
          <a:solidFill>
            <a:schemeClr val="lt1">
              <a:alpha val="56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Организация долговременного ухода за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маломобильными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получателями социальных услуг в отделениях милосердия учреждения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3356992"/>
            <a:ext cx="2880320" cy="2800767"/>
          </a:xfrm>
          <a:prstGeom prst="rect">
            <a:avLst/>
          </a:prstGeom>
          <a:solidFill>
            <a:schemeClr val="lt1">
              <a:alpha val="7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Формирование и поддержание внутреннего состояния и ощущения семейного тепла, благополучия и удовлетворения потребностей семейных отношений между старшим поколением и детьми из домов-интернатов и реабилитационных центров</a:t>
            </a:r>
          </a:p>
          <a:p>
            <a:pPr algn="ctr"/>
            <a:endParaRPr lang="ru-RU" sz="16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492896" cy="1080120"/>
          </a:xfrm>
          <a:solidFill>
            <a:srgbClr val="AF2FA9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ru-RU" b="1" dirty="0" smtClean="0"/>
              <a:t>ДЕВИЗ: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2132856"/>
            <a:ext cx="3924944" cy="1470149"/>
          </a:xfrm>
          <a:ln>
            <a:solidFill>
              <a:srgbClr val="7030A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 marL="0" indent="342900" algn="ctr">
              <a:spcBef>
                <a:spcPts val="0"/>
              </a:spcBef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Добрая воля, доброе дело,</a:t>
            </a:r>
          </a:p>
          <a:p>
            <a:pPr marL="0" indent="342900" algn="ctr">
              <a:spcBef>
                <a:spcPts val="0"/>
              </a:spcBef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Гвардейцы на помощь приходят смело!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476672"/>
            <a:ext cx="3456384" cy="1080120"/>
          </a:xfrm>
          <a:solidFill>
            <a:srgbClr val="AF2FA9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4800" dirty="0" smtClean="0"/>
              <a:t>РЕЧЕВКА</a:t>
            </a:r>
            <a:r>
              <a:rPr lang="ru-RU" sz="3600" dirty="0" smtClean="0"/>
              <a:t>:</a:t>
            </a:r>
            <a:endParaRPr lang="ru-RU" sz="700" dirty="0" smtClean="0"/>
          </a:p>
          <a:p>
            <a:pPr algn="ctr">
              <a:spcBef>
                <a:spcPts val="0"/>
              </a:spcBef>
            </a:pPr>
            <a:endParaRPr lang="ru-RU" sz="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99993" y="2132856"/>
            <a:ext cx="4464496" cy="4536504"/>
          </a:xfrm>
          <a:ln>
            <a:solidFill>
              <a:srgbClr val="7030A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081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Кто шагает дружно в ряд?</a:t>
            </a:r>
          </a:p>
          <a:p>
            <a:r>
              <a:rPr lang="ru-RU" b="1" i="1" dirty="0" smtClean="0">
                <a:solidFill>
                  <a:srgbClr val="081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Волонтёрский наш отряд!</a:t>
            </a:r>
          </a:p>
          <a:p>
            <a:endParaRPr lang="ru-RU" b="1" i="1" dirty="0" smtClean="0">
              <a:solidFill>
                <a:srgbClr val="0812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solidFill>
                  <a:srgbClr val="081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-У кого полно задора?</a:t>
            </a:r>
          </a:p>
          <a:p>
            <a:r>
              <a:rPr lang="ru-RU" b="1" i="1" dirty="0" smtClean="0">
                <a:solidFill>
                  <a:srgbClr val="081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-У гвардейцев-волонтёров!</a:t>
            </a:r>
          </a:p>
          <a:p>
            <a:endParaRPr lang="ru-RU" b="1" i="1" dirty="0" smtClean="0">
              <a:solidFill>
                <a:srgbClr val="0812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solidFill>
                  <a:srgbClr val="081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Пускай серебрится в висках седина,</a:t>
            </a:r>
          </a:p>
          <a:p>
            <a:r>
              <a:rPr lang="ru-RU" b="1" i="1" dirty="0" smtClean="0">
                <a:solidFill>
                  <a:srgbClr val="081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всех у Гвардейцев найдётся добра!</a:t>
            </a:r>
          </a:p>
          <a:p>
            <a:endParaRPr lang="ru-RU" b="1" i="1" dirty="0" smtClean="0">
              <a:solidFill>
                <a:srgbClr val="0812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solidFill>
                  <a:srgbClr val="081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Главное  - вместе,</a:t>
            </a:r>
          </a:p>
          <a:p>
            <a:r>
              <a:rPr lang="ru-RU" b="1" i="1" dirty="0" smtClean="0">
                <a:solidFill>
                  <a:srgbClr val="081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Главное -  дружно!</a:t>
            </a:r>
          </a:p>
          <a:p>
            <a:r>
              <a:rPr lang="ru-RU" b="1" i="1" dirty="0" smtClean="0">
                <a:solidFill>
                  <a:srgbClr val="081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Людям на помощь придём, если нужно!</a:t>
            </a:r>
            <a:endParaRPr lang="ru-RU" b="1" i="1" dirty="0">
              <a:solidFill>
                <a:srgbClr val="0812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921" y="5681150"/>
            <a:ext cx="1215079" cy="11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Визитная карточка Ростовского 2 ДИП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3717032"/>
            <a:ext cx="421828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3103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 build="p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3923928" cy="449309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рамках добровольческой деятельности «серебряные» волонтеры организуют информационно-познавательные беседы, творческие встречи, конкурсы и мастер-классы с воспитанниками дошкольных и общеобразовательных учреждений, детьми-инвалидами, находящимися в социально-реабилитационном центре для несовершеннолетних г. Ростова-на-Дону.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  <a:prstGeom prst="horizontalScroll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AF2FA9"/>
                </a:solidFill>
              </a:rPr>
              <a:t>Наша волонтерская деятельность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AF2FA9"/>
              </a:solidFill>
            </a:endParaRPr>
          </a:p>
        </p:txBody>
      </p:sp>
      <p:pic>
        <p:nvPicPr>
          <p:cNvPr id="2050" name="Picture 2" descr="C:\Users\1\Pictures\фото волонтеров1\ВОЛОНТЕРЫ\горизонт\IMG_20190725_114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140967"/>
            <a:ext cx="2088232" cy="1457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1\Pictures\фото волонтеров1\ВОЛОНТЕРЫ\горизонт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412776"/>
            <a:ext cx="2026670" cy="135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1\Pictures\фото волонтеров1\ВОЛОНТЕРЫ\горизонт\IMG_20190725_110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892" y="4941168"/>
            <a:ext cx="2060284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фото ярмарка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5" y="4941168"/>
            <a:ext cx="2088232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62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3140968"/>
            <a:ext cx="2016224" cy="145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C:\Users\1\Pictures\фото волонтеров1\ВОЛОНТЕРЫ\горизонт\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412776"/>
            <a:ext cx="2088232" cy="134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2420888"/>
            <a:ext cx="4283968" cy="3501008"/>
          </a:xfrm>
        </p:spPr>
        <p:txBody>
          <a:bodyPr>
            <a:normAutofit fontScale="62500" lnSpcReduction="20000"/>
          </a:bodyPr>
          <a:lstStyle/>
          <a:p>
            <a:pPr algn="r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Волонтеры организуют и участвуют в экологических акциях по охране окружающей среды: убирают и благоустраивают территорию Пролетарского р-на г. Ростова-на-Дону, высаживают цветы и кустарники, ухаживают за памятниками, пропагандируют формирование экологической культуры.</a:t>
            </a:r>
          </a:p>
        </p:txBody>
      </p:sp>
      <p:pic>
        <p:nvPicPr>
          <p:cNvPr id="4098" name="Picture 2" descr="C:\Users\1\Desktop\фото волонтеров\187743886_320868536227736_861712816211166729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2708920" cy="2034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1\Desktop\фото волонтеров\188620866_526869025138695_489166507957453283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941168"/>
            <a:ext cx="2325705" cy="1746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1\Desktop\фото волонтеров\189852387_5602044233171011_138932168294981578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32656"/>
            <a:ext cx="2589091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\\SERVER\Share2\Obmen_dokumenty\СЕКРЕТАРЬ\все документы старые\Гриценко\вести с мест 2019\05.06-07.06.19 - акции волонтеров\фото акция 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32656"/>
            <a:ext cx="2911872" cy="1637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 descr="\\SERVER\Share2\Obmen_dokumenty\СЕКРЕТАРЬ\все документы старые\Гриценко\вести с мест 2019\13.04.19 - субботник\фото (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36912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C:\Users\1\Pictures\фото волонтеров1\ВОЛОНТЕРЫ\горизонт\фото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869160"/>
            <a:ext cx="250309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5" name="Picture 9" descr="C:\Users\1\Pictures\фото волонтеров1\ВОЛОНТЕРЫ\вертикал\IMG_20190826_1606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2060848"/>
            <a:ext cx="1964160" cy="261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 descr="C:\Users\1\Desktop\фото волонтеров\163925807_193438498901993_7541917581646972729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3" y="5517232"/>
            <a:ext cx="1536171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6" name="Picture 10" descr="C:\Users\1\Desktop\фото волонтеров\162836535_1298242857225700_1204078324179458790_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5502712"/>
            <a:ext cx="1512168" cy="1133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268760"/>
            <a:ext cx="3312368" cy="424847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«Серебряные» волонтеры совместно со студентами университетов и колледжей города обмениваются опытом и знаниями в процессе общения, проведения совместных культурно 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досуговых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спортивных мероприятий, благотворительных и экологических акций.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Чаепит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653136"/>
            <a:ext cx="2551213" cy="1700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181101_152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2420888"/>
            <a:ext cx="2544283" cy="190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0190228_155702.jpg"/>
          <p:cNvPicPr>
            <a:picLocks noChangeAspect="1"/>
          </p:cNvPicPr>
          <p:nvPr/>
        </p:nvPicPr>
        <p:blipFill>
          <a:blip r:embed="rId4" cstate="print">
            <a:lum bright="20000" contrast="10000"/>
          </a:blip>
          <a:stretch>
            <a:fillRect/>
          </a:stretch>
        </p:blipFill>
        <p:spPr>
          <a:xfrm>
            <a:off x="251520" y="215262"/>
            <a:ext cx="2520280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S168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2420887"/>
            <a:ext cx="2448272" cy="1872209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S16800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4653136"/>
            <a:ext cx="2484276" cy="1656184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1\Pictures\фото волонтеров1\ВОЛОНТЕРЫ\горизонт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60648"/>
            <a:ext cx="2488804" cy="184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825</Words>
  <Application>Microsoft Office PowerPoint</Application>
  <PresentationFormat>Экран (4:3)</PresentationFormat>
  <Paragraphs>64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Центр «серебряного» волонтерства в   ГАУСОН  РО «Ростовский №2 ДИПИ»</vt:lpstr>
      <vt:lpstr>Цель проекта:</vt:lpstr>
      <vt:lpstr>Слайд 5</vt:lpstr>
      <vt:lpstr>ДЕВИЗ:</vt:lpstr>
      <vt:lpstr>Наша волонтерская деятельность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262</cp:revision>
  <dcterms:created xsi:type="dcterms:W3CDTF">2019-02-28T05:54:27Z</dcterms:created>
  <dcterms:modified xsi:type="dcterms:W3CDTF">2022-03-04T11:05:17Z</dcterms:modified>
</cp:coreProperties>
</file>