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sldIdLst>
    <p:sldId id="281" r:id="rId2"/>
    <p:sldId id="297" r:id="rId3"/>
    <p:sldId id="257" r:id="rId4"/>
    <p:sldId id="302" r:id="rId5"/>
    <p:sldId id="291" r:id="rId6"/>
    <p:sldId id="306" r:id="rId7"/>
    <p:sldId id="303" r:id="rId8"/>
    <p:sldId id="290" r:id="rId9"/>
    <p:sldId id="294" r:id="rId10"/>
    <p:sldId id="292" r:id="rId11"/>
    <p:sldId id="298" r:id="rId12"/>
    <p:sldId id="296" r:id="rId13"/>
    <p:sldId id="304" r:id="rId14"/>
    <p:sldId id="305" r:id="rId15"/>
    <p:sldId id="299" r:id="rId16"/>
    <p:sldId id="307" r:id="rId17"/>
    <p:sldId id="308" r:id="rId18"/>
    <p:sldId id="309" r:id="rId19"/>
    <p:sldId id="310" r:id="rId20"/>
    <p:sldId id="300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558" autoAdjust="0"/>
    <p:restoredTop sz="93434" autoAdjust="0"/>
  </p:normalViewPr>
  <p:slideViewPr>
    <p:cSldViewPr>
      <p:cViewPr>
        <p:scale>
          <a:sx n="70" d="100"/>
          <a:sy n="70" d="100"/>
        </p:scale>
        <p:origin x="-31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2F465B-003D-435A-804F-66AFCA20EFC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01C1CA-89BC-4C13-83C2-DCA0F27C4C4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81000"/>
            <a:ext cx="205740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01980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A19EB5-B41C-4D6B-BE39-4878FC9802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786FC7-DC46-4430-BAF1-9223733D5F6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E81426-2F3E-4A26-AA80-683BF9C26F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276D34-66C5-4288-9982-0F293E8D95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FB0EFE-3EC5-4A09-B081-4819954F800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B99EF-4041-4F31-83A1-0C602282AD7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215B6-55B0-4329-A817-533B9771526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5CABEF5-119B-46D2-A13E-81206530064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6A007B-3CC2-4D62-9E28-6E976BD23E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fld id="{6C82524B-CBD9-439D-98B7-596BB4B7E76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10" Type="http://schemas.openxmlformats.org/officeDocument/2006/relationships/image" Target="../media/image57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solidFill>
                  <a:srgbClr val="FFFF00"/>
                </a:solidFill>
              </a:rPr>
              <a:t>Современный волонтер в Ивдельском городском округе</a:t>
            </a:r>
          </a:p>
        </p:txBody>
      </p:sp>
      <p:sp>
        <p:nvSpPr>
          <p:cNvPr id="2053" name="Rectangle 3"/>
          <p:cNvSpPr txBox="1">
            <a:spLocks noChangeArrowheads="1"/>
          </p:cNvSpPr>
          <p:nvPr/>
        </p:nvSpPr>
        <p:spPr bwMode="auto">
          <a:xfrm>
            <a:off x="2571736" y="5715016"/>
            <a:ext cx="734377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20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976" y="-71486"/>
            <a:ext cx="3429024" cy="6929486"/>
          </a:xfrm>
        </p:spPr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</a:rPr>
              <a:t>Ежегодно в Ивдельском ГО проходит традиционный городской конкурс «На балу у Золушки» и «Маленький принц», где волонтеры оказывают огромную помощь 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6446" y="1071546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Содержимое 5" descr="OdB1JTo4pEU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00034" y="3243242"/>
            <a:ext cx="4819677" cy="3614758"/>
          </a:xfrm>
        </p:spPr>
      </p:pic>
      <p:pic>
        <p:nvPicPr>
          <p:cNvPr id="7" name="Рисунок 6" descr="Золушка и принц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2428860" cy="3238480"/>
          </a:xfrm>
          <a:prstGeom prst="rect">
            <a:avLst/>
          </a:prstGeom>
        </p:spPr>
      </p:pic>
      <p:pic>
        <p:nvPicPr>
          <p:cNvPr id="9" name="Рисунок 8" descr="Золушка и принц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00298" y="428604"/>
            <a:ext cx="3357586" cy="25181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6" y="4786322"/>
            <a:ext cx="8858280" cy="1976430"/>
          </a:xfrm>
        </p:spPr>
        <p:txBody>
          <a:bodyPr/>
          <a:lstStyle/>
          <a:p>
            <a:r>
              <a:rPr lang="ru-RU" sz="3600" dirty="0" smtClean="0">
                <a:solidFill>
                  <a:srgbClr val="00B050"/>
                </a:solidFill>
              </a:rPr>
              <a:t>Волонтеры с участием ростовых кукол и клоунов проводят на городской площади для детей спортивные состязания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9" name="Содержимое 8" descr="Весн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71472" y="2500306"/>
            <a:ext cx="3811036" cy="2147430"/>
          </a:xfrm>
        </p:spPr>
      </p:pic>
      <p:pic>
        <p:nvPicPr>
          <p:cNvPr id="14" name="Рисунок 13" descr="весна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1934" y="142852"/>
            <a:ext cx="4772066" cy="2688948"/>
          </a:xfrm>
          <a:prstGeom prst="rect">
            <a:avLst/>
          </a:prstGeom>
        </p:spPr>
      </p:pic>
      <p:pic>
        <p:nvPicPr>
          <p:cNvPr id="13" name="Рисунок 12" descr="весна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852"/>
            <a:ext cx="4772066" cy="268428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1" name="Рисунок 10" descr="Афганиста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42852"/>
            <a:ext cx="3786214" cy="2525375"/>
          </a:xfrm>
          <a:prstGeom prst="rect">
            <a:avLst/>
          </a:prstGeom>
        </p:spPr>
      </p:pic>
      <p:pic>
        <p:nvPicPr>
          <p:cNvPr id="12" name="Рисунок 11" descr="Афганистан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46229"/>
            <a:ext cx="3786423" cy="2525515"/>
          </a:xfrm>
          <a:prstGeom prst="rect">
            <a:avLst/>
          </a:prstGeom>
        </p:spPr>
      </p:pic>
      <p:pic>
        <p:nvPicPr>
          <p:cNvPr id="10" name="Содержимое 9" descr="Афганистан 2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642910" y="2714620"/>
            <a:ext cx="3429024" cy="2270390"/>
          </a:xfrm>
        </p:spPr>
      </p:pic>
      <p:pic>
        <p:nvPicPr>
          <p:cNvPr id="2050" name="Picture 2" descr="C:\Users\User\Desktop\2023 год\Молодежная политика\Волонтеры\Патриотические мероприятия\WdT0P9mfEZ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0920" y="2643182"/>
            <a:ext cx="3525856" cy="2644392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6" y="4929198"/>
            <a:ext cx="8858280" cy="1976430"/>
          </a:xfrm>
        </p:spPr>
        <p:txBody>
          <a:bodyPr/>
          <a:lstStyle/>
          <a:p>
            <a:r>
              <a:rPr lang="ru-RU" sz="3600" dirty="0" smtClean="0">
                <a:solidFill>
                  <a:srgbClr val="00B050"/>
                </a:solidFill>
              </a:rPr>
              <a:t>Волонтеры оказываю большую помощь в проведении мероприятий п</a:t>
            </a:r>
            <a:r>
              <a:rPr lang="ru-RU" sz="3600" dirty="0" smtClean="0">
                <a:solidFill>
                  <a:srgbClr val="00B050"/>
                </a:solidFill>
              </a:rPr>
              <a:t>атриотической направленности</a:t>
            </a:r>
            <a:endParaRPr lang="ru-RU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6" y="5453098"/>
            <a:ext cx="8858280" cy="1976430"/>
          </a:xfrm>
        </p:spPr>
        <p:txBody>
          <a:bodyPr/>
          <a:lstStyle/>
          <a:p>
            <a:r>
              <a:rPr lang="ru-RU" sz="3000" dirty="0" smtClean="0">
                <a:solidFill>
                  <a:srgbClr val="00B050"/>
                </a:solidFill>
              </a:rPr>
              <a:t>Мероприятия п</a:t>
            </a:r>
            <a:r>
              <a:rPr lang="ru-RU" sz="3000" dirty="0" smtClean="0">
                <a:solidFill>
                  <a:srgbClr val="00B050"/>
                </a:solidFill>
              </a:rPr>
              <a:t>атриотической направленности</a:t>
            </a:r>
            <a:endParaRPr lang="ru-RU" sz="3000" dirty="0">
              <a:solidFill>
                <a:srgbClr val="00B050"/>
              </a:solidFill>
            </a:endParaRPr>
          </a:p>
        </p:txBody>
      </p:sp>
      <p:pic>
        <p:nvPicPr>
          <p:cNvPr id="3074" name="Picture 2" descr="C:\Users\User\Desktop\2023 год\Молодежная политика\Волонтеры\Патриотические мероприятия\U0DAnzYL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214290"/>
            <a:ext cx="3581380" cy="2017324"/>
          </a:xfrm>
          <a:prstGeom prst="rect">
            <a:avLst/>
          </a:prstGeom>
          <a:noFill/>
        </p:spPr>
      </p:pic>
      <p:pic>
        <p:nvPicPr>
          <p:cNvPr id="3075" name="Picture 3" descr="C:\Users\User\Desktop\2023 год\Молодежная политика\Волонтеры\Патриотические мероприятия\1sP4Mj7oJ5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214290"/>
            <a:ext cx="3581380" cy="2017324"/>
          </a:xfrm>
          <a:prstGeom prst="rect">
            <a:avLst/>
          </a:prstGeom>
          <a:noFill/>
        </p:spPr>
      </p:pic>
      <p:pic>
        <p:nvPicPr>
          <p:cNvPr id="3076" name="Picture 4" descr="C:\Users\User\Desktop\2023 год\Молодежная политика\Волонтеры\Патриотические мероприятия\2klDqM-zur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2386085"/>
            <a:ext cx="2865104" cy="1614419"/>
          </a:xfrm>
          <a:prstGeom prst="rect">
            <a:avLst/>
          </a:prstGeom>
          <a:noFill/>
        </p:spPr>
      </p:pic>
      <p:pic>
        <p:nvPicPr>
          <p:cNvPr id="3077" name="Picture 5" descr="C:\Users\User\Desktop\2023 год\Молодежная политика\Волонтеры\Патриотические мероприятия\9Ce3yhlHZl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301396"/>
            <a:ext cx="3143272" cy="1770546"/>
          </a:xfrm>
          <a:prstGeom prst="rect">
            <a:avLst/>
          </a:prstGeom>
          <a:noFill/>
        </p:spPr>
      </p:pic>
      <p:pic>
        <p:nvPicPr>
          <p:cNvPr id="3078" name="Picture 6" descr="C:\Users\User\Desktop\2023 год\Молодежная политика\Волонтеры\Патриотические мероприятия\ED7FSi3hqw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76900" y="4126320"/>
            <a:ext cx="3581380" cy="2017324"/>
          </a:xfrm>
          <a:prstGeom prst="rect">
            <a:avLst/>
          </a:prstGeom>
          <a:noFill/>
        </p:spPr>
      </p:pic>
      <p:pic>
        <p:nvPicPr>
          <p:cNvPr id="3079" name="Picture 7" descr="C:\Users\User\Desktop\2023 год\Молодежная политика\Волонтеры\Патриотические мероприятия\jPA5S4Xpa5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0554" y="4126320"/>
            <a:ext cx="3581380" cy="20173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71528"/>
            <a:ext cx="9072562" cy="3643338"/>
          </a:xfrm>
        </p:spPr>
        <p:txBody>
          <a:bodyPr/>
          <a:lstStyle/>
          <a:p>
            <a:r>
              <a:rPr lang="ru-RU" sz="2800" dirty="0" smtClean="0">
                <a:solidFill>
                  <a:srgbClr val="FF0000"/>
                </a:solidFill>
              </a:rPr>
              <a:t>Ежегодно волонтеры принимают участие и оказывают помощь в голосовании по </a:t>
            </a:r>
            <a:r>
              <a:rPr lang="ru-RU" sz="2800" dirty="0" smtClean="0">
                <a:solidFill>
                  <a:srgbClr val="FF0000"/>
                </a:solidFill>
              </a:rPr>
              <a:t>отбору общественных территорий, подлежащих благоустройству в рамках Федерального проекта «Формирование комфортной городской среды» национального проекта «Жильё и городская среда».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4098" name="Picture 2" descr="C:\Users\User\Desktop\2023 год\Молодежная политика\Волонтеры\Патриотические мероприятия\голосование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2571744"/>
            <a:ext cx="6357982" cy="42386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6" y="5715016"/>
            <a:ext cx="8858280" cy="1357322"/>
          </a:xfrm>
        </p:spPr>
        <p:txBody>
          <a:bodyPr/>
          <a:lstStyle/>
          <a:p>
            <a:r>
              <a:rPr lang="ru-RU" sz="3600" dirty="0" smtClean="0">
                <a:solidFill>
                  <a:srgbClr val="00B050"/>
                </a:solidFill>
              </a:rPr>
              <a:t>Спортивные мероприятия 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146" name="Picture 2" descr="C:\Users\User\Desktop\2023 год\Молодежная политика\Волонтеры\Эстафета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58761"/>
            <a:ext cx="3369729" cy="2527297"/>
          </a:xfrm>
          <a:prstGeom prst="rect">
            <a:avLst/>
          </a:prstGeom>
          <a:noFill/>
        </p:spPr>
      </p:pic>
      <p:pic>
        <p:nvPicPr>
          <p:cNvPr id="6147" name="Picture 3" descr="C:\Users\User\Desktop\2023 год\Молодежная политика\Волонтеры\1Эстафет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3181610"/>
            <a:ext cx="3369730" cy="2890596"/>
          </a:xfrm>
          <a:prstGeom prst="rect">
            <a:avLst/>
          </a:prstGeom>
          <a:noFill/>
        </p:spPr>
      </p:pic>
      <p:pic>
        <p:nvPicPr>
          <p:cNvPr id="6149" name="Picture 5" descr="C:\Users\User\Desktop\2023 год\Молодежная политика\Волонтеры\WhatsApp_Image_2022-12-24_at_11_53_0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74271" y="330199"/>
            <a:ext cx="3369729" cy="2527297"/>
          </a:xfrm>
          <a:prstGeom prst="rect">
            <a:avLst/>
          </a:prstGeom>
          <a:noFill/>
        </p:spPr>
      </p:pic>
      <p:pic>
        <p:nvPicPr>
          <p:cNvPr id="6150" name="Picture 6" descr="C:\Users\User\Desktop\2023 год\Молодежная политика\Волонтеры\Спорт лыж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488" y="142852"/>
            <a:ext cx="3001569" cy="2000264"/>
          </a:xfrm>
          <a:prstGeom prst="rect">
            <a:avLst/>
          </a:prstGeom>
          <a:noFill/>
        </p:spPr>
      </p:pic>
      <p:pic>
        <p:nvPicPr>
          <p:cNvPr id="6151" name="Picture 7" descr="C:\Users\User\Desktop\2023 год\Молодежная политика\Волонтеры\Эстафета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3969473"/>
            <a:ext cx="3369730" cy="2245609"/>
          </a:xfrm>
          <a:prstGeom prst="rect">
            <a:avLst/>
          </a:prstGeom>
          <a:noFill/>
        </p:spPr>
      </p:pic>
      <p:pic>
        <p:nvPicPr>
          <p:cNvPr id="6148" name="Picture 4" descr="C:\Users\User\Desktop\2023 год\Молодежная политика\Волонтеры\2Эстафета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86182" y="1921241"/>
            <a:ext cx="2714644" cy="27222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6" y="4786322"/>
            <a:ext cx="8858280" cy="1976430"/>
          </a:xfrm>
        </p:spPr>
        <p:txBody>
          <a:bodyPr/>
          <a:lstStyle/>
          <a:p>
            <a:r>
              <a:rPr lang="ru-RU" sz="3600" dirty="0" smtClean="0">
                <a:solidFill>
                  <a:srgbClr val="00B050"/>
                </a:solidFill>
              </a:rPr>
              <a:t>В «Весеннею неделю добра» Волонтеры проводят уборку около памятников и стел раздают нуждающимся вещи, колют дрова  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Содержимое 9" descr="Неделя добра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-8108" r="13515" b="-10811"/>
          <a:stretch>
            <a:fillRect/>
          </a:stretch>
        </p:blipFill>
        <p:spPr>
          <a:xfrm>
            <a:off x="5972890" y="357166"/>
            <a:ext cx="3171110" cy="3714776"/>
          </a:xfrm>
        </p:spPr>
      </p:pic>
      <p:pic>
        <p:nvPicPr>
          <p:cNvPr id="11" name="Рисунок 10" descr="Неделя добра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28992" y="0"/>
            <a:ext cx="2938984" cy="3914818"/>
          </a:xfrm>
          <a:prstGeom prst="rect">
            <a:avLst/>
          </a:prstGeom>
        </p:spPr>
      </p:pic>
      <p:pic>
        <p:nvPicPr>
          <p:cNvPr id="12" name="Рисунок 11" descr="Неделя добра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3914818" cy="391481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User\Desktop\2023 год\Молодежная политика\Волонтеры\Патриотические мероприятия\4iP35-RTJ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357166"/>
            <a:ext cx="3710878" cy="2786058"/>
          </a:xfrm>
          <a:prstGeom prst="rect">
            <a:avLst/>
          </a:prstGeom>
          <a:noFill/>
        </p:spPr>
      </p:pic>
      <p:pic>
        <p:nvPicPr>
          <p:cNvPr id="7171" name="Picture 3" descr="C:\Users\User\Desktop\2023 год\Молодежная политика\Волонтеры\Патриотические мероприятия\Wmvv5S1uHQ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57166"/>
            <a:ext cx="3714744" cy="2786058"/>
          </a:xfrm>
          <a:prstGeom prst="rect">
            <a:avLst/>
          </a:prstGeom>
          <a:noFill/>
        </p:spPr>
      </p:pic>
      <p:pic>
        <p:nvPicPr>
          <p:cNvPr id="7172" name="Picture 4" descr="C:\Users\User\Desktop\2023 год\Молодежная политика\Волонтеры\Патриотические мероприятия\wQy8dXH08p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48" y="3232546"/>
            <a:ext cx="3500462" cy="2625346"/>
          </a:xfrm>
          <a:prstGeom prst="rect">
            <a:avLst/>
          </a:prstGeom>
          <a:noFill/>
        </p:spPr>
      </p:pic>
      <p:pic>
        <p:nvPicPr>
          <p:cNvPr id="7173" name="Picture 5" descr="C:\Users\User\Desktop\2023 год\Молодежная политика\Волонтеры\Патриотические мероприятия\OEEFkqxvsh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3286124"/>
            <a:ext cx="3643338" cy="273250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6" y="5238784"/>
            <a:ext cx="8858280" cy="1976430"/>
          </a:xfrm>
        </p:spPr>
        <p:txBody>
          <a:bodyPr/>
          <a:lstStyle/>
          <a:p>
            <a:r>
              <a:rPr lang="ru-RU" sz="3600" dirty="0" smtClean="0">
                <a:solidFill>
                  <a:srgbClr val="00B050"/>
                </a:solidFill>
              </a:rPr>
              <a:t>Активно принимают участие в общегородских субботниках</a:t>
            </a:r>
            <a:endParaRPr lang="ru-RU" sz="3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76" y="5238784"/>
            <a:ext cx="8858280" cy="1976430"/>
          </a:xfrm>
        </p:spPr>
        <p:txBody>
          <a:bodyPr/>
          <a:lstStyle/>
          <a:p>
            <a:r>
              <a:rPr lang="ru-RU" sz="3600" dirty="0" smtClean="0">
                <a:solidFill>
                  <a:srgbClr val="00B050"/>
                </a:solidFill>
              </a:rPr>
              <a:t>Сбор и доставка гуманитарной помощи участникам СВО</a:t>
            </a:r>
            <a:endParaRPr lang="ru-RU" sz="3600" dirty="0">
              <a:solidFill>
                <a:srgbClr val="00B050"/>
              </a:solidFill>
            </a:endParaRPr>
          </a:p>
        </p:txBody>
      </p:sp>
      <p:pic>
        <p:nvPicPr>
          <p:cNvPr id="8195" name="Picture 3" descr="C:\Users\User\Desktop\2023 год\Молодежная политика\Волонтеры\FJfWiDIFUU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528"/>
            <a:ext cx="2666992" cy="2000244"/>
          </a:xfrm>
          <a:prstGeom prst="rect">
            <a:avLst/>
          </a:prstGeom>
          <a:noFill/>
        </p:spPr>
      </p:pic>
      <p:pic>
        <p:nvPicPr>
          <p:cNvPr id="8197" name="Picture 5" descr="C:\Users\User\Desktop\2023 год\Молодежная политика\Волонтеры\oMoELOAjFB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571612"/>
            <a:ext cx="2666992" cy="2000244"/>
          </a:xfrm>
          <a:prstGeom prst="rect">
            <a:avLst/>
          </a:prstGeom>
          <a:noFill/>
        </p:spPr>
      </p:pic>
      <p:pic>
        <p:nvPicPr>
          <p:cNvPr id="8198" name="Picture 6" descr="C:\Users\User\Desktop\2023 год\Молодежная политика\Волонтеры\СВ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647237"/>
            <a:ext cx="2666992" cy="1996077"/>
          </a:xfrm>
          <a:prstGeom prst="rect">
            <a:avLst/>
          </a:prstGeom>
          <a:noFill/>
        </p:spPr>
      </p:pic>
      <p:pic>
        <p:nvPicPr>
          <p:cNvPr id="8199" name="Picture 7" descr="C:\Users\User\Desktop\2023 год\Молодежная политика\Волонтеры\Сво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714752"/>
            <a:ext cx="2666992" cy="1996077"/>
          </a:xfrm>
          <a:prstGeom prst="rect">
            <a:avLst/>
          </a:prstGeom>
          <a:noFill/>
        </p:spPr>
      </p:pic>
      <p:pic>
        <p:nvPicPr>
          <p:cNvPr id="8202" name="Picture 10" descr="C:\Users\User\Desktop\2023 год\Молодежная политика\Волонтеры\Сво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790377"/>
            <a:ext cx="2666992" cy="1996077"/>
          </a:xfrm>
          <a:prstGeom prst="rect">
            <a:avLst/>
          </a:prstGeom>
          <a:noFill/>
        </p:spPr>
      </p:pic>
      <p:pic>
        <p:nvPicPr>
          <p:cNvPr id="8203" name="Picture 11" descr="C:\Users\User\Desktop\2023 год\Молодежная политика\Волонтеры\сво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77008" y="3714752"/>
            <a:ext cx="2666992" cy="2000244"/>
          </a:xfrm>
          <a:prstGeom prst="rect">
            <a:avLst/>
          </a:prstGeom>
          <a:noFill/>
        </p:spPr>
      </p:pic>
      <p:pic>
        <p:nvPicPr>
          <p:cNvPr id="8204" name="Picture 12" descr="C:\Users\User\Desktop\2023 год\Молодежная политика\Волонтеры\сво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34164" y="1571612"/>
            <a:ext cx="2666992" cy="2000244"/>
          </a:xfrm>
          <a:prstGeom prst="rect">
            <a:avLst/>
          </a:prstGeom>
          <a:noFill/>
        </p:spPr>
      </p:pic>
      <p:pic>
        <p:nvPicPr>
          <p:cNvPr id="8200" name="Picture 8" descr="C:\Users\User\Desktop\2023 год\Молодежная политика\Волонтеры\сво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42" y="-71462"/>
            <a:ext cx="1687706" cy="2250275"/>
          </a:xfrm>
          <a:prstGeom prst="rect">
            <a:avLst/>
          </a:prstGeom>
          <a:noFill/>
        </p:spPr>
      </p:pic>
      <p:pic>
        <p:nvPicPr>
          <p:cNvPr id="8196" name="Picture 4" descr="C:\Users\User\Desktop\2023 год\Молодежная политика\Волонтеры\IcbseTn570g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14612" y="0"/>
            <a:ext cx="1687706" cy="2250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1470" y="5310222"/>
            <a:ext cx="9286940" cy="1976430"/>
          </a:xfrm>
        </p:spPr>
        <p:txBody>
          <a:bodyPr/>
          <a:lstStyle/>
          <a:p>
            <a:r>
              <a:rPr lang="ru-RU" sz="3600" dirty="0" smtClean="0">
                <a:solidFill>
                  <a:srgbClr val="00B050"/>
                </a:solidFill>
              </a:rPr>
              <a:t>Помощь семьям мобилизованных на СВО</a:t>
            </a:r>
            <a:endParaRPr lang="ru-RU" sz="3600" dirty="0">
              <a:solidFill>
                <a:srgbClr val="00B050"/>
              </a:solidFill>
            </a:endParaRPr>
          </a:p>
        </p:txBody>
      </p:sp>
      <p:pic>
        <p:nvPicPr>
          <p:cNvPr id="9218" name="Picture 2" descr="C:\Users\User\Desktop\2023 год\Молодежная политика\Волонтеры\помощь семьям 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00364" y="95227"/>
            <a:ext cx="2357454" cy="3143271"/>
          </a:xfrm>
          <a:prstGeom prst="rect">
            <a:avLst/>
          </a:prstGeom>
          <a:noFill/>
        </p:spPr>
      </p:pic>
      <p:pic>
        <p:nvPicPr>
          <p:cNvPr id="9219" name="Picture 3" descr="C:\Users\User\Desktop\2023 год\Молодежная политика\Волонтеры\помощь семья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333750"/>
            <a:ext cx="2000264" cy="2667018"/>
          </a:xfrm>
          <a:prstGeom prst="rect">
            <a:avLst/>
          </a:prstGeom>
          <a:noFill/>
        </p:spPr>
      </p:pic>
      <p:pic>
        <p:nvPicPr>
          <p:cNvPr id="9220" name="Picture 4" descr="C:\Users\User\Desktop\2023 год\Молодежная политика\Волонтеры\Помощь семьям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357562"/>
            <a:ext cx="2000264" cy="2667019"/>
          </a:xfrm>
          <a:prstGeom prst="rect">
            <a:avLst/>
          </a:prstGeom>
          <a:noFill/>
        </p:spPr>
      </p:pic>
      <p:pic>
        <p:nvPicPr>
          <p:cNvPr id="9221" name="Picture 5" descr="C:\Users\User\Desktop\2023 год\Молодежная политика\Волонтеры\поомощь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1462" y="142852"/>
            <a:ext cx="2303876" cy="3071834"/>
          </a:xfrm>
          <a:prstGeom prst="rect">
            <a:avLst/>
          </a:prstGeom>
          <a:noFill/>
        </p:spPr>
      </p:pic>
      <p:pic>
        <p:nvPicPr>
          <p:cNvPr id="9222" name="Picture 6" descr="C:\Users\User\Desktop\2023 год\Молодежная политика\Волонтеры\помощь 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3357562"/>
            <a:ext cx="3450163" cy="2587622"/>
          </a:xfrm>
          <a:prstGeom prst="rect">
            <a:avLst/>
          </a:prstGeom>
          <a:noFill/>
        </p:spPr>
      </p:pic>
      <p:pic>
        <p:nvPicPr>
          <p:cNvPr id="9223" name="Picture 7" descr="C:\Users\User\Desktop\2023 год\Молодежная политика\Волонтеры\помощь семьям 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166665"/>
            <a:ext cx="2286016" cy="30480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57158" y="285728"/>
            <a:ext cx="7772400" cy="1828800"/>
          </a:xfrm>
        </p:spPr>
        <p:txBody>
          <a:bodyPr/>
          <a:lstStyle/>
          <a:p>
            <a:pPr algn="l" eaLnBrk="1" hangingPunct="1">
              <a:defRPr/>
            </a:pPr>
            <a:r>
              <a:rPr lang="ru-RU" sz="5400" b="1" dirty="0" smtClean="0">
                <a:solidFill>
                  <a:srgbClr val="FFFF00"/>
                </a:solidFill>
              </a:rPr>
              <a:t>Ивдельский городской округ 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14282" y="2143116"/>
            <a:ext cx="8715436" cy="4357718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dirty="0" smtClean="0">
                <a:solidFill>
                  <a:schemeClr val="bg2"/>
                </a:solidFill>
              </a:rPr>
              <a:t>Если взглянуть на карту Свердловской области, трудно не заметить, что всю её северную оконечность занимает территория, которую принято называть </a:t>
            </a:r>
            <a:r>
              <a:rPr lang="ru-RU" sz="1800" dirty="0" err="1" smtClean="0">
                <a:solidFill>
                  <a:schemeClr val="bg2"/>
                </a:solidFill>
              </a:rPr>
              <a:t>Ивдельским</a:t>
            </a:r>
            <a:r>
              <a:rPr lang="ru-RU" sz="1800" dirty="0" smtClean="0">
                <a:solidFill>
                  <a:schemeClr val="bg2"/>
                </a:solidFill>
              </a:rPr>
              <a:t> городским округом </a:t>
            </a:r>
          </a:p>
          <a:p>
            <a:pPr eaLnBrk="1" hangingPunct="1">
              <a:defRPr/>
            </a:pPr>
            <a:endParaRPr lang="ru-RU" sz="1800" dirty="0" smtClean="0">
              <a:solidFill>
                <a:schemeClr val="bg2"/>
              </a:solidFill>
            </a:endParaRPr>
          </a:p>
          <a:p>
            <a:pPr eaLnBrk="1" hangingPunct="1">
              <a:defRPr/>
            </a:pPr>
            <a:r>
              <a:rPr lang="ru-RU" sz="1800" dirty="0" smtClean="0">
                <a:solidFill>
                  <a:schemeClr val="bg2"/>
                </a:solidFill>
              </a:rPr>
              <a:t>Наш городской округ протянулся с севера на юг на 207 км, а с запада на восток – на 160. Его площадь составляет суммарно 20,8 тысяч квадратных километров. И всю эту огромную территорию населяет всего 17500 человек. На территории городского округа проживают Коренные жители – малочисленный народ России манси. </a:t>
            </a:r>
          </a:p>
          <a:p>
            <a:pPr eaLnBrk="1" hangingPunct="1">
              <a:defRPr/>
            </a:pPr>
            <a:endParaRPr lang="ru-RU" sz="1800" dirty="0" smtClean="0">
              <a:solidFill>
                <a:schemeClr val="bg2"/>
              </a:solidFill>
            </a:endParaRPr>
          </a:p>
          <a:p>
            <a:pPr eaLnBrk="1" hangingPunct="1">
              <a:defRPr/>
            </a:pPr>
            <a:r>
              <a:rPr lang="ru-RU" sz="1800" dirty="0" smtClean="0">
                <a:solidFill>
                  <a:schemeClr val="bg2"/>
                </a:solidFill>
              </a:rPr>
              <a:t>Большой гордостью на территории городского округа считается активная молодежь называющие себя гордым званием волонтеры! </a:t>
            </a:r>
          </a:p>
          <a:p>
            <a:pPr eaLnBrk="1" hangingPunct="1">
              <a:defRPr/>
            </a:pPr>
            <a:endParaRPr lang="ru-RU" sz="1800" dirty="0" smtClean="0">
              <a:solidFill>
                <a:schemeClr val="bg2"/>
              </a:solidFill>
            </a:endParaRPr>
          </a:p>
          <a:p>
            <a:pPr eaLnBrk="1" hangingPunct="1">
              <a:defRPr/>
            </a:pPr>
            <a:endParaRPr lang="ru-RU" sz="1800" dirty="0" smtClean="0">
              <a:solidFill>
                <a:schemeClr val="bg2"/>
              </a:solidFill>
            </a:endParaRPr>
          </a:p>
          <a:p>
            <a:pPr eaLnBrk="1" hangingPunct="1">
              <a:defRPr/>
            </a:pPr>
            <a:endParaRPr lang="ru-RU" sz="1800" b="1" dirty="0" smtClean="0">
              <a:solidFill>
                <a:schemeClr val="bg2"/>
              </a:solidFill>
            </a:endParaRPr>
          </a:p>
        </p:txBody>
      </p:sp>
      <p:sp>
        <p:nvSpPr>
          <p:cNvPr id="2053" name="Rectangle 3"/>
          <p:cNvSpPr txBox="1">
            <a:spLocks noChangeArrowheads="1"/>
          </p:cNvSpPr>
          <p:nvPr/>
        </p:nvSpPr>
        <p:spPr bwMode="auto">
          <a:xfrm>
            <a:off x="2571736" y="5715016"/>
            <a:ext cx="734377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1" hangingPunct="1"/>
            <a:endParaRPr lang="ru-RU" altLang="ru-RU" sz="2000" b="1" dirty="0">
              <a:solidFill>
                <a:srgbClr val="002060"/>
              </a:solidFill>
            </a:endParaRPr>
          </a:p>
        </p:txBody>
      </p:sp>
      <p:pic>
        <p:nvPicPr>
          <p:cNvPr id="5" name="Рисунок 4" descr="герб ивдель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72329" y="0"/>
            <a:ext cx="1266313" cy="207167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81000"/>
            <a:ext cx="8401080" cy="5334016"/>
          </a:xfrm>
        </p:spPr>
        <p:txBody>
          <a:bodyPr/>
          <a:lstStyle/>
          <a:p>
            <a:r>
              <a:rPr lang="ru-RU" sz="6000" i="1" dirty="0" smtClean="0">
                <a:solidFill>
                  <a:srgbClr val="00B050"/>
                </a:solidFill>
              </a:rPr>
              <a:t>Спасибо за внимание! </a:t>
            </a:r>
            <a:endParaRPr lang="ru-RU" sz="6000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0"/>
            <a:ext cx="8229600" cy="1500174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FF0000"/>
                </a:solidFill>
              </a:rPr>
              <a:t>Какие же они? Настоящие, активные и не заменимые волонтеры!</a:t>
            </a:r>
            <a:br>
              <a:rPr lang="ru-RU" sz="2800" b="1" dirty="0" smtClean="0">
                <a:solidFill>
                  <a:srgbClr val="FF0000"/>
                </a:solidFill>
              </a:rPr>
            </a:br>
            <a:r>
              <a:rPr lang="ru-RU" sz="2800" b="1" dirty="0" smtClean="0">
                <a:solidFill>
                  <a:srgbClr val="FF0000"/>
                </a:solidFill>
              </a:rPr>
              <a:t>Сейчас мы более подробно и узнаем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1571612"/>
            <a:ext cx="8858312" cy="4929222"/>
          </a:xfrm>
        </p:spPr>
        <p:txBody>
          <a:bodyPr/>
          <a:lstStyle/>
          <a:p>
            <a:pPr algn="ctr" eaLnBrk="1" hangingPunct="1">
              <a:buNone/>
              <a:defRPr/>
            </a:pPr>
            <a:endParaRPr lang="ru-RU" sz="2400" b="1" dirty="0" smtClean="0">
              <a:solidFill>
                <a:schemeClr val="bg2"/>
              </a:solidFill>
            </a:endParaRPr>
          </a:p>
          <a:p>
            <a:pPr algn="ctr" eaLnBrk="1" hangingPunct="1">
              <a:buNone/>
              <a:defRPr/>
            </a:pPr>
            <a:r>
              <a:rPr lang="ru-RU" sz="2400" b="1" dirty="0" smtClean="0">
                <a:solidFill>
                  <a:schemeClr val="bg2"/>
                </a:solidFill>
              </a:rPr>
              <a:t>С 2020 года активно ведется работа волонтерской организации созданной на базе Управления по культуре, физической культуре, спорту и делам молодежи администрации Ивдельского городского округа и активно подключились МАОУ СОШ №3 и Ивдельский филиал АН ПОО «Уральский промышленно-экономический техникум»</a:t>
            </a:r>
            <a:endParaRPr lang="ru-RU" sz="2400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2844" y="500042"/>
            <a:ext cx="8858312" cy="6000792"/>
          </a:xfrm>
        </p:spPr>
        <p:txBody>
          <a:bodyPr/>
          <a:lstStyle/>
          <a:p>
            <a:pPr algn="ctr" eaLnBrk="1" hangingPunct="1">
              <a:buNone/>
              <a:defRPr/>
            </a:pPr>
            <a:endParaRPr lang="ru-RU" sz="2400" b="1" dirty="0" smtClean="0">
              <a:solidFill>
                <a:schemeClr val="bg2"/>
              </a:solidFill>
            </a:endParaRPr>
          </a:p>
          <a:p>
            <a:pPr algn="ctr" eaLnBrk="1" hangingPunct="1">
              <a:buNone/>
              <a:defRPr/>
            </a:pPr>
            <a:r>
              <a:rPr lang="ru-RU" sz="2400" b="1" dirty="0" smtClean="0">
                <a:solidFill>
                  <a:schemeClr val="bg2"/>
                </a:solidFill>
              </a:rPr>
              <a:t>Зарегистрировано на сайте </a:t>
            </a:r>
            <a:r>
              <a:rPr lang="ru-RU" sz="2400" b="1" dirty="0" err="1" smtClean="0">
                <a:solidFill>
                  <a:schemeClr val="bg2"/>
                </a:solidFill>
              </a:rPr>
              <a:t>Добро.ру</a:t>
            </a:r>
            <a:r>
              <a:rPr lang="ru-RU" sz="2400" b="1" dirty="0" smtClean="0">
                <a:solidFill>
                  <a:schemeClr val="bg2"/>
                </a:solidFill>
              </a:rPr>
              <a:t> 240 волонтеров.</a:t>
            </a:r>
          </a:p>
          <a:p>
            <a:pPr algn="ctr" eaLnBrk="1" hangingPunct="1">
              <a:buNone/>
              <a:defRPr/>
            </a:pPr>
            <a:r>
              <a:rPr lang="ru-RU" sz="2400" b="1" dirty="0" smtClean="0">
                <a:solidFill>
                  <a:schemeClr val="bg2"/>
                </a:solidFill>
              </a:rPr>
              <a:t>Проведено более 150-ти мероприятий различной направленности.</a:t>
            </a:r>
          </a:p>
          <a:p>
            <a:pPr algn="ctr" eaLnBrk="1" hangingPunct="1">
              <a:buNone/>
              <a:defRPr/>
            </a:pPr>
            <a:r>
              <a:rPr lang="ru-RU" sz="2400" b="1" dirty="0" smtClean="0">
                <a:solidFill>
                  <a:schemeClr val="bg2"/>
                </a:solidFill>
              </a:rPr>
              <a:t>Культурно-массовые, патриотические, молодежные, политические слёты, круглые столы и конечно же самой главной помощью в настоящее время является сбор и доставка гуманитарной помощи участникам СВО и помощь семьям мобилизованных</a:t>
            </a:r>
            <a:endParaRPr lang="ru-RU" sz="2400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"/>
            <a:ext cx="9001156" cy="1119174"/>
          </a:xfrm>
        </p:spPr>
        <p:txBody>
          <a:bodyPr/>
          <a:lstStyle/>
          <a:p>
            <a:r>
              <a:rPr lang="ru-RU" sz="3600" dirty="0" smtClean="0">
                <a:solidFill>
                  <a:srgbClr val="00B050"/>
                </a:solidFill>
              </a:rPr>
              <a:t>Культурно-массовые мероприятия! 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Desktop\2023 год\Молодежная политика\Волонтеры\Патриотические мероприятия\TyrDAIMTOZ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4"/>
            <a:ext cx="4185216" cy="2357454"/>
          </a:xfrm>
          <a:prstGeom prst="rect">
            <a:avLst/>
          </a:prstGeom>
          <a:noFill/>
        </p:spPr>
      </p:pic>
      <p:pic>
        <p:nvPicPr>
          <p:cNvPr id="1027" name="Picture 3" descr="C:\Users\User\Desktop\2023 год\Молодежная политика\Волонтеры\Патриотические мероприятия\sD1j9CNQRn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62067" y="857232"/>
            <a:ext cx="4548705" cy="2786082"/>
          </a:xfrm>
          <a:prstGeom prst="rect">
            <a:avLst/>
          </a:prstGeom>
          <a:noFill/>
        </p:spPr>
      </p:pic>
      <p:pic>
        <p:nvPicPr>
          <p:cNvPr id="1028" name="Picture 4" descr="C:\Users\User\Desktop\2023 год\Молодежная политика\Волонтеры\Патриотические мероприятия\z924N59iDP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3782618"/>
            <a:ext cx="4572032" cy="2575340"/>
          </a:xfrm>
          <a:prstGeom prst="rect">
            <a:avLst/>
          </a:prstGeom>
          <a:noFill/>
        </p:spPr>
      </p:pic>
      <p:pic>
        <p:nvPicPr>
          <p:cNvPr id="1029" name="Picture 5" descr="C:\Users\User\Desktop\2023 год\Молодежная политика\Волонтеры\новый год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06401" y="3758848"/>
            <a:ext cx="4866193" cy="2741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4"/>
            <a:ext cx="9001156" cy="1119174"/>
          </a:xfrm>
        </p:spPr>
        <p:txBody>
          <a:bodyPr/>
          <a:lstStyle/>
          <a:p>
            <a:r>
              <a:rPr lang="en-US" sz="3300" dirty="0" smtClean="0">
                <a:solidFill>
                  <a:srgbClr val="00B050"/>
                </a:solidFill>
              </a:rPr>
              <a:t>VII</a:t>
            </a:r>
            <a:r>
              <a:rPr lang="ru-RU" sz="3300" dirty="0" smtClean="0">
                <a:solidFill>
                  <a:srgbClr val="00B050"/>
                </a:solidFill>
              </a:rPr>
              <a:t> межрегиональный фестиваль народного творчества «Белые ночи – 2023» </a:t>
            </a:r>
            <a:endParaRPr lang="ru-RU" sz="33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 descr="C:\Users\User\Desktop\2023 год\Молодежная политика\Волонтеры\Белые ноч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87" y="2000240"/>
            <a:ext cx="2678925" cy="3571900"/>
          </a:xfrm>
          <a:prstGeom prst="rect">
            <a:avLst/>
          </a:prstGeom>
          <a:noFill/>
        </p:spPr>
      </p:pic>
      <p:pic>
        <p:nvPicPr>
          <p:cNvPr id="5123" name="Picture 3" descr="C:\Users\User\Desktop\2023 год\Молодежная политика\Волонтеры\1Белые ноч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1285860"/>
            <a:ext cx="2089562" cy="2786082"/>
          </a:xfrm>
          <a:prstGeom prst="rect">
            <a:avLst/>
          </a:prstGeom>
          <a:noFill/>
        </p:spPr>
      </p:pic>
      <p:pic>
        <p:nvPicPr>
          <p:cNvPr id="5124" name="Picture 4" descr="C:\Users\User\Desktop\2023 год\Молодежная политика\Волонтеры\2Белые ноч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78" y="4137015"/>
            <a:ext cx="1928826" cy="2578133"/>
          </a:xfrm>
          <a:prstGeom prst="rect">
            <a:avLst/>
          </a:prstGeom>
          <a:noFill/>
        </p:spPr>
      </p:pic>
      <p:pic>
        <p:nvPicPr>
          <p:cNvPr id="5125" name="Picture 5" descr="C:\Users\User\Desktop\2023 год\Молодежная политика\Волонтеры\3Белые ноч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4071942"/>
            <a:ext cx="3500462" cy="2003042"/>
          </a:xfrm>
          <a:prstGeom prst="rect">
            <a:avLst/>
          </a:prstGeom>
          <a:noFill/>
        </p:spPr>
      </p:pic>
      <p:pic>
        <p:nvPicPr>
          <p:cNvPr id="5126" name="Picture 6" descr="C:\Users\User\Desktop\2023 год\Молодежная политика\Волонтеры\4Белые ночи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1285860"/>
            <a:ext cx="3340096" cy="2505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881594"/>
            <a:ext cx="9001156" cy="1976430"/>
          </a:xfrm>
        </p:spPr>
        <p:txBody>
          <a:bodyPr/>
          <a:lstStyle/>
          <a:p>
            <a:r>
              <a:rPr lang="ru-RU" sz="2800" dirty="0" smtClean="0">
                <a:solidFill>
                  <a:srgbClr val="00B050"/>
                </a:solidFill>
              </a:rPr>
              <a:t>Традиционно на городской площади и в поселках округа проводятся народные гулянья, посвященные Проводам зимы. Волонтеры принимают активное участие в проведении данных мероприятий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Содержимое 9" descr="Масленица 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28449" y="0"/>
            <a:ext cx="3843485" cy="2561322"/>
          </a:xfrm>
        </p:spPr>
      </p:pic>
      <p:pic>
        <p:nvPicPr>
          <p:cNvPr id="11" name="Рисунок 10" descr="Маслениц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1928802"/>
            <a:ext cx="4502352" cy="3000396"/>
          </a:xfrm>
          <a:prstGeom prst="rect">
            <a:avLst/>
          </a:prstGeom>
        </p:spPr>
      </p:pic>
      <p:pic>
        <p:nvPicPr>
          <p:cNvPr id="12" name="Рисунок 11" descr="Масленица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4876" y="2214554"/>
            <a:ext cx="4175861" cy="2786082"/>
          </a:xfrm>
          <a:prstGeom prst="rect">
            <a:avLst/>
          </a:prstGeom>
        </p:spPr>
      </p:pic>
      <p:pic>
        <p:nvPicPr>
          <p:cNvPr id="13" name="Рисунок 12" descr="Масленица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00562" y="-1"/>
            <a:ext cx="4143404" cy="27579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86380" y="714356"/>
            <a:ext cx="3714776" cy="519114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Ежегодно к 9 мая волонтеры проводят Акции.</a:t>
            </a:r>
            <a:br>
              <a:rPr lang="ru-RU" dirty="0" smtClean="0">
                <a:solidFill>
                  <a:srgbClr val="00B050"/>
                </a:solidFill>
              </a:rPr>
            </a:b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37890" name="Picture 2" descr="C:\Users\Музей\Desktop\ФОТО\Я рисую мелом\1 Я рисую мелом Ивдель Г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57166"/>
            <a:ext cx="4661330" cy="621510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642910" y="5214950"/>
            <a:ext cx="5000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« Я рисую мелом» </a:t>
            </a:r>
            <a:endParaRPr lang="ru-RU" sz="4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4357694"/>
            <a:ext cx="7929618" cy="1976430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Ежегодно </a:t>
            </a:r>
            <a:r>
              <a:rPr lang="ru-RU" dirty="0" smtClean="0">
                <a:solidFill>
                  <a:srgbClr val="00B050"/>
                </a:solidFill>
              </a:rPr>
              <a:t>участвуют </a:t>
            </a:r>
            <a:r>
              <a:rPr lang="ru-RU" dirty="0" smtClean="0">
                <a:solidFill>
                  <a:srgbClr val="00B050"/>
                </a:solidFill>
              </a:rPr>
              <a:t>в акции Георгиевская ленточка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72132" y="1000108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7" name="Рисунок 6" descr="DSC085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82" y="142853"/>
            <a:ext cx="4286280" cy="2415218"/>
          </a:xfrm>
          <a:prstGeom prst="rect">
            <a:avLst/>
          </a:prstGeom>
        </p:spPr>
      </p:pic>
      <p:pic>
        <p:nvPicPr>
          <p:cNvPr id="6" name="Содержимое 5" descr="DSC08516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00496" y="1357298"/>
            <a:ext cx="4801425" cy="2705490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кстура">
  <a:themeElements>
    <a:clrScheme name="Текстура 5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Текстура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кстура 1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BE7960"/>
        </a:accent1>
        <a:accent2>
          <a:srgbClr val="CC6600"/>
        </a:accent2>
        <a:accent3>
          <a:srgbClr val="C0AAAA"/>
        </a:accent3>
        <a:accent4>
          <a:srgbClr val="DADADA"/>
        </a:accent4>
        <a:accent5>
          <a:srgbClr val="DBBEB6"/>
        </a:accent5>
        <a:accent6>
          <a:srgbClr val="B95C00"/>
        </a:accent6>
        <a:hlink>
          <a:srgbClr val="FFCC66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2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B2B9AC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3">
        <a:dk1>
          <a:srgbClr val="4E4E74"/>
        </a:dk1>
        <a:lt1>
          <a:srgbClr val="FFFFFF"/>
        </a:lt1>
        <a:dk2>
          <a:srgbClr val="666699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B8B8CA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4">
        <a:dk1>
          <a:srgbClr val="004E4C"/>
        </a:dk1>
        <a:lt1>
          <a:srgbClr val="FFFFFF"/>
        </a:lt1>
        <a:dk2>
          <a:srgbClr val="006666"/>
        </a:dk2>
        <a:lt2>
          <a:srgbClr val="FFFFCC"/>
        </a:lt2>
        <a:accent1>
          <a:srgbClr val="FFCC00"/>
        </a:accent1>
        <a:accent2>
          <a:srgbClr val="00B0AC"/>
        </a:accent2>
        <a:accent3>
          <a:srgbClr val="AAB8B8"/>
        </a:accent3>
        <a:accent4>
          <a:srgbClr val="DADADA"/>
        </a:accent4>
        <a:accent5>
          <a:srgbClr val="FFE2AA"/>
        </a:accent5>
        <a:accent6>
          <a:srgbClr val="009F9B"/>
        </a:accent6>
        <a:hlink>
          <a:srgbClr val="BA7C3E"/>
        </a:hlink>
        <a:folHlink>
          <a:srgbClr val="724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6">
        <a:dk1>
          <a:srgbClr val="080808"/>
        </a:dk1>
        <a:lt1>
          <a:srgbClr val="FFFFFF"/>
        </a:lt1>
        <a:dk2>
          <a:srgbClr val="4D4D4D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B2B2B2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кстура 7">
        <a:dk1>
          <a:srgbClr val="000000"/>
        </a:dk1>
        <a:lt1>
          <a:srgbClr val="DBDAC2"/>
        </a:lt1>
        <a:dk2>
          <a:srgbClr val="827F4C"/>
        </a:dk2>
        <a:lt2>
          <a:srgbClr val="C0BC94"/>
        </a:lt2>
        <a:accent1>
          <a:srgbClr val="AAA578"/>
        </a:accent1>
        <a:accent2>
          <a:srgbClr val="A2A4AC"/>
        </a:accent2>
        <a:accent3>
          <a:srgbClr val="EAEADD"/>
        </a:accent3>
        <a:accent4>
          <a:srgbClr val="000000"/>
        </a:accent4>
        <a:accent5>
          <a:srgbClr val="D2CFBE"/>
        </a:accent5>
        <a:accent6>
          <a:srgbClr val="92949B"/>
        </a:accent6>
        <a:hlink>
          <a:srgbClr val="5B8800"/>
        </a:hlink>
        <a:folHlink>
          <a:srgbClr val="68653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кстура 8">
        <a:dk1>
          <a:srgbClr val="000000"/>
        </a:dk1>
        <a:lt1>
          <a:srgbClr val="DCE8F4"/>
        </a:lt1>
        <a:dk2>
          <a:srgbClr val="7B9CB5"/>
        </a:dk2>
        <a:lt2>
          <a:srgbClr val="969696"/>
        </a:lt2>
        <a:accent1>
          <a:srgbClr val="FFFFFF"/>
        </a:accent1>
        <a:accent2>
          <a:srgbClr val="00BAB6"/>
        </a:accent2>
        <a:accent3>
          <a:srgbClr val="EBF2F8"/>
        </a:accent3>
        <a:accent4>
          <a:srgbClr val="000000"/>
        </a:accent4>
        <a:accent5>
          <a:srgbClr val="FFFFFF"/>
        </a:accent5>
        <a:accent6>
          <a:srgbClr val="00A8A5"/>
        </a:accent6>
        <a:hlink>
          <a:srgbClr val="8A8AD8"/>
        </a:hlink>
        <a:folHlink>
          <a:srgbClr val="24249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Textured</Template>
  <TotalTime>798</TotalTime>
  <Words>388</Words>
  <Application>Microsoft Office PowerPoint</Application>
  <PresentationFormat>Экран (4:3)</PresentationFormat>
  <Paragraphs>32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Текстура</vt:lpstr>
      <vt:lpstr>Современный волонтер в Ивдельском городском округе</vt:lpstr>
      <vt:lpstr>Ивдельский городской округ </vt:lpstr>
      <vt:lpstr>Какие же они? Настоящие, активные и не заменимые волонтеры! Сейчас мы более подробно и узнаем</vt:lpstr>
      <vt:lpstr>Слайд 4</vt:lpstr>
      <vt:lpstr>Культурно-массовые мероприятия! </vt:lpstr>
      <vt:lpstr>VII межрегиональный фестиваль народного творчества «Белые ночи – 2023» </vt:lpstr>
      <vt:lpstr>Традиционно на городской площади и в поселках округа проводятся народные гулянья, посвященные Проводам зимы. Волонтеры принимают активное участие в проведении данных мероприятий</vt:lpstr>
      <vt:lpstr>Ежегодно к 9 мая волонтеры проводят Акции. </vt:lpstr>
      <vt:lpstr>Ежегодно участвуют в акции Георгиевская ленточка</vt:lpstr>
      <vt:lpstr>Ежегодно в Ивдельском ГО проходит традиционный городской конкурс «На балу у Золушки» и «Маленький принц», где волонтеры оказывают огромную помощь </vt:lpstr>
      <vt:lpstr>Волонтеры с участием ростовых кукол и клоунов проводят на городской площади для детей спортивные состязания</vt:lpstr>
      <vt:lpstr>Волонтеры оказываю большую помощь в проведении мероприятий патриотической направленности</vt:lpstr>
      <vt:lpstr>Мероприятия патриотической направленности</vt:lpstr>
      <vt:lpstr>Ежегодно волонтеры принимают участие и оказывают помощь в голосовании по отбору общественных территорий, подлежащих благоустройству в рамках Федерального проекта «Формирование комфортной городской среды» национального проекта «Жильё и городская среда». </vt:lpstr>
      <vt:lpstr>Спортивные мероприятия </vt:lpstr>
      <vt:lpstr>В «Весеннею неделю добра» Волонтеры проводят уборку около памятников и стел раздают нуждающимся вещи, колют дрова  </vt:lpstr>
      <vt:lpstr>Активно принимают участие в общегородских субботниках</vt:lpstr>
      <vt:lpstr>Сбор и доставка гуманитарной помощи участникам СВО</vt:lpstr>
      <vt:lpstr>Помощь семьям мобилизованных на СВО</vt:lpstr>
      <vt:lpstr>Спасибо за внимание! 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Обучающий семинар по работе в сфере привлечения средств, связям с прессой  и общественностью  Специальной Олимпиады Европы/Евразии</dc:title>
  <dc:creator>Boiko</dc:creator>
  <cp:lastModifiedBy>User</cp:lastModifiedBy>
  <cp:revision>60</cp:revision>
  <dcterms:created xsi:type="dcterms:W3CDTF">2009-06-08T03:11:36Z</dcterms:created>
  <dcterms:modified xsi:type="dcterms:W3CDTF">2023-06-30T09:43:48Z</dcterms:modified>
</cp:coreProperties>
</file>