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handoutMasterIdLst>
    <p:handoutMasterId r:id="rId17"/>
  </p:handoutMasterIdLst>
  <p:sldIdLst>
    <p:sldId id="438" r:id="rId2"/>
    <p:sldId id="388" r:id="rId3"/>
    <p:sldId id="389" r:id="rId4"/>
    <p:sldId id="381" r:id="rId5"/>
    <p:sldId id="402" r:id="rId6"/>
    <p:sldId id="404" r:id="rId7"/>
    <p:sldId id="405" r:id="rId8"/>
    <p:sldId id="385" r:id="rId9"/>
    <p:sldId id="406" r:id="rId10"/>
    <p:sldId id="407" r:id="rId11"/>
    <p:sldId id="408" r:id="rId12"/>
    <p:sldId id="410" r:id="rId13"/>
    <p:sldId id="409" r:id="rId14"/>
    <p:sldId id="411" r:id="rId1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КЦРС" initials="Х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68233"/>
    <a:srgbClr val="ED7D31"/>
    <a:srgbClr val="00B050"/>
    <a:srgbClr val="2077C6"/>
    <a:srgbClr val="4C742E"/>
    <a:srgbClr val="002060"/>
    <a:srgbClr val="C55A11"/>
    <a:srgbClr val="70AD47"/>
    <a:srgbClr val="4472C4"/>
    <a:srgbClr val="FFC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074" autoAdjust="0"/>
    <p:restoredTop sz="96433" autoAdjust="0"/>
  </p:normalViewPr>
  <p:slideViewPr>
    <p:cSldViewPr snapToGrid="0">
      <p:cViewPr>
        <p:scale>
          <a:sx n="96" d="100"/>
          <a:sy n="96" d="100"/>
        </p:scale>
        <p:origin x="-786" y="-3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0484438087050894E-2"/>
          <c:y val="2.6459794419521825E-2"/>
          <c:w val="0.91148276809684481"/>
          <c:h val="0.9552533058823332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dPt>
            <c:idx val="0"/>
            <c:spPr>
              <a:solidFill>
                <a:srgbClr val="5EA1DD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spPr>
              <a:solidFill>
                <a:srgbClr val="4C742E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</c:dPt>
          <c:cat>
            <c:strRef>
              <c:f>Лист1!$A$2:$A$3</c:f>
              <c:strCache>
                <c:ptCount val="2"/>
                <c:pt idx="0">
                  <c:v>Федеральные</c:v>
                </c:pt>
                <c:pt idx="1">
                  <c:v>Муниципальные объекты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1237.8</c:v>
                </c:pt>
                <c:pt idx="1">
                  <c:v>186.3</c:v>
                </c:pt>
              </c:numCache>
            </c:numRef>
          </c:val>
        </c:ser>
        <c:firstSliceAng val="292"/>
        <c:holeSize val="52"/>
      </c:doughnutChart>
      <c:spPr>
        <a:noFill/>
        <a:ln>
          <a:noFill/>
        </a:ln>
        <a:effectLst>
          <a:glow>
            <a:schemeClr val="accent1">
              <a:alpha val="40000"/>
            </a:schemeClr>
          </a:glow>
          <a:outerShdw blurRad="50800" dist="50800" dir="5400000" sx="1000" sy="1000" algn="ctr" rotWithShape="0">
            <a:srgbClr val="000000">
              <a:alpha val="99000"/>
            </a:srgbClr>
          </a:outerShdw>
          <a:softEdge rad="0"/>
        </a:effectLst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4958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099" y="2"/>
            <a:ext cx="2944958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9C7C7-679B-432B-9C41-ECA0B08D60BD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4958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099" y="9429751"/>
            <a:ext cx="2944958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35497-BDD9-447B-9828-15F1D3674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8973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6400" cy="496889"/>
          </a:xfrm>
          <a:prstGeom prst="rect">
            <a:avLst/>
          </a:prstGeom>
        </p:spPr>
        <p:txBody>
          <a:bodyPr vert="horz" lIns="90726" tIns="45363" rIns="90726" bIns="4536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9" y="2"/>
            <a:ext cx="2946400" cy="496889"/>
          </a:xfrm>
          <a:prstGeom prst="rect">
            <a:avLst/>
          </a:prstGeom>
        </p:spPr>
        <p:txBody>
          <a:bodyPr vert="horz" lIns="90726" tIns="45363" rIns="90726" bIns="45363" rtlCol="0"/>
          <a:lstStyle>
            <a:lvl1pPr algn="r">
              <a:defRPr sz="1200"/>
            </a:lvl1pPr>
          </a:lstStyle>
          <a:p>
            <a:fld id="{E7F5FEC3-9F88-4F5C-B20D-5D40B22C1C14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6" tIns="45363" rIns="90726" bIns="4536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5" y="4776795"/>
            <a:ext cx="5438775" cy="3908425"/>
          </a:xfrm>
          <a:prstGeom prst="rect">
            <a:avLst/>
          </a:prstGeom>
        </p:spPr>
        <p:txBody>
          <a:bodyPr vert="horz" lIns="90726" tIns="45363" rIns="90726" bIns="4536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29751"/>
            <a:ext cx="2946400" cy="496889"/>
          </a:xfrm>
          <a:prstGeom prst="rect">
            <a:avLst/>
          </a:prstGeom>
        </p:spPr>
        <p:txBody>
          <a:bodyPr vert="horz" lIns="90726" tIns="45363" rIns="90726" bIns="4536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9" y="9429751"/>
            <a:ext cx="2946400" cy="496889"/>
          </a:xfrm>
          <a:prstGeom prst="rect">
            <a:avLst/>
          </a:prstGeom>
        </p:spPr>
        <p:txBody>
          <a:bodyPr vert="horz" lIns="90726" tIns="45363" rIns="90726" bIns="45363" rtlCol="0" anchor="b"/>
          <a:lstStyle>
            <a:lvl1pPr algn="r">
              <a:defRPr sz="1200"/>
            </a:lvl1pPr>
          </a:lstStyle>
          <a:p>
            <a:fld id="{23EAC720-D37B-4A9D-AF4D-CA4B097ECF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7168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C720-D37B-4A9D-AF4D-CA4B097ECF4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865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C720-D37B-4A9D-AF4D-CA4B097ECF4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3385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C3CFF-8EAB-48CC-9305-181F5D593D64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FB099-184C-4680-8D08-3E7A0AD615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6688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C3CFF-8EAB-48CC-9305-181F5D593D64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FB099-184C-4680-8D08-3E7A0AD615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39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C3CFF-8EAB-48CC-9305-181F5D593D64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FB099-184C-4680-8D08-3E7A0AD615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567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C3CFF-8EAB-48CC-9305-181F5D593D64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FB099-184C-4680-8D08-3E7A0AD615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8467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C3CFF-8EAB-48CC-9305-181F5D593D64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FB099-184C-4680-8D08-3E7A0AD615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9841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C3CFF-8EAB-48CC-9305-181F5D593D64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FB099-184C-4680-8D08-3E7A0AD615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3164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C3CFF-8EAB-48CC-9305-181F5D593D64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FB099-184C-4680-8D08-3E7A0AD615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523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C3CFF-8EAB-48CC-9305-181F5D593D64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FB099-184C-4680-8D08-3E7A0AD615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693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C3CFF-8EAB-48CC-9305-181F5D593D64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FB099-184C-4680-8D08-3E7A0AD615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6361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C3CFF-8EAB-48CC-9305-181F5D593D64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FB099-184C-4680-8D08-3E7A0AD615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1812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C3CFF-8EAB-48CC-9305-181F5D593D64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FB099-184C-4680-8D08-3E7A0AD615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687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C3CFF-8EAB-48CC-9305-181F5D593D64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FB099-184C-4680-8D08-3E7A0AD615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948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486" y="156755"/>
            <a:ext cx="11952514" cy="1533934"/>
          </a:xfrm>
          <a:ln>
            <a:noFill/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 территории Амурского муниципального района 24,9 % (14467 чел.)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3081" y="1825625"/>
            <a:ext cx="7745837" cy="4351338"/>
          </a:xfrm>
        </p:spPr>
      </p:pic>
    </p:spTree>
    <p:extLst>
      <p:ext uri="{BB962C8B-B14F-4D97-AF65-F5344CB8AC3E}">
        <p14:creationId xmlns:p14="http://schemas.microsoft.com/office/powerpoint/2010/main" xmlns="" val="315945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данные 4" hidden="1"/>
          <p:cNvSpPr/>
          <p:nvPr/>
        </p:nvSpPr>
        <p:spPr>
          <a:xfrm>
            <a:off x="3765329" y="5536923"/>
            <a:ext cx="2876550" cy="7369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355"/>
              <a:gd name="connsiteY0" fmla="*/ 10000 h 10000"/>
              <a:gd name="connsiteX1" fmla="*/ 2000 w 10355"/>
              <a:gd name="connsiteY1" fmla="*/ 0 h 10000"/>
              <a:gd name="connsiteX2" fmla="*/ 10355 w 10355"/>
              <a:gd name="connsiteY2" fmla="*/ 0 h 10000"/>
              <a:gd name="connsiteX3" fmla="*/ 8000 w 10355"/>
              <a:gd name="connsiteY3" fmla="*/ 10000 h 10000"/>
              <a:gd name="connsiteX4" fmla="*/ 0 w 10355"/>
              <a:gd name="connsiteY4" fmla="*/ 10000 h 10000"/>
              <a:gd name="connsiteX0" fmla="*/ 0 w 10355"/>
              <a:gd name="connsiteY0" fmla="*/ 10000 h 10000"/>
              <a:gd name="connsiteX1" fmla="*/ 2000 w 10355"/>
              <a:gd name="connsiteY1" fmla="*/ 0 h 10000"/>
              <a:gd name="connsiteX2" fmla="*/ 10355 w 10355"/>
              <a:gd name="connsiteY2" fmla="*/ 0 h 10000"/>
              <a:gd name="connsiteX3" fmla="*/ 7797 w 10355"/>
              <a:gd name="connsiteY3" fmla="*/ 10000 h 10000"/>
              <a:gd name="connsiteX4" fmla="*/ 0 w 10355"/>
              <a:gd name="connsiteY4" fmla="*/ 10000 h 10000"/>
              <a:gd name="connsiteX0" fmla="*/ 0 w 10736"/>
              <a:gd name="connsiteY0" fmla="*/ 9650 h 10000"/>
              <a:gd name="connsiteX1" fmla="*/ 2381 w 10736"/>
              <a:gd name="connsiteY1" fmla="*/ 0 h 10000"/>
              <a:gd name="connsiteX2" fmla="*/ 10736 w 10736"/>
              <a:gd name="connsiteY2" fmla="*/ 0 h 10000"/>
              <a:gd name="connsiteX3" fmla="*/ 8178 w 10736"/>
              <a:gd name="connsiteY3" fmla="*/ 10000 h 10000"/>
              <a:gd name="connsiteX4" fmla="*/ 0 w 10736"/>
              <a:gd name="connsiteY4" fmla="*/ 9650 h 10000"/>
              <a:gd name="connsiteX0" fmla="*/ 0 w 10736"/>
              <a:gd name="connsiteY0" fmla="*/ 9650 h 10000"/>
              <a:gd name="connsiteX1" fmla="*/ 2495 w 10736"/>
              <a:gd name="connsiteY1" fmla="*/ 191 h 10000"/>
              <a:gd name="connsiteX2" fmla="*/ 10736 w 10736"/>
              <a:gd name="connsiteY2" fmla="*/ 0 h 10000"/>
              <a:gd name="connsiteX3" fmla="*/ 8178 w 10736"/>
              <a:gd name="connsiteY3" fmla="*/ 10000 h 10000"/>
              <a:gd name="connsiteX4" fmla="*/ 0 w 10736"/>
              <a:gd name="connsiteY4" fmla="*/ 9650 h 10000"/>
              <a:gd name="connsiteX0" fmla="*/ 0 w 10898"/>
              <a:gd name="connsiteY0" fmla="*/ 9554 h 9904"/>
              <a:gd name="connsiteX1" fmla="*/ 2495 w 10898"/>
              <a:gd name="connsiteY1" fmla="*/ 95 h 9904"/>
              <a:gd name="connsiteX2" fmla="*/ 10898 w 10898"/>
              <a:gd name="connsiteY2" fmla="*/ 0 h 9904"/>
              <a:gd name="connsiteX3" fmla="*/ 8178 w 10898"/>
              <a:gd name="connsiteY3" fmla="*/ 9904 h 9904"/>
              <a:gd name="connsiteX4" fmla="*/ 0 w 10898"/>
              <a:gd name="connsiteY4" fmla="*/ 9554 h 9904"/>
              <a:gd name="connsiteX0" fmla="*/ 0 w 9975"/>
              <a:gd name="connsiteY0" fmla="*/ 9647 h 10000"/>
              <a:gd name="connsiteX1" fmla="*/ 2289 w 9975"/>
              <a:gd name="connsiteY1" fmla="*/ 96 h 10000"/>
              <a:gd name="connsiteX2" fmla="*/ 9975 w 9975"/>
              <a:gd name="connsiteY2" fmla="*/ 0 h 10000"/>
              <a:gd name="connsiteX3" fmla="*/ 7504 w 9975"/>
              <a:gd name="connsiteY3" fmla="*/ 10000 h 10000"/>
              <a:gd name="connsiteX4" fmla="*/ 0 w 9975"/>
              <a:gd name="connsiteY4" fmla="*/ 9647 h 10000"/>
              <a:gd name="connsiteX0" fmla="*/ 0 w 10012"/>
              <a:gd name="connsiteY0" fmla="*/ 9551 h 9904"/>
              <a:gd name="connsiteX1" fmla="*/ 2295 w 10012"/>
              <a:gd name="connsiteY1" fmla="*/ 0 h 9904"/>
              <a:gd name="connsiteX2" fmla="*/ 10012 w 10012"/>
              <a:gd name="connsiteY2" fmla="*/ 49 h 9904"/>
              <a:gd name="connsiteX3" fmla="*/ 7523 w 10012"/>
              <a:gd name="connsiteY3" fmla="*/ 9904 h 9904"/>
              <a:gd name="connsiteX4" fmla="*/ 0 w 10012"/>
              <a:gd name="connsiteY4" fmla="*/ 9551 h 9904"/>
              <a:gd name="connsiteX0" fmla="*/ 0 w 10037"/>
              <a:gd name="connsiteY0" fmla="*/ 9644 h 10000"/>
              <a:gd name="connsiteX1" fmla="*/ 2292 w 10037"/>
              <a:gd name="connsiteY1" fmla="*/ 0 h 10000"/>
              <a:gd name="connsiteX2" fmla="*/ 10037 w 10037"/>
              <a:gd name="connsiteY2" fmla="*/ 0 h 10000"/>
              <a:gd name="connsiteX3" fmla="*/ 7514 w 10037"/>
              <a:gd name="connsiteY3" fmla="*/ 10000 h 10000"/>
              <a:gd name="connsiteX4" fmla="*/ 0 w 10037"/>
              <a:gd name="connsiteY4" fmla="*/ 9644 h 10000"/>
              <a:gd name="connsiteX0" fmla="*/ 0 w 10000"/>
              <a:gd name="connsiteY0" fmla="*/ 9790 h 10146"/>
              <a:gd name="connsiteX1" fmla="*/ 2292 w 10000"/>
              <a:gd name="connsiteY1" fmla="*/ 146 h 10146"/>
              <a:gd name="connsiteX2" fmla="*/ 10000 w 10000"/>
              <a:gd name="connsiteY2" fmla="*/ 0 h 10146"/>
              <a:gd name="connsiteX3" fmla="*/ 7514 w 10000"/>
              <a:gd name="connsiteY3" fmla="*/ 10146 h 10146"/>
              <a:gd name="connsiteX4" fmla="*/ 0 w 10000"/>
              <a:gd name="connsiteY4" fmla="*/ 9790 h 10146"/>
              <a:gd name="connsiteX0" fmla="*/ 0 w 10000"/>
              <a:gd name="connsiteY0" fmla="*/ 9790 h 10146"/>
              <a:gd name="connsiteX1" fmla="*/ 2478 w 10000"/>
              <a:gd name="connsiteY1" fmla="*/ 48 h 10146"/>
              <a:gd name="connsiteX2" fmla="*/ 10000 w 10000"/>
              <a:gd name="connsiteY2" fmla="*/ 0 h 10146"/>
              <a:gd name="connsiteX3" fmla="*/ 7514 w 10000"/>
              <a:gd name="connsiteY3" fmla="*/ 10146 h 10146"/>
              <a:gd name="connsiteX4" fmla="*/ 0 w 10000"/>
              <a:gd name="connsiteY4" fmla="*/ 9790 h 10146"/>
              <a:gd name="connsiteX0" fmla="*/ 0 w 9988"/>
              <a:gd name="connsiteY0" fmla="*/ 9546 h 10146"/>
              <a:gd name="connsiteX1" fmla="*/ 2466 w 9988"/>
              <a:gd name="connsiteY1" fmla="*/ 48 h 10146"/>
              <a:gd name="connsiteX2" fmla="*/ 9988 w 9988"/>
              <a:gd name="connsiteY2" fmla="*/ 0 h 10146"/>
              <a:gd name="connsiteX3" fmla="*/ 7502 w 9988"/>
              <a:gd name="connsiteY3" fmla="*/ 10146 h 10146"/>
              <a:gd name="connsiteX4" fmla="*/ 0 w 9988"/>
              <a:gd name="connsiteY4" fmla="*/ 9546 h 10146"/>
              <a:gd name="connsiteX0" fmla="*/ 0 w 9938"/>
              <a:gd name="connsiteY0" fmla="*/ 9409 h 10000"/>
              <a:gd name="connsiteX1" fmla="*/ 2407 w 9938"/>
              <a:gd name="connsiteY1" fmla="*/ 47 h 10000"/>
              <a:gd name="connsiteX2" fmla="*/ 9938 w 9938"/>
              <a:gd name="connsiteY2" fmla="*/ 0 h 10000"/>
              <a:gd name="connsiteX3" fmla="*/ 7449 w 9938"/>
              <a:gd name="connsiteY3" fmla="*/ 10000 h 10000"/>
              <a:gd name="connsiteX4" fmla="*/ 0 w 9938"/>
              <a:gd name="connsiteY4" fmla="*/ 9409 h 10000"/>
              <a:gd name="connsiteX0" fmla="*/ 0 w 10050"/>
              <a:gd name="connsiteY0" fmla="*/ 9697 h 10000"/>
              <a:gd name="connsiteX1" fmla="*/ 2472 w 10050"/>
              <a:gd name="connsiteY1" fmla="*/ 47 h 10000"/>
              <a:gd name="connsiteX2" fmla="*/ 10050 w 10050"/>
              <a:gd name="connsiteY2" fmla="*/ 0 h 10000"/>
              <a:gd name="connsiteX3" fmla="*/ 7545 w 10050"/>
              <a:gd name="connsiteY3" fmla="*/ 10000 h 10000"/>
              <a:gd name="connsiteX4" fmla="*/ 0 w 10050"/>
              <a:gd name="connsiteY4" fmla="*/ 9697 h 10000"/>
              <a:gd name="connsiteX0" fmla="*/ 0 w 10060"/>
              <a:gd name="connsiteY0" fmla="*/ 9997 h 10000"/>
              <a:gd name="connsiteX1" fmla="*/ 2482 w 10060"/>
              <a:gd name="connsiteY1" fmla="*/ 47 h 10000"/>
              <a:gd name="connsiteX2" fmla="*/ 10060 w 10060"/>
              <a:gd name="connsiteY2" fmla="*/ 0 h 10000"/>
              <a:gd name="connsiteX3" fmla="*/ 7555 w 10060"/>
              <a:gd name="connsiteY3" fmla="*/ 10000 h 10000"/>
              <a:gd name="connsiteX4" fmla="*/ 0 w 10060"/>
              <a:gd name="connsiteY4" fmla="*/ 9997 h 10000"/>
              <a:gd name="connsiteX0" fmla="*/ 0 w 10012"/>
              <a:gd name="connsiteY0" fmla="*/ 9922 h 10000"/>
              <a:gd name="connsiteX1" fmla="*/ 2434 w 10012"/>
              <a:gd name="connsiteY1" fmla="*/ 47 h 10000"/>
              <a:gd name="connsiteX2" fmla="*/ 10012 w 10012"/>
              <a:gd name="connsiteY2" fmla="*/ 0 h 10000"/>
              <a:gd name="connsiteX3" fmla="*/ 7507 w 10012"/>
              <a:gd name="connsiteY3" fmla="*/ 10000 h 10000"/>
              <a:gd name="connsiteX4" fmla="*/ 0 w 10012"/>
              <a:gd name="connsiteY4" fmla="*/ 9922 h 10000"/>
              <a:gd name="connsiteX0" fmla="*/ 0 w 10002"/>
              <a:gd name="connsiteY0" fmla="*/ 10034 h 10034"/>
              <a:gd name="connsiteX1" fmla="*/ 2424 w 10002"/>
              <a:gd name="connsiteY1" fmla="*/ 47 h 10034"/>
              <a:gd name="connsiteX2" fmla="*/ 10002 w 10002"/>
              <a:gd name="connsiteY2" fmla="*/ 0 h 10034"/>
              <a:gd name="connsiteX3" fmla="*/ 7497 w 10002"/>
              <a:gd name="connsiteY3" fmla="*/ 10000 h 10034"/>
              <a:gd name="connsiteX4" fmla="*/ 0 w 10002"/>
              <a:gd name="connsiteY4" fmla="*/ 10034 h 10034"/>
              <a:gd name="connsiteX0" fmla="*/ 0 w 9992"/>
              <a:gd name="connsiteY0" fmla="*/ 9987 h 9987"/>
              <a:gd name="connsiteX1" fmla="*/ 2424 w 9992"/>
              <a:gd name="connsiteY1" fmla="*/ 0 h 9987"/>
              <a:gd name="connsiteX2" fmla="*/ 9992 w 9992"/>
              <a:gd name="connsiteY2" fmla="*/ 328 h 9987"/>
              <a:gd name="connsiteX3" fmla="*/ 7497 w 9992"/>
              <a:gd name="connsiteY3" fmla="*/ 9953 h 9987"/>
              <a:gd name="connsiteX4" fmla="*/ 0 w 9992"/>
              <a:gd name="connsiteY4" fmla="*/ 9987 h 9987"/>
              <a:gd name="connsiteX0" fmla="*/ 0 w 9971"/>
              <a:gd name="connsiteY0" fmla="*/ 10000 h 10000"/>
              <a:gd name="connsiteX1" fmla="*/ 2426 w 9971"/>
              <a:gd name="connsiteY1" fmla="*/ 0 h 10000"/>
              <a:gd name="connsiteX2" fmla="*/ 9971 w 9971"/>
              <a:gd name="connsiteY2" fmla="*/ 328 h 10000"/>
              <a:gd name="connsiteX3" fmla="*/ 7503 w 9971"/>
              <a:gd name="connsiteY3" fmla="*/ 9966 h 10000"/>
              <a:gd name="connsiteX4" fmla="*/ 0 w 9971"/>
              <a:gd name="connsiteY4" fmla="*/ 10000 h 10000"/>
              <a:gd name="connsiteX0" fmla="*/ 0 w 10038"/>
              <a:gd name="connsiteY0" fmla="*/ 10000 h 10000"/>
              <a:gd name="connsiteX1" fmla="*/ 2433 w 10038"/>
              <a:gd name="connsiteY1" fmla="*/ 0 h 10000"/>
              <a:gd name="connsiteX2" fmla="*/ 10038 w 10038"/>
              <a:gd name="connsiteY2" fmla="*/ 478 h 10000"/>
              <a:gd name="connsiteX3" fmla="*/ 7525 w 10038"/>
              <a:gd name="connsiteY3" fmla="*/ 9966 h 10000"/>
              <a:gd name="connsiteX4" fmla="*/ 0 w 10038"/>
              <a:gd name="connsiteY4" fmla="*/ 10000 h 10000"/>
              <a:gd name="connsiteX0" fmla="*/ 0 w 9981"/>
              <a:gd name="connsiteY0" fmla="*/ 10000 h 10000"/>
              <a:gd name="connsiteX1" fmla="*/ 2433 w 9981"/>
              <a:gd name="connsiteY1" fmla="*/ 0 h 10000"/>
              <a:gd name="connsiteX2" fmla="*/ 9981 w 9981"/>
              <a:gd name="connsiteY2" fmla="*/ 478 h 10000"/>
              <a:gd name="connsiteX3" fmla="*/ 7525 w 9981"/>
              <a:gd name="connsiteY3" fmla="*/ 9966 h 10000"/>
              <a:gd name="connsiteX4" fmla="*/ 0 w 9981"/>
              <a:gd name="connsiteY4" fmla="*/ 10000 h 10000"/>
              <a:gd name="connsiteX0" fmla="*/ 0 w 9990"/>
              <a:gd name="connsiteY0" fmla="*/ 10000 h 10000"/>
              <a:gd name="connsiteX1" fmla="*/ 2438 w 9990"/>
              <a:gd name="connsiteY1" fmla="*/ 0 h 10000"/>
              <a:gd name="connsiteX2" fmla="*/ 9990 w 9990"/>
              <a:gd name="connsiteY2" fmla="*/ 591 h 10000"/>
              <a:gd name="connsiteX3" fmla="*/ 7539 w 9990"/>
              <a:gd name="connsiteY3" fmla="*/ 9966 h 10000"/>
              <a:gd name="connsiteX4" fmla="*/ 0 w 9990"/>
              <a:gd name="connsiteY4" fmla="*/ 10000 h 10000"/>
              <a:gd name="connsiteX0" fmla="*/ 0 w 10000"/>
              <a:gd name="connsiteY0" fmla="*/ 10009 h 10009"/>
              <a:gd name="connsiteX1" fmla="*/ 2440 w 10000"/>
              <a:gd name="connsiteY1" fmla="*/ 9 h 10009"/>
              <a:gd name="connsiteX2" fmla="*/ 10000 w 10000"/>
              <a:gd name="connsiteY2" fmla="*/ 0 h 10009"/>
              <a:gd name="connsiteX3" fmla="*/ 7547 w 10000"/>
              <a:gd name="connsiteY3" fmla="*/ 9975 h 10009"/>
              <a:gd name="connsiteX4" fmla="*/ 0 w 10000"/>
              <a:gd name="connsiteY4" fmla="*/ 10009 h 10009"/>
              <a:gd name="connsiteX0" fmla="*/ 0 w 10077"/>
              <a:gd name="connsiteY0" fmla="*/ 10000 h 10000"/>
              <a:gd name="connsiteX1" fmla="*/ 2440 w 10077"/>
              <a:gd name="connsiteY1" fmla="*/ 0 h 10000"/>
              <a:gd name="connsiteX2" fmla="*/ 10077 w 10077"/>
              <a:gd name="connsiteY2" fmla="*/ 391 h 10000"/>
              <a:gd name="connsiteX3" fmla="*/ 7547 w 10077"/>
              <a:gd name="connsiteY3" fmla="*/ 9966 h 10000"/>
              <a:gd name="connsiteX4" fmla="*/ 0 w 10077"/>
              <a:gd name="connsiteY4" fmla="*/ 10000 h 10000"/>
              <a:gd name="connsiteX0" fmla="*/ 0 w 10077"/>
              <a:gd name="connsiteY0" fmla="*/ 9609 h 9609"/>
              <a:gd name="connsiteX1" fmla="*/ 2440 w 10077"/>
              <a:gd name="connsiteY1" fmla="*/ 9 h 9609"/>
              <a:gd name="connsiteX2" fmla="*/ 10077 w 10077"/>
              <a:gd name="connsiteY2" fmla="*/ 0 h 9609"/>
              <a:gd name="connsiteX3" fmla="*/ 7547 w 10077"/>
              <a:gd name="connsiteY3" fmla="*/ 9575 h 9609"/>
              <a:gd name="connsiteX4" fmla="*/ 0 w 10077"/>
              <a:gd name="connsiteY4" fmla="*/ 9609 h 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7" h="9609">
                <a:moveTo>
                  <a:pt x="0" y="9609"/>
                </a:moveTo>
                <a:lnTo>
                  <a:pt x="2440" y="9"/>
                </a:lnTo>
                <a:lnTo>
                  <a:pt x="10077" y="0"/>
                </a:lnTo>
                <a:lnTo>
                  <a:pt x="7547" y="9575"/>
                </a:lnTo>
                <a:lnTo>
                  <a:pt x="0" y="9609"/>
                </a:lnTo>
                <a:close/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Прямоугольник 16"/>
          <p:cNvSpPr/>
          <p:nvPr/>
        </p:nvSpPr>
        <p:spPr>
          <a:xfrm>
            <a:off x="93329" y="130174"/>
            <a:ext cx="11919062" cy="45230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1" rIns="91440" bIns="45721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Проектная деятельность</a:t>
            </a:r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 flipH="1">
            <a:off x="317559" y="332292"/>
            <a:ext cx="5560165" cy="3000753"/>
            <a:chOff x="6235658" y="655633"/>
            <a:chExt cx="5560165" cy="3000753"/>
          </a:xfrm>
        </p:grpSpPr>
        <p:sp>
          <p:nvSpPr>
            <p:cNvPr id="16" name="Пятиугольник 15"/>
            <p:cNvSpPr/>
            <p:nvPr/>
          </p:nvSpPr>
          <p:spPr>
            <a:xfrm flipH="1">
              <a:off x="6235658" y="1477648"/>
              <a:ext cx="5560165" cy="2178738"/>
            </a:xfrm>
            <a:prstGeom prst="homePlate">
              <a:avLst/>
            </a:prstGeom>
            <a:solidFill>
              <a:schemeClr val="bg1"/>
            </a:solidFill>
            <a:ln w="381000">
              <a:solidFill>
                <a:srgbClr val="4876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50120" y="2364903"/>
              <a:ext cx="3342114" cy="62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800"/>
                </a:lnSpc>
              </a:pPr>
              <a:endParaRPr lang="ru-RU" sz="6000" b="1" dirty="0" smtClean="0">
                <a:solidFill>
                  <a:srgbClr val="4876A2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75735" y="655633"/>
              <a:ext cx="398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b="1" dirty="0" smtClean="0">
                <a:solidFill>
                  <a:srgbClr val="4876A2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 flipH="1">
            <a:off x="5066141" y="429232"/>
            <a:ext cx="5561758" cy="2920311"/>
            <a:chOff x="2036466" y="797130"/>
            <a:chExt cx="5279212" cy="2920311"/>
          </a:xfrm>
        </p:grpSpPr>
        <p:sp>
          <p:nvSpPr>
            <p:cNvPr id="6" name="Нашивка 5"/>
            <p:cNvSpPr/>
            <p:nvPr/>
          </p:nvSpPr>
          <p:spPr>
            <a:xfrm flipH="1">
              <a:off x="2036466" y="1476390"/>
              <a:ext cx="5026752" cy="2241051"/>
            </a:xfrm>
            <a:prstGeom prst="chevron">
              <a:avLst/>
            </a:prstGeom>
            <a:solidFill>
              <a:schemeClr val="bg1"/>
            </a:solidFill>
            <a:ln w="317500">
              <a:solidFill>
                <a:srgbClr val="FF87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8735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38610" y="2053210"/>
              <a:ext cx="2873722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800"/>
                </a:lnSpc>
              </a:pPr>
              <a:endParaRPr lang="ru-RU" sz="3600" b="1" dirty="0" smtClean="0">
                <a:solidFill>
                  <a:srgbClr val="FF8735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75471" y="797130"/>
              <a:ext cx="3640207" cy="542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800"/>
                </a:lnSpc>
              </a:pPr>
              <a:endParaRPr lang="ru-RU" sz="3000" b="1" dirty="0" smtClean="0">
                <a:solidFill>
                  <a:srgbClr val="FF8735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35159" y="3666902"/>
            <a:ext cx="108354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Амурский район- победитель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конкурса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молодежных проектов на предоставление грантов Губернатора Хабаровского края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</a:p>
          <a:p>
            <a:endParaRPr lang="ru-RU" sz="28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Проект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«Молодежная научная студия "</a:t>
            </a:r>
            <a:r>
              <a:rPr lang="ru-RU" sz="28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Неформат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" </a:t>
            </a:r>
            <a:endParaRPr lang="ru-RU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1148" y="175305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Федеральная </a:t>
            </a:r>
            <a:r>
              <a:rPr lang="ru-RU" sz="20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форумная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кампания и конкурс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Губернаторских грантов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04812" y="1416131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800" b="1" dirty="0">
                <a:solidFill>
                  <a:srgbClr val="ED7D3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2,268 </a:t>
            </a:r>
            <a:r>
              <a:rPr lang="ru-RU" sz="2800" b="1" dirty="0" smtClean="0">
                <a:solidFill>
                  <a:srgbClr val="ED7D3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тыс. </a:t>
            </a:r>
            <a:r>
              <a:rPr lang="ru-RU" sz="2800" b="1" dirty="0">
                <a:solidFill>
                  <a:srgbClr val="ED7D3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рублей </a:t>
            </a:r>
            <a:endParaRPr lang="ru-RU" sz="2800" b="1" dirty="0" smtClean="0">
              <a:solidFill>
                <a:srgbClr val="ED7D31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000" b="1" dirty="0" smtClean="0">
                <a:solidFill>
                  <a:srgbClr val="ED7D3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на </a:t>
            </a:r>
            <a:r>
              <a:rPr lang="ru-RU" sz="2000" b="1" dirty="0">
                <a:solidFill>
                  <a:srgbClr val="ED7D3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реализацию </a:t>
            </a:r>
            <a:r>
              <a:rPr lang="ru-RU" sz="2000" b="1" dirty="0" smtClean="0">
                <a:solidFill>
                  <a:srgbClr val="ED7D3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5-ти</a:t>
            </a:r>
          </a:p>
          <a:p>
            <a:pPr indent="450215" algn="ctr">
              <a:spcAft>
                <a:spcPts val="0"/>
              </a:spcAft>
            </a:pPr>
            <a:r>
              <a:rPr lang="ru-RU" sz="2000" b="1" dirty="0" smtClean="0">
                <a:solidFill>
                  <a:srgbClr val="ED7D3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ED7D3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молодежных </a:t>
            </a:r>
            <a:endParaRPr lang="ru-RU" sz="2000" b="1" dirty="0" smtClean="0">
              <a:solidFill>
                <a:srgbClr val="ED7D31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000" b="1" dirty="0" smtClean="0">
                <a:solidFill>
                  <a:srgbClr val="ED7D3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проектов</a:t>
            </a:r>
            <a:r>
              <a:rPr lang="ru-RU" sz="2000" b="1" dirty="0">
                <a:solidFill>
                  <a:srgbClr val="ED7D3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.</a:t>
            </a:r>
            <a:endParaRPr lang="ru-RU" sz="2000" b="1" dirty="0">
              <a:solidFill>
                <a:srgbClr val="ED7D3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159" y="1451579"/>
            <a:ext cx="1424351" cy="14243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6161" y="1889389"/>
            <a:ext cx="689869" cy="11494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591" y="4458319"/>
            <a:ext cx="3865199" cy="2578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0209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6543" y="190954"/>
            <a:ext cx="9394371" cy="59281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   совет  молодежи</a:t>
            </a:r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7686" y="783772"/>
            <a:ext cx="7043057" cy="495969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Совет 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молодежи, занятой в различных отраслях экономики 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Амурского 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муниципального района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Общественный 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совет молодежи г. Амурска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Совет 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молодежи Амурской ТЭЦ -1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Совет 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молодежи АО ДВПО Восход пос. </a:t>
            </a:r>
            <a:r>
              <a:rPr lang="ru-RU" sz="2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Эльбан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Совет 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молодежи ФКП АПЗ «Вымпел».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Совет 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молодежи Амурского гидрометаллургического комбината.</a:t>
            </a: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746036">
            <a:off x="809372" y="-293915"/>
            <a:ext cx="2952750" cy="393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664333"/>
            <a:ext cx="4136572" cy="4283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092458"/>
            <a:ext cx="5530450" cy="2760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050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88" y="3668453"/>
            <a:ext cx="5261341" cy="3058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7741" y="101826"/>
            <a:ext cx="5127171" cy="3418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88" y="101826"/>
            <a:ext cx="4353947" cy="2902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3997" y="1894044"/>
            <a:ext cx="3810783" cy="25405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0157" y="3519940"/>
            <a:ext cx="4980214" cy="3430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8693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17" y="154441"/>
            <a:ext cx="4534015" cy="3024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0538" y="4081906"/>
            <a:ext cx="4375872" cy="29197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77" y="3190905"/>
            <a:ext cx="3661572" cy="36670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6439" y="-44936"/>
            <a:ext cx="4622791" cy="3080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675">
            <a:off x="9152495" y="1186337"/>
            <a:ext cx="2813574" cy="4994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1869" y="2350465"/>
            <a:ext cx="2707420" cy="2373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3896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56" y="2508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Общероссийская акция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взаимопомощи </a:t>
            </a:r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"#</a:t>
            </a:r>
            <a:r>
              <a:rPr lang="ru-RU" sz="3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МыВместе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" на территории </a:t>
            </a:r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Амурского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муниципального района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623" y="2195739"/>
            <a:ext cx="5473381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686" y="2744710"/>
            <a:ext cx="3933599" cy="3933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598" y="76653"/>
            <a:ext cx="3740829" cy="249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685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33599" y="35047"/>
            <a:ext cx="90895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Молодежная политика муниципального района реализуется в соответствии с программами:</a:t>
            </a:r>
            <a:endParaRPr lang="ru-RU" sz="3200" b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52600" y="1284515"/>
            <a:ext cx="908957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1.    Муниципальная 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программа «Развитие молодежной политики  Амурского муниципального района» (постановление  № 903 от 06.11.2019 г.)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2.	Муниципальная программа «Меры по противодействию распространения наркомании и незаконному обороту наркотиков на территории Амурского муниципального района» (постановление  № 904 от 07.11.2019 г.)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3.	Муниципальная программа «Молодежь города Амурска на 2020-2025 годы» (постановление администрации ГП «Город Амурск» №383 от 10.09.2019 г.)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4.	Муниципальная программа «Организация временного трудоустройства несовершеннолетних в летний период в городе Амурске на 2019-2021 годы» постановление администрации ГП «Город Амурск» от 17.09.2018 N 340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5.	Муниципальная программа «Обеспечение жильем молодых семей в городе Амурске» на 2018-2025 годы» постановление администрации ГП «Город Амурск» от 18.04.2018 N 159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6.	Муниципальная целевая программа «Организация и осуществление мероприятий по работе с детьми и молодежью на территории </a:t>
            </a:r>
            <a:r>
              <a:rPr lang="ru-RU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Эльбанского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городского поселения на 2019-2021 годы»,  постановление администрации </a:t>
            </a:r>
            <a:r>
              <a:rPr lang="ru-RU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Эльбанского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ГП от 13.09.2018 № 363.</a:t>
            </a:r>
          </a:p>
        </p:txBody>
      </p:sp>
    </p:spTree>
    <p:extLst>
      <p:ext uri="{BB962C8B-B14F-4D97-AF65-F5344CB8AC3E}">
        <p14:creationId xmlns:p14="http://schemas.microsoft.com/office/powerpoint/2010/main" xmlns="" val="274812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02807" y="21770"/>
            <a:ext cx="9821700" cy="47705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1" rIns="91440" bIns="45721">
            <a:spAutoFit/>
            <a:scene3d>
              <a:camera prst="orthographicFront"/>
              <a:lightRig rig="threePt" dir="t"/>
            </a:scene3d>
            <a:sp3d prstMaterial="softEdge"/>
          </a:bodyPr>
          <a:lstStyle/>
          <a:p>
            <a:pPr algn="ctr">
              <a:lnSpc>
                <a:spcPts val="3000"/>
              </a:lnSpc>
            </a:pPr>
            <a:r>
              <a:rPr lang="ru-RU" sz="32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в </a:t>
            </a:r>
            <a:r>
              <a:rPr lang="ru-RU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Амурском муниципальном </a:t>
            </a:r>
            <a:r>
              <a:rPr lang="ru-RU" sz="32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районе: </a:t>
            </a:r>
            <a:endParaRPr lang="ru-RU" sz="3200" b="1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748296" y="889317"/>
            <a:ext cx="6204218" cy="5968684"/>
            <a:chOff x="5748296" y="1114143"/>
            <a:chExt cx="5954265" cy="5743858"/>
          </a:xfrm>
        </p:grpSpPr>
        <p:graphicFrame>
          <p:nvGraphicFramePr>
            <p:cNvPr id="5" name="Диаграмма 4"/>
            <p:cNvGraphicFramePr/>
            <p:nvPr>
              <p:extLst>
                <p:ext uri="{D42A27DB-BD31-4B8C-83A1-F6EECF244321}">
                  <p14:modId xmlns:p14="http://schemas.microsoft.com/office/powerpoint/2010/main" xmlns="" val="1740687968"/>
                </p:ext>
              </p:extLst>
            </p:nvPr>
          </p:nvGraphicFramePr>
          <p:xfrm>
            <a:off x="5748296" y="1114143"/>
            <a:ext cx="5954265" cy="57438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6872664" y="2998155"/>
              <a:ext cx="3705819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endPara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-298585" y="1212970"/>
            <a:ext cx="726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40 </a:t>
            </a:r>
            <a:r>
              <a:rPr lang="ru-RU" sz="3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(</a:t>
            </a: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1082 чел.)</a:t>
            </a:r>
            <a:r>
              <a:rPr lang="ru-RU" sz="3600" b="1" dirty="0" smtClean="0">
                <a:solidFill>
                  <a:srgbClr val="2077C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rgbClr val="2077C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2077C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Детских</a:t>
            </a:r>
            <a:endParaRPr lang="ru-RU" sz="3600" b="1" dirty="0">
              <a:solidFill>
                <a:srgbClr val="2077C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045993" y="1726844"/>
            <a:ext cx="6235951" cy="377371"/>
            <a:chOff x="1814286" y="1959429"/>
            <a:chExt cx="5689600" cy="377371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814286" y="1959429"/>
              <a:ext cx="4180114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>
              <a:off x="5994400" y="1959429"/>
              <a:ext cx="1509486" cy="377371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-526556" y="3813763"/>
            <a:ext cx="726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4C742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22 (</a:t>
            </a:r>
            <a:r>
              <a:rPr lang="ru-RU" sz="3600" b="1" dirty="0">
                <a:solidFill>
                  <a:srgbClr val="4C742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1105 чел.). </a:t>
            </a:r>
            <a:r>
              <a:rPr lang="ru-RU" sz="3600" b="1" dirty="0" smtClean="0">
                <a:solidFill>
                  <a:srgbClr val="4C742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rgbClr val="4C742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4C742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Молодежных</a:t>
            </a:r>
            <a:endParaRPr lang="ru-RU" sz="3600" b="1" dirty="0">
              <a:solidFill>
                <a:srgbClr val="4C742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202807" y="4191133"/>
            <a:ext cx="5713762" cy="307551"/>
            <a:chOff x="1814286" y="1651879"/>
            <a:chExt cx="5713762" cy="307551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814286" y="1959429"/>
              <a:ext cx="4180114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V="1">
              <a:off x="5994400" y="1651879"/>
              <a:ext cx="1533648" cy="307551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7281944" y="2618089"/>
            <a:ext cx="31471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62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детских и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молодежных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общественных объединения</a:t>
            </a:r>
            <a:endParaRPr lang="ru-RU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70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данные 4" hidden="1"/>
          <p:cNvSpPr/>
          <p:nvPr/>
        </p:nvSpPr>
        <p:spPr>
          <a:xfrm>
            <a:off x="3765329" y="5536923"/>
            <a:ext cx="2876550" cy="7369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355"/>
              <a:gd name="connsiteY0" fmla="*/ 10000 h 10000"/>
              <a:gd name="connsiteX1" fmla="*/ 2000 w 10355"/>
              <a:gd name="connsiteY1" fmla="*/ 0 h 10000"/>
              <a:gd name="connsiteX2" fmla="*/ 10355 w 10355"/>
              <a:gd name="connsiteY2" fmla="*/ 0 h 10000"/>
              <a:gd name="connsiteX3" fmla="*/ 8000 w 10355"/>
              <a:gd name="connsiteY3" fmla="*/ 10000 h 10000"/>
              <a:gd name="connsiteX4" fmla="*/ 0 w 10355"/>
              <a:gd name="connsiteY4" fmla="*/ 10000 h 10000"/>
              <a:gd name="connsiteX0" fmla="*/ 0 w 10355"/>
              <a:gd name="connsiteY0" fmla="*/ 10000 h 10000"/>
              <a:gd name="connsiteX1" fmla="*/ 2000 w 10355"/>
              <a:gd name="connsiteY1" fmla="*/ 0 h 10000"/>
              <a:gd name="connsiteX2" fmla="*/ 10355 w 10355"/>
              <a:gd name="connsiteY2" fmla="*/ 0 h 10000"/>
              <a:gd name="connsiteX3" fmla="*/ 7797 w 10355"/>
              <a:gd name="connsiteY3" fmla="*/ 10000 h 10000"/>
              <a:gd name="connsiteX4" fmla="*/ 0 w 10355"/>
              <a:gd name="connsiteY4" fmla="*/ 10000 h 10000"/>
              <a:gd name="connsiteX0" fmla="*/ 0 w 10736"/>
              <a:gd name="connsiteY0" fmla="*/ 9650 h 10000"/>
              <a:gd name="connsiteX1" fmla="*/ 2381 w 10736"/>
              <a:gd name="connsiteY1" fmla="*/ 0 h 10000"/>
              <a:gd name="connsiteX2" fmla="*/ 10736 w 10736"/>
              <a:gd name="connsiteY2" fmla="*/ 0 h 10000"/>
              <a:gd name="connsiteX3" fmla="*/ 8178 w 10736"/>
              <a:gd name="connsiteY3" fmla="*/ 10000 h 10000"/>
              <a:gd name="connsiteX4" fmla="*/ 0 w 10736"/>
              <a:gd name="connsiteY4" fmla="*/ 9650 h 10000"/>
              <a:gd name="connsiteX0" fmla="*/ 0 w 10736"/>
              <a:gd name="connsiteY0" fmla="*/ 9650 h 10000"/>
              <a:gd name="connsiteX1" fmla="*/ 2495 w 10736"/>
              <a:gd name="connsiteY1" fmla="*/ 191 h 10000"/>
              <a:gd name="connsiteX2" fmla="*/ 10736 w 10736"/>
              <a:gd name="connsiteY2" fmla="*/ 0 h 10000"/>
              <a:gd name="connsiteX3" fmla="*/ 8178 w 10736"/>
              <a:gd name="connsiteY3" fmla="*/ 10000 h 10000"/>
              <a:gd name="connsiteX4" fmla="*/ 0 w 10736"/>
              <a:gd name="connsiteY4" fmla="*/ 9650 h 10000"/>
              <a:gd name="connsiteX0" fmla="*/ 0 w 10898"/>
              <a:gd name="connsiteY0" fmla="*/ 9554 h 9904"/>
              <a:gd name="connsiteX1" fmla="*/ 2495 w 10898"/>
              <a:gd name="connsiteY1" fmla="*/ 95 h 9904"/>
              <a:gd name="connsiteX2" fmla="*/ 10898 w 10898"/>
              <a:gd name="connsiteY2" fmla="*/ 0 h 9904"/>
              <a:gd name="connsiteX3" fmla="*/ 8178 w 10898"/>
              <a:gd name="connsiteY3" fmla="*/ 9904 h 9904"/>
              <a:gd name="connsiteX4" fmla="*/ 0 w 10898"/>
              <a:gd name="connsiteY4" fmla="*/ 9554 h 9904"/>
              <a:gd name="connsiteX0" fmla="*/ 0 w 9975"/>
              <a:gd name="connsiteY0" fmla="*/ 9647 h 10000"/>
              <a:gd name="connsiteX1" fmla="*/ 2289 w 9975"/>
              <a:gd name="connsiteY1" fmla="*/ 96 h 10000"/>
              <a:gd name="connsiteX2" fmla="*/ 9975 w 9975"/>
              <a:gd name="connsiteY2" fmla="*/ 0 h 10000"/>
              <a:gd name="connsiteX3" fmla="*/ 7504 w 9975"/>
              <a:gd name="connsiteY3" fmla="*/ 10000 h 10000"/>
              <a:gd name="connsiteX4" fmla="*/ 0 w 9975"/>
              <a:gd name="connsiteY4" fmla="*/ 9647 h 10000"/>
              <a:gd name="connsiteX0" fmla="*/ 0 w 10012"/>
              <a:gd name="connsiteY0" fmla="*/ 9551 h 9904"/>
              <a:gd name="connsiteX1" fmla="*/ 2295 w 10012"/>
              <a:gd name="connsiteY1" fmla="*/ 0 h 9904"/>
              <a:gd name="connsiteX2" fmla="*/ 10012 w 10012"/>
              <a:gd name="connsiteY2" fmla="*/ 49 h 9904"/>
              <a:gd name="connsiteX3" fmla="*/ 7523 w 10012"/>
              <a:gd name="connsiteY3" fmla="*/ 9904 h 9904"/>
              <a:gd name="connsiteX4" fmla="*/ 0 w 10012"/>
              <a:gd name="connsiteY4" fmla="*/ 9551 h 9904"/>
              <a:gd name="connsiteX0" fmla="*/ 0 w 10037"/>
              <a:gd name="connsiteY0" fmla="*/ 9644 h 10000"/>
              <a:gd name="connsiteX1" fmla="*/ 2292 w 10037"/>
              <a:gd name="connsiteY1" fmla="*/ 0 h 10000"/>
              <a:gd name="connsiteX2" fmla="*/ 10037 w 10037"/>
              <a:gd name="connsiteY2" fmla="*/ 0 h 10000"/>
              <a:gd name="connsiteX3" fmla="*/ 7514 w 10037"/>
              <a:gd name="connsiteY3" fmla="*/ 10000 h 10000"/>
              <a:gd name="connsiteX4" fmla="*/ 0 w 10037"/>
              <a:gd name="connsiteY4" fmla="*/ 9644 h 10000"/>
              <a:gd name="connsiteX0" fmla="*/ 0 w 10000"/>
              <a:gd name="connsiteY0" fmla="*/ 9790 h 10146"/>
              <a:gd name="connsiteX1" fmla="*/ 2292 w 10000"/>
              <a:gd name="connsiteY1" fmla="*/ 146 h 10146"/>
              <a:gd name="connsiteX2" fmla="*/ 10000 w 10000"/>
              <a:gd name="connsiteY2" fmla="*/ 0 h 10146"/>
              <a:gd name="connsiteX3" fmla="*/ 7514 w 10000"/>
              <a:gd name="connsiteY3" fmla="*/ 10146 h 10146"/>
              <a:gd name="connsiteX4" fmla="*/ 0 w 10000"/>
              <a:gd name="connsiteY4" fmla="*/ 9790 h 10146"/>
              <a:gd name="connsiteX0" fmla="*/ 0 w 10000"/>
              <a:gd name="connsiteY0" fmla="*/ 9790 h 10146"/>
              <a:gd name="connsiteX1" fmla="*/ 2478 w 10000"/>
              <a:gd name="connsiteY1" fmla="*/ 48 h 10146"/>
              <a:gd name="connsiteX2" fmla="*/ 10000 w 10000"/>
              <a:gd name="connsiteY2" fmla="*/ 0 h 10146"/>
              <a:gd name="connsiteX3" fmla="*/ 7514 w 10000"/>
              <a:gd name="connsiteY3" fmla="*/ 10146 h 10146"/>
              <a:gd name="connsiteX4" fmla="*/ 0 w 10000"/>
              <a:gd name="connsiteY4" fmla="*/ 9790 h 10146"/>
              <a:gd name="connsiteX0" fmla="*/ 0 w 9988"/>
              <a:gd name="connsiteY0" fmla="*/ 9546 h 10146"/>
              <a:gd name="connsiteX1" fmla="*/ 2466 w 9988"/>
              <a:gd name="connsiteY1" fmla="*/ 48 h 10146"/>
              <a:gd name="connsiteX2" fmla="*/ 9988 w 9988"/>
              <a:gd name="connsiteY2" fmla="*/ 0 h 10146"/>
              <a:gd name="connsiteX3" fmla="*/ 7502 w 9988"/>
              <a:gd name="connsiteY3" fmla="*/ 10146 h 10146"/>
              <a:gd name="connsiteX4" fmla="*/ 0 w 9988"/>
              <a:gd name="connsiteY4" fmla="*/ 9546 h 10146"/>
              <a:gd name="connsiteX0" fmla="*/ 0 w 9938"/>
              <a:gd name="connsiteY0" fmla="*/ 9409 h 10000"/>
              <a:gd name="connsiteX1" fmla="*/ 2407 w 9938"/>
              <a:gd name="connsiteY1" fmla="*/ 47 h 10000"/>
              <a:gd name="connsiteX2" fmla="*/ 9938 w 9938"/>
              <a:gd name="connsiteY2" fmla="*/ 0 h 10000"/>
              <a:gd name="connsiteX3" fmla="*/ 7449 w 9938"/>
              <a:gd name="connsiteY3" fmla="*/ 10000 h 10000"/>
              <a:gd name="connsiteX4" fmla="*/ 0 w 9938"/>
              <a:gd name="connsiteY4" fmla="*/ 9409 h 10000"/>
              <a:gd name="connsiteX0" fmla="*/ 0 w 10050"/>
              <a:gd name="connsiteY0" fmla="*/ 9697 h 10000"/>
              <a:gd name="connsiteX1" fmla="*/ 2472 w 10050"/>
              <a:gd name="connsiteY1" fmla="*/ 47 h 10000"/>
              <a:gd name="connsiteX2" fmla="*/ 10050 w 10050"/>
              <a:gd name="connsiteY2" fmla="*/ 0 h 10000"/>
              <a:gd name="connsiteX3" fmla="*/ 7545 w 10050"/>
              <a:gd name="connsiteY3" fmla="*/ 10000 h 10000"/>
              <a:gd name="connsiteX4" fmla="*/ 0 w 10050"/>
              <a:gd name="connsiteY4" fmla="*/ 9697 h 10000"/>
              <a:gd name="connsiteX0" fmla="*/ 0 w 10060"/>
              <a:gd name="connsiteY0" fmla="*/ 9997 h 10000"/>
              <a:gd name="connsiteX1" fmla="*/ 2482 w 10060"/>
              <a:gd name="connsiteY1" fmla="*/ 47 h 10000"/>
              <a:gd name="connsiteX2" fmla="*/ 10060 w 10060"/>
              <a:gd name="connsiteY2" fmla="*/ 0 h 10000"/>
              <a:gd name="connsiteX3" fmla="*/ 7555 w 10060"/>
              <a:gd name="connsiteY3" fmla="*/ 10000 h 10000"/>
              <a:gd name="connsiteX4" fmla="*/ 0 w 10060"/>
              <a:gd name="connsiteY4" fmla="*/ 9997 h 10000"/>
              <a:gd name="connsiteX0" fmla="*/ 0 w 10012"/>
              <a:gd name="connsiteY0" fmla="*/ 9922 h 10000"/>
              <a:gd name="connsiteX1" fmla="*/ 2434 w 10012"/>
              <a:gd name="connsiteY1" fmla="*/ 47 h 10000"/>
              <a:gd name="connsiteX2" fmla="*/ 10012 w 10012"/>
              <a:gd name="connsiteY2" fmla="*/ 0 h 10000"/>
              <a:gd name="connsiteX3" fmla="*/ 7507 w 10012"/>
              <a:gd name="connsiteY3" fmla="*/ 10000 h 10000"/>
              <a:gd name="connsiteX4" fmla="*/ 0 w 10012"/>
              <a:gd name="connsiteY4" fmla="*/ 9922 h 10000"/>
              <a:gd name="connsiteX0" fmla="*/ 0 w 10002"/>
              <a:gd name="connsiteY0" fmla="*/ 10034 h 10034"/>
              <a:gd name="connsiteX1" fmla="*/ 2424 w 10002"/>
              <a:gd name="connsiteY1" fmla="*/ 47 h 10034"/>
              <a:gd name="connsiteX2" fmla="*/ 10002 w 10002"/>
              <a:gd name="connsiteY2" fmla="*/ 0 h 10034"/>
              <a:gd name="connsiteX3" fmla="*/ 7497 w 10002"/>
              <a:gd name="connsiteY3" fmla="*/ 10000 h 10034"/>
              <a:gd name="connsiteX4" fmla="*/ 0 w 10002"/>
              <a:gd name="connsiteY4" fmla="*/ 10034 h 10034"/>
              <a:gd name="connsiteX0" fmla="*/ 0 w 9992"/>
              <a:gd name="connsiteY0" fmla="*/ 9987 h 9987"/>
              <a:gd name="connsiteX1" fmla="*/ 2424 w 9992"/>
              <a:gd name="connsiteY1" fmla="*/ 0 h 9987"/>
              <a:gd name="connsiteX2" fmla="*/ 9992 w 9992"/>
              <a:gd name="connsiteY2" fmla="*/ 328 h 9987"/>
              <a:gd name="connsiteX3" fmla="*/ 7497 w 9992"/>
              <a:gd name="connsiteY3" fmla="*/ 9953 h 9987"/>
              <a:gd name="connsiteX4" fmla="*/ 0 w 9992"/>
              <a:gd name="connsiteY4" fmla="*/ 9987 h 9987"/>
              <a:gd name="connsiteX0" fmla="*/ 0 w 9971"/>
              <a:gd name="connsiteY0" fmla="*/ 10000 h 10000"/>
              <a:gd name="connsiteX1" fmla="*/ 2426 w 9971"/>
              <a:gd name="connsiteY1" fmla="*/ 0 h 10000"/>
              <a:gd name="connsiteX2" fmla="*/ 9971 w 9971"/>
              <a:gd name="connsiteY2" fmla="*/ 328 h 10000"/>
              <a:gd name="connsiteX3" fmla="*/ 7503 w 9971"/>
              <a:gd name="connsiteY3" fmla="*/ 9966 h 10000"/>
              <a:gd name="connsiteX4" fmla="*/ 0 w 9971"/>
              <a:gd name="connsiteY4" fmla="*/ 10000 h 10000"/>
              <a:gd name="connsiteX0" fmla="*/ 0 w 10038"/>
              <a:gd name="connsiteY0" fmla="*/ 10000 h 10000"/>
              <a:gd name="connsiteX1" fmla="*/ 2433 w 10038"/>
              <a:gd name="connsiteY1" fmla="*/ 0 h 10000"/>
              <a:gd name="connsiteX2" fmla="*/ 10038 w 10038"/>
              <a:gd name="connsiteY2" fmla="*/ 478 h 10000"/>
              <a:gd name="connsiteX3" fmla="*/ 7525 w 10038"/>
              <a:gd name="connsiteY3" fmla="*/ 9966 h 10000"/>
              <a:gd name="connsiteX4" fmla="*/ 0 w 10038"/>
              <a:gd name="connsiteY4" fmla="*/ 10000 h 10000"/>
              <a:gd name="connsiteX0" fmla="*/ 0 w 9981"/>
              <a:gd name="connsiteY0" fmla="*/ 10000 h 10000"/>
              <a:gd name="connsiteX1" fmla="*/ 2433 w 9981"/>
              <a:gd name="connsiteY1" fmla="*/ 0 h 10000"/>
              <a:gd name="connsiteX2" fmla="*/ 9981 w 9981"/>
              <a:gd name="connsiteY2" fmla="*/ 478 h 10000"/>
              <a:gd name="connsiteX3" fmla="*/ 7525 w 9981"/>
              <a:gd name="connsiteY3" fmla="*/ 9966 h 10000"/>
              <a:gd name="connsiteX4" fmla="*/ 0 w 9981"/>
              <a:gd name="connsiteY4" fmla="*/ 10000 h 10000"/>
              <a:gd name="connsiteX0" fmla="*/ 0 w 9990"/>
              <a:gd name="connsiteY0" fmla="*/ 10000 h 10000"/>
              <a:gd name="connsiteX1" fmla="*/ 2438 w 9990"/>
              <a:gd name="connsiteY1" fmla="*/ 0 h 10000"/>
              <a:gd name="connsiteX2" fmla="*/ 9990 w 9990"/>
              <a:gd name="connsiteY2" fmla="*/ 591 h 10000"/>
              <a:gd name="connsiteX3" fmla="*/ 7539 w 9990"/>
              <a:gd name="connsiteY3" fmla="*/ 9966 h 10000"/>
              <a:gd name="connsiteX4" fmla="*/ 0 w 9990"/>
              <a:gd name="connsiteY4" fmla="*/ 10000 h 10000"/>
              <a:gd name="connsiteX0" fmla="*/ 0 w 10000"/>
              <a:gd name="connsiteY0" fmla="*/ 10009 h 10009"/>
              <a:gd name="connsiteX1" fmla="*/ 2440 w 10000"/>
              <a:gd name="connsiteY1" fmla="*/ 9 h 10009"/>
              <a:gd name="connsiteX2" fmla="*/ 10000 w 10000"/>
              <a:gd name="connsiteY2" fmla="*/ 0 h 10009"/>
              <a:gd name="connsiteX3" fmla="*/ 7547 w 10000"/>
              <a:gd name="connsiteY3" fmla="*/ 9975 h 10009"/>
              <a:gd name="connsiteX4" fmla="*/ 0 w 10000"/>
              <a:gd name="connsiteY4" fmla="*/ 10009 h 10009"/>
              <a:gd name="connsiteX0" fmla="*/ 0 w 10077"/>
              <a:gd name="connsiteY0" fmla="*/ 10000 h 10000"/>
              <a:gd name="connsiteX1" fmla="*/ 2440 w 10077"/>
              <a:gd name="connsiteY1" fmla="*/ 0 h 10000"/>
              <a:gd name="connsiteX2" fmla="*/ 10077 w 10077"/>
              <a:gd name="connsiteY2" fmla="*/ 391 h 10000"/>
              <a:gd name="connsiteX3" fmla="*/ 7547 w 10077"/>
              <a:gd name="connsiteY3" fmla="*/ 9966 h 10000"/>
              <a:gd name="connsiteX4" fmla="*/ 0 w 10077"/>
              <a:gd name="connsiteY4" fmla="*/ 10000 h 10000"/>
              <a:gd name="connsiteX0" fmla="*/ 0 w 10077"/>
              <a:gd name="connsiteY0" fmla="*/ 9609 h 9609"/>
              <a:gd name="connsiteX1" fmla="*/ 2440 w 10077"/>
              <a:gd name="connsiteY1" fmla="*/ 9 h 9609"/>
              <a:gd name="connsiteX2" fmla="*/ 10077 w 10077"/>
              <a:gd name="connsiteY2" fmla="*/ 0 h 9609"/>
              <a:gd name="connsiteX3" fmla="*/ 7547 w 10077"/>
              <a:gd name="connsiteY3" fmla="*/ 9575 h 9609"/>
              <a:gd name="connsiteX4" fmla="*/ 0 w 10077"/>
              <a:gd name="connsiteY4" fmla="*/ 9609 h 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7" h="9609">
                <a:moveTo>
                  <a:pt x="0" y="9609"/>
                </a:moveTo>
                <a:lnTo>
                  <a:pt x="2440" y="9"/>
                </a:lnTo>
                <a:lnTo>
                  <a:pt x="10077" y="0"/>
                </a:lnTo>
                <a:lnTo>
                  <a:pt x="7547" y="9575"/>
                </a:lnTo>
                <a:lnTo>
                  <a:pt x="0" y="9609"/>
                </a:lnTo>
                <a:close/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Прямоугольник 16"/>
          <p:cNvSpPr/>
          <p:nvPr/>
        </p:nvSpPr>
        <p:spPr>
          <a:xfrm>
            <a:off x="321498" y="0"/>
            <a:ext cx="11429111" cy="81137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1" rIns="91440" bIns="45721">
            <a:spAutoFit/>
          </a:bodyPr>
          <a:lstStyle/>
          <a:p>
            <a:pPr algn="ctr">
              <a:lnSpc>
                <a:spcPts val="2800"/>
              </a:lnSpc>
            </a:pPr>
            <a:endParaRPr lang="ru-RU" sz="3200" b="1" dirty="0" smtClean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Добровольчество</a:t>
            </a:r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21552" y="5032073"/>
            <a:ext cx="334211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ru-RU" sz="7200" b="1" dirty="0" smtClean="0">
                <a:solidFill>
                  <a:srgbClr val="F6823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3800"/>
              </a:lnSpc>
            </a:pPr>
            <a:endParaRPr lang="ru-RU" sz="7200" b="1" dirty="0" smtClean="0">
              <a:solidFill>
                <a:srgbClr val="F68233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800"/>
              </a:lnSpc>
            </a:pPr>
            <a:r>
              <a:rPr lang="ru-RU" sz="3600" b="1" dirty="0" smtClean="0">
                <a:solidFill>
                  <a:srgbClr val="F6823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9" name="Группа 8"/>
          <p:cNvGrpSpPr/>
          <p:nvPr/>
        </p:nvGrpSpPr>
        <p:grpSpPr>
          <a:xfrm flipH="1">
            <a:off x="143126" y="745743"/>
            <a:ext cx="5643122" cy="2878474"/>
            <a:chOff x="6235658" y="777912"/>
            <a:chExt cx="5643122" cy="2878474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6235658" y="1477648"/>
              <a:ext cx="5643122" cy="2178738"/>
              <a:chOff x="6235658" y="1477648"/>
              <a:chExt cx="5643122" cy="2178738"/>
            </a:xfrm>
          </p:grpSpPr>
          <p:sp>
            <p:nvSpPr>
              <p:cNvPr id="16" name="Пятиугольник 15"/>
              <p:cNvSpPr/>
              <p:nvPr/>
            </p:nvSpPr>
            <p:spPr>
              <a:xfrm flipH="1">
                <a:off x="6235658" y="1477648"/>
                <a:ext cx="5560165" cy="2178738"/>
              </a:xfrm>
              <a:prstGeom prst="homePlate">
                <a:avLst/>
              </a:prstGeom>
              <a:solidFill>
                <a:schemeClr val="bg1"/>
              </a:solidFill>
              <a:ln w="381000">
                <a:solidFill>
                  <a:srgbClr val="4876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r="-2"/>
              <a:stretch/>
            </p:blipFill>
            <p:spPr>
              <a:xfrm>
                <a:off x="10294150" y="2068145"/>
                <a:ext cx="1584630" cy="73277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7700354" y="1966891"/>
              <a:ext cx="3342114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800"/>
                </a:lnSpc>
              </a:pPr>
              <a:r>
                <a:rPr lang="ru-RU" sz="7200" b="1" dirty="0" smtClean="0">
                  <a:solidFill>
                    <a:srgbClr val="4876A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15 </a:t>
              </a:r>
              <a:r>
                <a:rPr lang="ru-RU" sz="3200" b="1" dirty="0" smtClean="0">
                  <a:solidFill>
                    <a:srgbClr val="4876A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волонтерских отрядов</a:t>
              </a:r>
              <a:endParaRPr lang="ru-RU" sz="7200" b="1" dirty="0" smtClean="0">
                <a:solidFill>
                  <a:srgbClr val="4876A2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94399" y="777912"/>
              <a:ext cx="3342114" cy="542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800"/>
                </a:lnSpc>
              </a:pPr>
              <a:r>
                <a:rPr lang="ru-RU" sz="3000" b="1" dirty="0" smtClean="0">
                  <a:solidFill>
                    <a:srgbClr val="4876A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 flipH="1">
            <a:off x="5009071" y="712271"/>
            <a:ext cx="5822214" cy="2946104"/>
            <a:chOff x="1983714" y="771337"/>
            <a:chExt cx="5204887" cy="2946104"/>
          </a:xfrm>
        </p:grpSpPr>
        <p:sp>
          <p:nvSpPr>
            <p:cNvPr id="6" name="Нашивка 5"/>
            <p:cNvSpPr/>
            <p:nvPr/>
          </p:nvSpPr>
          <p:spPr>
            <a:xfrm flipH="1">
              <a:off x="1983714" y="1476390"/>
              <a:ext cx="5075973" cy="2241051"/>
            </a:xfrm>
            <a:prstGeom prst="chevron">
              <a:avLst/>
            </a:prstGeom>
            <a:solidFill>
              <a:schemeClr val="bg1"/>
            </a:solidFill>
            <a:ln w="317500">
              <a:solidFill>
                <a:srgbClr val="FF87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8735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18746" y="2381035"/>
              <a:ext cx="2873722" cy="106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800"/>
                </a:lnSpc>
              </a:pPr>
              <a:r>
                <a:rPr lang="ru-RU" sz="7200" b="1" dirty="0" smtClean="0">
                  <a:solidFill>
                    <a:srgbClr val="FF8735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494 </a:t>
              </a:r>
            </a:p>
            <a:p>
              <a:pPr algn="ctr">
                <a:lnSpc>
                  <a:spcPts val="3800"/>
                </a:lnSpc>
              </a:pPr>
              <a:r>
                <a:rPr lang="ru-RU" sz="3200" b="1" dirty="0" smtClean="0">
                  <a:solidFill>
                    <a:srgbClr val="FF8735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человека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548394" y="771337"/>
              <a:ext cx="3640207" cy="542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800"/>
                </a:lnSpc>
              </a:pPr>
              <a:endParaRPr lang="ru-RU" sz="3000" b="1" dirty="0" smtClean="0">
                <a:solidFill>
                  <a:srgbClr val="FF8735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7093" y="1988726"/>
            <a:ext cx="1092244" cy="10922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9603" y="2542999"/>
            <a:ext cx="945995" cy="9459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521589" y="1577788"/>
            <a:ext cx="957060" cy="9570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4276" y="3934572"/>
            <a:ext cx="2710543" cy="27105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4285" y="4176611"/>
            <a:ext cx="4022005" cy="222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16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102202" y="1472974"/>
            <a:ext cx="2886886" cy="748074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Военно-спортивная игра  «Орленок»,</a:t>
            </a:r>
          </a:p>
          <a:p>
            <a:pPr algn="ctr"/>
            <a:r>
              <a:rPr lang="ru-RU" sz="1400" b="1" smtClean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«Победа»</a:t>
            </a:r>
            <a:endParaRPr lang="ru-RU" sz="1400" b="1" dirty="0">
              <a:solidFill>
                <a:srgbClr val="FCFCF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45335" y="1472975"/>
            <a:ext cx="3031398" cy="738590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Военно-спортивная игра </a:t>
            </a:r>
            <a:r>
              <a:rPr lang="ru-RU" sz="1400" b="1" dirty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«Зарница</a:t>
            </a:r>
            <a:r>
              <a:rPr lang="ru-RU" sz="1400" b="1" dirty="0" smtClean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</a:t>
            </a:r>
            <a:endParaRPr lang="ru-RU" sz="1400" b="1" dirty="0">
              <a:solidFill>
                <a:srgbClr val="FCFCF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02202" y="2333560"/>
            <a:ext cx="2866798" cy="562575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Фестиваль </a:t>
            </a:r>
            <a:r>
              <a:rPr lang="ru-RU" sz="1400" b="1" dirty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детского творчества и детских творческих коллективов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145335" y="2327505"/>
            <a:ext cx="2947862" cy="562575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Зимний фестиваль </a:t>
            </a:r>
            <a:r>
              <a:rPr lang="ru-RU" sz="1400" b="1" dirty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работающей молодежи «Снежная радость</a:t>
            </a:r>
            <a:r>
              <a:rPr lang="ru-RU" sz="1400" b="1" dirty="0" smtClean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</a:t>
            </a:r>
            <a:endParaRPr lang="ru-RU" sz="1400" b="1" dirty="0">
              <a:solidFill>
                <a:srgbClr val="FCFCF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81340" y="3006021"/>
            <a:ext cx="2887660" cy="562575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Онлайн-</a:t>
            </a:r>
            <a:r>
              <a:rPr lang="ru-RU" sz="1200" b="1" dirty="0" err="1" smtClean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флешмоб</a:t>
            </a:r>
            <a:r>
              <a:rPr lang="ru-RU" sz="1200" b="1" dirty="0" smtClean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образовательных учреждений </a:t>
            </a:r>
            <a:r>
              <a:rPr lang="ru-RU" sz="1200" b="1" dirty="0" smtClean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Победу чтим, героев помним»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45335" y="3006021"/>
            <a:ext cx="2947862" cy="562575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Всероссийская акция «Блокадный хлеб»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081340" y="3687228"/>
            <a:ext cx="2887660" cy="562575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«Армейский чемоданчик»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145335" y="3684537"/>
            <a:ext cx="2947863" cy="562575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</a:t>
            </a:r>
            <a:r>
              <a:rPr lang="ru-RU" sz="1600" b="1" smtClean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лагоустройство </a:t>
            </a:r>
            <a:r>
              <a:rPr lang="ru-RU" sz="1600" b="1" dirty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памятников и обелисков воинской славы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45335" y="4362315"/>
            <a:ext cx="2947864" cy="679254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Акция «Подарок ветерану»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081340" y="4362315"/>
            <a:ext cx="2887660" cy="679254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Акция «Георгиевская ленточка»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2344" y="4415982"/>
            <a:ext cx="3491258" cy="2327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4667" y="5070704"/>
            <a:ext cx="2752725" cy="1795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272" y="1648989"/>
            <a:ext cx="2871855" cy="2255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79181" y="5270514"/>
            <a:ext cx="3015267" cy="1696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49813" y="4866772"/>
            <a:ext cx="2711459" cy="1991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49813" y="1245378"/>
            <a:ext cx="2467053" cy="3289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311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72" y="145746"/>
            <a:ext cx="4008433" cy="259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685" y="2879984"/>
            <a:ext cx="2881745" cy="384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800" y="3711164"/>
            <a:ext cx="4050406" cy="2842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0576" y="3831771"/>
            <a:ext cx="3842506" cy="2881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636" y="222763"/>
            <a:ext cx="3211570" cy="321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6261" y="456274"/>
            <a:ext cx="4116821" cy="2744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5558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259768" y="144437"/>
            <a:ext cx="2886886" cy="748074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Фотоконкурс "Мой День Победы"</a:t>
            </a:r>
            <a:endParaRPr lang="ru-RU" sz="1400" b="1" dirty="0">
              <a:solidFill>
                <a:srgbClr val="FCFCF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25117" y="156288"/>
            <a:ext cx="3031398" cy="738590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Туристический слет работающей молодежи «На Орбите» </a:t>
            </a:r>
            <a:endParaRPr lang="ru-RU" sz="1400" b="1" dirty="0">
              <a:solidFill>
                <a:srgbClr val="FCFCF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52754" y="1025671"/>
            <a:ext cx="2866798" cy="622147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Международная акция </a:t>
            </a:r>
            <a:r>
              <a:rPr lang="ru-RU" sz="1400" b="1" dirty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«Сад памяти»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59024" y="1024084"/>
            <a:ext cx="2947862" cy="622147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Всероссийские акции </a:t>
            </a:r>
            <a:r>
              <a:rPr lang="ru-RU" sz="1400" b="1" dirty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«Окна Победы», «Голос Весны», «Красная гвоздика», «Свеча памяти».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81876" y="1740151"/>
            <a:ext cx="2887660" cy="562575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Почетный Караул «Вахта Памяти» </a:t>
            </a:r>
            <a:endParaRPr lang="ru-RU" sz="1200" b="1" dirty="0">
              <a:solidFill>
                <a:srgbClr val="FCFCF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66885" y="1766479"/>
            <a:ext cx="2947862" cy="562575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Всероссийском историческом диктанте Победы</a:t>
            </a:r>
            <a:endParaRPr lang="ru-RU" sz="1600" b="1" dirty="0">
              <a:solidFill>
                <a:srgbClr val="FCFCF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92565" y="2414046"/>
            <a:ext cx="2887660" cy="562575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«Посвящение в юнармейцы» </a:t>
            </a:r>
            <a:endParaRPr lang="ru-RU" sz="1600" b="1" dirty="0">
              <a:solidFill>
                <a:srgbClr val="FCFCF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08652" y="2437939"/>
            <a:ext cx="2947863" cy="562575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Всероссийской акции "Дальневосточная Победа"</a:t>
            </a:r>
            <a:endParaRPr lang="ru-RU" sz="1600" b="1" dirty="0">
              <a:solidFill>
                <a:srgbClr val="FCFCF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08652" y="3071958"/>
            <a:ext cx="2947864" cy="679254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Всероссийской акции "Мобильные бригады помощи"</a:t>
            </a:r>
            <a:endParaRPr lang="ru-RU" sz="1600" b="1" dirty="0">
              <a:solidFill>
                <a:srgbClr val="FCFCF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81876" y="3071958"/>
            <a:ext cx="2887660" cy="679254"/>
          </a:xfrm>
          <a:prstGeom prst="rect">
            <a:avLst/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CFCF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Спартакиада среди работников предприятий и организаций Амурского муниципального района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227" y="564"/>
            <a:ext cx="2990902" cy="3031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269" y="-13294"/>
            <a:ext cx="2707035" cy="3764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77" y="3141044"/>
            <a:ext cx="2593279" cy="2872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9597" y="3872115"/>
            <a:ext cx="4335344" cy="2890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656" y="3788611"/>
            <a:ext cx="4095458" cy="308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453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данные 4" hidden="1"/>
          <p:cNvSpPr/>
          <p:nvPr/>
        </p:nvSpPr>
        <p:spPr>
          <a:xfrm>
            <a:off x="3765329" y="5536923"/>
            <a:ext cx="2876550" cy="7369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355"/>
              <a:gd name="connsiteY0" fmla="*/ 10000 h 10000"/>
              <a:gd name="connsiteX1" fmla="*/ 2000 w 10355"/>
              <a:gd name="connsiteY1" fmla="*/ 0 h 10000"/>
              <a:gd name="connsiteX2" fmla="*/ 10355 w 10355"/>
              <a:gd name="connsiteY2" fmla="*/ 0 h 10000"/>
              <a:gd name="connsiteX3" fmla="*/ 8000 w 10355"/>
              <a:gd name="connsiteY3" fmla="*/ 10000 h 10000"/>
              <a:gd name="connsiteX4" fmla="*/ 0 w 10355"/>
              <a:gd name="connsiteY4" fmla="*/ 10000 h 10000"/>
              <a:gd name="connsiteX0" fmla="*/ 0 w 10355"/>
              <a:gd name="connsiteY0" fmla="*/ 10000 h 10000"/>
              <a:gd name="connsiteX1" fmla="*/ 2000 w 10355"/>
              <a:gd name="connsiteY1" fmla="*/ 0 h 10000"/>
              <a:gd name="connsiteX2" fmla="*/ 10355 w 10355"/>
              <a:gd name="connsiteY2" fmla="*/ 0 h 10000"/>
              <a:gd name="connsiteX3" fmla="*/ 7797 w 10355"/>
              <a:gd name="connsiteY3" fmla="*/ 10000 h 10000"/>
              <a:gd name="connsiteX4" fmla="*/ 0 w 10355"/>
              <a:gd name="connsiteY4" fmla="*/ 10000 h 10000"/>
              <a:gd name="connsiteX0" fmla="*/ 0 w 10736"/>
              <a:gd name="connsiteY0" fmla="*/ 9650 h 10000"/>
              <a:gd name="connsiteX1" fmla="*/ 2381 w 10736"/>
              <a:gd name="connsiteY1" fmla="*/ 0 h 10000"/>
              <a:gd name="connsiteX2" fmla="*/ 10736 w 10736"/>
              <a:gd name="connsiteY2" fmla="*/ 0 h 10000"/>
              <a:gd name="connsiteX3" fmla="*/ 8178 w 10736"/>
              <a:gd name="connsiteY3" fmla="*/ 10000 h 10000"/>
              <a:gd name="connsiteX4" fmla="*/ 0 w 10736"/>
              <a:gd name="connsiteY4" fmla="*/ 9650 h 10000"/>
              <a:gd name="connsiteX0" fmla="*/ 0 w 10736"/>
              <a:gd name="connsiteY0" fmla="*/ 9650 h 10000"/>
              <a:gd name="connsiteX1" fmla="*/ 2495 w 10736"/>
              <a:gd name="connsiteY1" fmla="*/ 191 h 10000"/>
              <a:gd name="connsiteX2" fmla="*/ 10736 w 10736"/>
              <a:gd name="connsiteY2" fmla="*/ 0 h 10000"/>
              <a:gd name="connsiteX3" fmla="*/ 8178 w 10736"/>
              <a:gd name="connsiteY3" fmla="*/ 10000 h 10000"/>
              <a:gd name="connsiteX4" fmla="*/ 0 w 10736"/>
              <a:gd name="connsiteY4" fmla="*/ 9650 h 10000"/>
              <a:gd name="connsiteX0" fmla="*/ 0 w 10898"/>
              <a:gd name="connsiteY0" fmla="*/ 9554 h 9904"/>
              <a:gd name="connsiteX1" fmla="*/ 2495 w 10898"/>
              <a:gd name="connsiteY1" fmla="*/ 95 h 9904"/>
              <a:gd name="connsiteX2" fmla="*/ 10898 w 10898"/>
              <a:gd name="connsiteY2" fmla="*/ 0 h 9904"/>
              <a:gd name="connsiteX3" fmla="*/ 8178 w 10898"/>
              <a:gd name="connsiteY3" fmla="*/ 9904 h 9904"/>
              <a:gd name="connsiteX4" fmla="*/ 0 w 10898"/>
              <a:gd name="connsiteY4" fmla="*/ 9554 h 9904"/>
              <a:gd name="connsiteX0" fmla="*/ 0 w 9975"/>
              <a:gd name="connsiteY0" fmla="*/ 9647 h 10000"/>
              <a:gd name="connsiteX1" fmla="*/ 2289 w 9975"/>
              <a:gd name="connsiteY1" fmla="*/ 96 h 10000"/>
              <a:gd name="connsiteX2" fmla="*/ 9975 w 9975"/>
              <a:gd name="connsiteY2" fmla="*/ 0 h 10000"/>
              <a:gd name="connsiteX3" fmla="*/ 7504 w 9975"/>
              <a:gd name="connsiteY3" fmla="*/ 10000 h 10000"/>
              <a:gd name="connsiteX4" fmla="*/ 0 w 9975"/>
              <a:gd name="connsiteY4" fmla="*/ 9647 h 10000"/>
              <a:gd name="connsiteX0" fmla="*/ 0 w 10012"/>
              <a:gd name="connsiteY0" fmla="*/ 9551 h 9904"/>
              <a:gd name="connsiteX1" fmla="*/ 2295 w 10012"/>
              <a:gd name="connsiteY1" fmla="*/ 0 h 9904"/>
              <a:gd name="connsiteX2" fmla="*/ 10012 w 10012"/>
              <a:gd name="connsiteY2" fmla="*/ 49 h 9904"/>
              <a:gd name="connsiteX3" fmla="*/ 7523 w 10012"/>
              <a:gd name="connsiteY3" fmla="*/ 9904 h 9904"/>
              <a:gd name="connsiteX4" fmla="*/ 0 w 10012"/>
              <a:gd name="connsiteY4" fmla="*/ 9551 h 9904"/>
              <a:gd name="connsiteX0" fmla="*/ 0 w 10037"/>
              <a:gd name="connsiteY0" fmla="*/ 9644 h 10000"/>
              <a:gd name="connsiteX1" fmla="*/ 2292 w 10037"/>
              <a:gd name="connsiteY1" fmla="*/ 0 h 10000"/>
              <a:gd name="connsiteX2" fmla="*/ 10037 w 10037"/>
              <a:gd name="connsiteY2" fmla="*/ 0 h 10000"/>
              <a:gd name="connsiteX3" fmla="*/ 7514 w 10037"/>
              <a:gd name="connsiteY3" fmla="*/ 10000 h 10000"/>
              <a:gd name="connsiteX4" fmla="*/ 0 w 10037"/>
              <a:gd name="connsiteY4" fmla="*/ 9644 h 10000"/>
              <a:gd name="connsiteX0" fmla="*/ 0 w 10000"/>
              <a:gd name="connsiteY0" fmla="*/ 9790 h 10146"/>
              <a:gd name="connsiteX1" fmla="*/ 2292 w 10000"/>
              <a:gd name="connsiteY1" fmla="*/ 146 h 10146"/>
              <a:gd name="connsiteX2" fmla="*/ 10000 w 10000"/>
              <a:gd name="connsiteY2" fmla="*/ 0 h 10146"/>
              <a:gd name="connsiteX3" fmla="*/ 7514 w 10000"/>
              <a:gd name="connsiteY3" fmla="*/ 10146 h 10146"/>
              <a:gd name="connsiteX4" fmla="*/ 0 w 10000"/>
              <a:gd name="connsiteY4" fmla="*/ 9790 h 10146"/>
              <a:gd name="connsiteX0" fmla="*/ 0 w 10000"/>
              <a:gd name="connsiteY0" fmla="*/ 9790 h 10146"/>
              <a:gd name="connsiteX1" fmla="*/ 2478 w 10000"/>
              <a:gd name="connsiteY1" fmla="*/ 48 h 10146"/>
              <a:gd name="connsiteX2" fmla="*/ 10000 w 10000"/>
              <a:gd name="connsiteY2" fmla="*/ 0 h 10146"/>
              <a:gd name="connsiteX3" fmla="*/ 7514 w 10000"/>
              <a:gd name="connsiteY3" fmla="*/ 10146 h 10146"/>
              <a:gd name="connsiteX4" fmla="*/ 0 w 10000"/>
              <a:gd name="connsiteY4" fmla="*/ 9790 h 10146"/>
              <a:gd name="connsiteX0" fmla="*/ 0 w 9988"/>
              <a:gd name="connsiteY0" fmla="*/ 9546 h 10146"/>
              <a:gd name="connsiteX1" fmla="*/ 2466 w 9988"/>
              <a:gd name="connsiteY1" fmla="*/ 48 h 10146"/>
              <a:gd name="connsiteX2" fmla="*/ 9988 w 9988"/>
              <a:gd name="connsiteY2" fmla="*/ 0 h 10146"/>
              <a:gd name="connsiteX3" fmla="*/ 7502 w 9988"/>
              <a:gd name="connsiteY3" fmla="*/ 10146 h 10146"/>
              <a:gd name="connsiteX4" fmla="*/ 0 w 9988"/>
              <a:gd name="connsiteY4" fmla="*/ 9546 h 10146"/>
              <a:gd name="connsiteX0" fmla="*/ 0 w 9938"/>
              <a:gd name="connsiteY0" fmla="*/ 9409 h 10000"/>
              <a:gd name="connsiteX1" fmla="*/ 2407 w 9938"/>
              <a:gd name="connsiteY1" fmla="*/ 47 h 10000"/>
              <a:gd name="connsiteX2" fmla="*/ 9938 w 9938"/>
              <a:gd name="connsiteY2" fmla="*/ 0 h 10000"/>
              <a:gd name="connsiteX3" fmla="*/ 7449 w 9938"/>
              <a:gd name="connsiteY3" fmla="*/ 10000 h 10000"/>
              <a:gd name="connsiteX4" fmla="*/ 0 w 9938"/>
              <a:gd name="connsiteY4" fmla="*/ 9409 h 10000"/>
              <a:gd name="connsiteX0" fmla="*/ 0 w 10050"/>
              <a:gd name="connsiteY0" fmla="*/ 9697 h 10000"/>
              <a:gd name="connsiteX1" fmla="*/ 2472 w 10050"/>
              <a:gd name="connsiteY1" fmla="*/ 47 h 10000"/>
              <a:gd name="connsiteX2" fmla="*/ 10050 w 10050"/>
              <a:gd name="connsiteY2" fmla="*/ 0 h 10000"/>
              <a:gd name="connsiteX3" fmla="*/ 7545 w 10050"/>
              <a:gd name="connsiteY3" fmla="*/ 10000 h 10000"/>
              <a:gd name="connsiteX4" fmla="*/ 0 w 10050"/>
              <a:gd name="connsiteY4" fmla="*/ 9697 h 10000"/>
              <a:gd name="connsiteX0" fmla="*/ 0 w 10060"/>
              <a:gd name="connsiteY0" fmla="*/ 9997 h 10000"/>
              <a:gd name="connsiteX1" fmla="*/ 2482 w 10060"/>
              <a:gd name="connsiteY1" fmla="*/ 47 h 10000"/>
              <a:gd name="connsiteX2" fmla="*/ 10060 w 10060"/>
              <a:gd name="connsiteY2" fmla="*/ 0 h 10000"/>
              <a:gd name="connsiteX3" fmla="*/ 7555 w 10060"/>
              <a:gd name="connsiteY3" fmla="*/ 10000 h 10000"/>
              <a:gd name="connsiteX4" fmla="*/ 0 w 10060"/>
              <a:gd name="connsiteY4" fmla="*/ 9997 h 10000"/>
              <a:gd name="connsiteX0" fmla="*/ 0 w 10012"/>
              <a:gd name="connsiteY0" fmla="*/ 9922 h 10000"/>
              <a:gd name="connsiteX1" fmla="*/ 2434 w 10012"/>
              <a:gd name="connsiteY1" fmla="*/ 47 h 10000"/>
              <a:gd name="connsiteX2" fmla="*/ 10012 w 10012"/>
              <a:gd name="connsiteY2" fmla="*/ 0 h 10000"/>
              <a:gd name="connsiteX3" fmla="*/ 7507 w 10012"/>
              <a:gd name="connsiteY3" fmla="*/ 10000 h 10000"/>
              <a:gd name="connsiteX4" fmla="*/ 0 w 10012"/>
              <a:gd name="connsiteY4" fmla="*/ 9922 h 10000"/>
              <a:gd name="connsiteX0" fmla="*/ 0 w 10002"/>
              <a:gd name="connsiteY0" fmla="*/ 10034 h 10034"/>
              <a:gd name="connsiteX1" fmla="*/ 2424 w 10002"/>
              <a:gd name="connsiteY1" fmla="*/ 47 h 10034"/>
              <a:gd name="connsiteX2" fmla="*/ 10002 w 10002"/>
              <a:gd name="connsiteY2" fmla="*/ 0 h 10034"/>
              <a:gd name="connsiteX3" fmla="*/ 7497 w 10002"/>
              <a:gd name="connsiteY3" fmla="*/ 10000 h 10034"/>
              <a:gd name="connsiteX4" fmla="*/ 0 w 10002"/>
              <a:gd name="connsiteY4" fmla="*/ 10034 h 10034"/>
              <a:gd name="connsiteX0" fmla="*/ 0 w 9992"/>
              <a:gd name="connsiteY0" fmla="*/ 9987 h 9987"/>
              <a:gd name="connsiteX1" fmla="*/ 2424 w 9992"/>
              <a:gd name="connsiteY1" fmla="*/ 0 h 9987"/>
              <a:gd name="connsiteX2" fmla="*/ 9992 w 9992"/>
              <a:gd name="connsiteY2" fmla="*/ 328 h 9987"/>
              <a:gd name="connsiteX3" fmla="*/ 7497 w 9992"/>
              <a:gd name="connsiteY3" fmla="*/ 9953 h 9987"/>
              <a:gd name="connsiteX4" fmla="*/ 0 w 9992"/>
              <a:gd name="connsiteY4" fmla="*/ 9987 h 9987"/>
              <a:gd name="connsiteX0" fmla="*/ 0 w 9971"/>
              <a:gd name="connsiteY0" fmla="*/ 10000 h 10000"/>
              <a:gd name="connsiteX1" fmla="*/ 2426 w 9971"/>
              <a:gd name="connsiteY1" fmla="*/ 0 h 10000"/>
              <a:gd name="connsiteX2" fmla="*/ 9971 w 9971"/>
              <a:gd name="connsiteY2" fmla="*/ 328 h 10000"/>
              <a:gd name="connsiteX3" fmla="*/ 7503 w 9971"/>
              <a:gd name="connsiteY3" fmla="*/ 9966 h 10000"/>
              <a:gd name="connsiteX4" fmla="*/ 0 w 9971"/>
              <a:gd name="connsiteY4" fmla="*/ 10000 h 10000"/>
              <a:gd name="connsiteX0" fmla="*/ 0 w 10038"/>
              <a:gd name="connsiteY0" fmla="*/ 10000 h 10000"/>
              <a:gd name="connsiteX1" fmla="*/ 2433 w 10038"/>
              <a:gd name="connsiteY1" fmla="*/ 0 h 10000"/>
              <a:gd name="connsiteX2" fmla="*/ 10038 w 10038"/>
              <a:gd name="connsiteY2" fmla="*/ 478 h 10000"/>
              <a:gd name="connsiteX3" fmla="*/ 7525 w 10038"/>
              <a:gd name="connsiteY3" fmla="*/ 9966 h 10000"/>
              <a:gd name="connsiteX4" fmla="*/ 0 w 10038"/>
              <a:gd name="connsiteY4" fmla="*/ 10000 h 10000"/>
              <a:gd name="connsiteX0" fmla="*/ 0 w 9981"/>
              <a:gd name="connsiteY0" fmla="*/ 10000 h 10000"/>
              <a:gd name="connsiteX1" fmla="*/ 2433 w 9981"/>
              <a:gd name="connsiteY1" fmla="*/ 0 h 10000"/>
              <a:gd name="connsiteX2" fmla="*/ 9981 w 9981"/>
              <a:gd name="connsiteY2" fmla="*/ 478 h 10000"/>
              <a:gd name="connsiteX3" fmla="*/ 7525 w 9981"/>
              <a:gd name="connsiteY3" fmla="*/ 9966 h 10000"/>
              <a:gd name="connsiteX4" fmla="*/ 0 w 9981"/>
              <a:gd name="connsiteY4" fmla="*/ 10000 h 10000"/>
              <a:gd name="connsiteX0" fmla="*/ 0 w 9990"/>
              <a:gd name="connsiteY0" fmla="*/ 10000 h 10000"/>
              <a:gd name="connsiteX1" fmla="*/ 2438 w 9990"/>
              <a:gd name="connsiteY1" fmla="*/ 0 h 10000"/>
              <a:gd name="connsiteX2" fmla="*/ 9990 w 9990"/>
              <a:gd name="connsiteY2" fmla="*/ 591 h 10000"/>
              <a:gd name="connsiteX3" fmla="*/ 7539 w 9990"/>
              <a:gd name="connsiteY3" fmla="*/ 9966 h 10000"/>
              <a:gd name="connsiteX4" fmla="*/ 0 w 9990"/>
              <a:gd name="connsiteY4" fmla="*/ 10000 h 10000"/>
              <a:gd name="connsiteX0" fmla="*/ 0 w 10000"/>
              <a:gd name="connsiteY0" fmla="*/ 10009 h 10009"/>
              <a:gd name="connsiteX1" fmla="*/ 2440 w 10000"/>
              <a:gd name="connsiteY1" fmla="*/ 9 h 10009"/>
              <a:gd name="connsiteX2" fmla="*/ 10000 w 10000"/>
              <a:gd name="connsiteY2" fmla="*/ 0 h 10009"/>
              <a:gd name="connsiteX3" fmla="*/ 7547 w 10000"/>
              <a:gd name="connsiteY3" fmla="*/ 9975 h 10009"/>
              <a:gd name="connsiteX4" fmla="*/ 0 w 10000"/>
              <a:gd name="connsiteY4" fmla="*/ 10009 h 10009"/>
              <a:gd name="connsiteX0" fmla="*/ 0 w 10077"/>
              <a:gd name="connsiteY0" fmla="*/ 10000 h 10000"/>
              <a:gd name="connsiteX1" fmla="*/ 2440 w 10077"/>
              <a:gd name="connsiteY1" fmla="*/ 0 h 10000"/>
              <a:gd name="connsiteX2" fmla="*/ 10077 w 10077"/>
              <a:gd name="connsiteY2" fmla="*/ 391 h 10000"/>
              <a:gd name="connsiteX3" fmla="*/ 7547 w 10077"/>
              <a:gd name="connsiteY3" fmla="*/ 9966 h 10000"/>
              <a:gd name="connsiteX4" fmla="*/ 0 w 10077"/>
              <a:gd name="connsiteY4" fmla="*/ 10000 h 10000"/>
              <a:gd name="connsiteX0" fmla="*/ 0 w 10077"/>
              <a:gd name="connsiteY0" fmla="*/ 9609 h 9609"/>
              <a:gd name="connsiteX1" fmla="*/ 2440 w 10077"/>
              <a:gd name="connsiteY1" fmla="*/ 9 h 9609"/>
              <a:gd name="connsiteX2" fmla="*/ 10077 w 10077"/>
              <a:gd name="connsiteY2" fmla="*/ 0 h 9609"/>
              <a:gd name="connsiteX3" fmla="*/ 7547 w 10077"/>
              <a:gd name="connsiteY3" fmla="*/ 9575 h 9609"/>
              <a:gd name="connsiteX4" fmla="*/ 0 w 10077"/>
              <a:gd name="connsiteY4" fmla="*/ 9609 h 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7" h="9609">
                <a:moveTo>
                  <a:pt x="0" y="9609"/>
                </a:moveTo>
                <a:lnTo>
                  <a:pt x="2440" y="9"/>
                </a:lnTo>
                <a:lnTo>
                  <a:pt x="10077" y="0"/>
                </a:lnTo>
                <a:lnTo>
                  <a:pt x="7547" y="9575"/>
                </a:lnTo>
                <a:lnTo>
                  <a:pt x="0" y="9609"/>
                </a:lnTo>
                <a:close/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Прямоугольник 16"/>
          <p:cNvSpPr/>
          <p:nvPr/>
        </p:nvSpPr>
        <p:spPr>
          <a:xfrm>
            <a:off x="122375" y="32169"/>
            <a:ext cx="11919062" cy="45230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1" rIns="91440" bIns="45721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Проектная деятельность</a:t>
            </a:r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 flipH="1">
            <a:off x="171655" y="655633"/>
            <a:ext cx="5560165" cy="3000753"/>
            <a:chOff x="6235658" y="655633"/>
            <a:chExt cx="5560165" cy="3000753"/>
          </a:xfrm>
        </p:grpSpPr>
        <p:sp>
          <p:nvSpPr>
            <p:cNvPr id="16" name="Пятиугольник 15"/>
            <p:cNvSpPr/>
            <p:nvPr/>
          </p:nvSpPr>
          <p:spPr>
            <a:xfrm flipH="1">
              <a:off x="6235658" y="1477648"/>
              <a:ext cx="5560165" cy="2178738"/>
            </a:xfrm>
            <a:prstGeom prst="homePlate">
              <a:avLst/>
            </a:prstGeom>
            <a:solidFill>
              <a:schemeClr val="bg1"/>
            </a:solidFill>
            <a:ln w="381000">
              <a:solidFill>
                <a:srgbClr val="4876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50120" y="2364903"/>
              <a:ext cx="3342114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800"/>
                </a:lnSpc>
              </a:pPr>
              <a:r>
                <a:rPr lang="ru-RU" sz="6000" b="1" dirty="0" smtClean="0">
                  <a:solidFill>
                    <a:srgbClr val="4876A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61 проект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75735" y="655633"/>
              <a:ext cx="3988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4876A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Районный </a:t>
              </a:r>
              <a:r>
                <a:rPr lang="ru-RU" sz="2000" b="1" dirty="0">
                  <a:solidFill>
                    <a:srgbClr val="4876A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конкурс общественно-полезных проектов </a:t>
              </a:r>
              <a:endParaRPr lang="ru-RU" sz="2000" b="1" dirty="0" smtClean="0">
                <a:solidFill>
                  <a:srgbClr val="4876A2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 flipH="1">
            <a:off x="4855871" y="771471"/>
            <a:ext cx="5561758" cy="2920311"/>
            <a:chOff x="2036466" y="797130"/>
            <a:chExt cx="5279212" cy="2920311"/>
          </a:xfrm>
        </p:grpSpPr>
        <p:sp>
          <p:nvSpPr>
            <p:cNvPr id="6" name="Нашивка 5"/>
            <p:cNvSpPr/>
            <p:nvPr/>
          </p:nvSpPr>
          <p:spPr>
            <a:xfrm flipH="1">
              <a:off x="2036466" y="1476390"/>
              <a:ext cx="5026752" cy="2241051"/>
            </a:xfrm>
            <a:prstGeom prst="chevron">
              <a:avLst/>
            </a:prstGeom>
            <a:solidFill>
              <a:schemeClr val="bg1"/>
            </a:solidFill>
            <a:ln w="317500">
              <a:solidFill>
                <a:srgbClr val="FF87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8735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38610" y="2053210"/>
              <a:ext cx="2873722" cy="106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800"/>
                </a:lnSpc>
              </a:pPr>
              <a:r>
                <a:rPr lang="ru-RU" sz="3600" b="1" dirty="0" smtClean="0">
                  <a:solidFill>
                    <a:srgbClr val="FF8735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1211 </a:t>
              </a:r>
              <a:r>
                <a:rPr lang="ru-RU" sz="3600" b="1" dirty="0">
                  <a:solidFill>
                    <a:srgbClr val="FF8735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тыс. рублей</a:t>
              </a:r>
              <a:endParaRPr lang="ru-RU" sz="3600" b="1" dirty="0" smtClean="0">
                <a:solidFill>
                  <a:srgbClr val="FF8735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75471" y="797130"/>
              <a:ext cx="3640207" cy="542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800"/>
                </a:lnSpc>
              </a:pPr>
              <a:endParaRPr lang="ru-RU" sz="3000" b="1" dirty="0" smtClean="0">
                <a:solidFill>
                  <a:srgbClr val="FF8735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514" y="1740484"/>
            <a:ext cx="1653066" cy="16530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6772" y="1891132"/>
            <a:ext cx="1257991" cy="13961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3455" y="4233206"/>
            <a:ext cx="10835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С 2016 года при финансовой поддержке компании «Полиметалл» в 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лице 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«Амурского гидрометаллургического комбината».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820" y="4648704"/>
            <a:ext cx="1584753" cy="118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23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6543" y="190954"/>
            <a:ext cx="9394371" cy="592818"/>
          </a:xfrm>
        </p:spPr>
        <p:txBody>
          <a:bodyPr>
            <a:normAutofit/>
          </a:bodyPr>
          <a:lstStyle/>
          <a:p>
            <a:pPr algn="ctr"/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7686" y="1075759"/>
            <a:ext cx="7043057" cy="4959690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Проект </a:t>
            </a:r>
            <a:r>
              <a:rPr lang="ru-RU" sz="8000" b="1" dirty="0">
                <a:solidFill>
                  <a:srgbClr val="002060"/>
                </a:solidFill>
                <a:latin typeface="Arial Narrow" panose="020B0606020202030204" pitchFamily="34" charset="0"/>
              </a:rPr>
              <a:t>«Вместе весело шагать» МБУК «Ботанический сад</a:t>
            </a:r>
            <a:r>
              <a:rPr lang="ru-RU" sz="8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 </a:t>
            </a:r>
            <a:endParaRPr lang="ru-RU" sz="8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ru-RU" sz="8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Проект </a:t>
            </a:r>
            <a:r>
              <a:rPr lang="ru-RU" sz="8000" b="1" dirty="0">
                <a:solidFill>
                  <a:srgbClr val="002060"/>
                </a:solidFill>
                <a:latin typeface="Arial Narrow" panose="020B0606020202030204" pitchFamily="34" charset="0"/>
              </a:rPr>
              <a:t>«Караул воинской славы казачьего кадетского церемониального отряда г. Амурска на памятном знаке «Слава защитникам Отечества», Амурского станичного казачьего общества «Станица Орловская</a:t>
            </a:r>
            <a:r>
              <a:rPr lang="ru-RU" sz="8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</a:t>
            </a:r>
          </a:p>
          <a:p>
            <a:r>
              <a:rPr lang="ru-RU" sz="8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Проект </a:t>
            </a:r>
            <a:r>
              <a:rPr lang="ru-RU" sz="8000" b="1" dirty="0">
                <a:solidFill>
                  <a:srgbClr val="002060"/>
                </a:solidFill>
                <a:latin typeface="Arial Narrow" panose="020B0606020202030204" pitchFamily="34" charset="0"/>
              </a:rPr>
              <a:t>«Они сражались за Родину» волонтерского отряда «Я – волонтер </a:t>
            </a:r>
            <a:r>
              <a:rPr lang="ru-RU" sz="80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Эльбана</a:t>
            </a:r>
            <a:r>
              <a:rPr lang="ru-RU" sz="8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</a:t>
            </a:r>
          </a:p>
          <a:p>
            <a:r>
              <a:rPr lang="ru-RU" sz="8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8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Проект «Рождаемость как определяющий фактор современной демографической ситуации» молодежного актива МАУ «Дом </a:t>
            </a:r>
            <a:r>
              <a:rPr lang="ru-RU" sz="8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молодёжи»</a:t>
            </a:r>
          </a:p>
          <a:p>
            <a:r>
              <a:rPr lang="ru-RU" sz="8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Проект </a:t>
            </a:r>
            <a:r>
              <a:rPr lang="ru-RU" sz="8000" b="1" dirty="0">
                <a:solidFill>
                  <a:srgbClr val="002060"/>
                </a:solidFill>
                <a:latin typeface="Arial Narrow" panose="020B0606020202030204" pitchFamily="34" charset="0"/>
              </a:rPr>
              <a:t>«Клумба Победы» МБУ ДО ДЭБЦ «</a:t>
            </a:r>
            <a:r>
              <a:rPr lang="ru-RU" sz="8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Натуралист»</a:t>
            </a:r>
          </a:p>
          <a:p>
            <a:r>
              <a:rPr lang="ru-RU" sz="8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Проект </a:t>
            </a:r>
            <a:r>
              <a:rPr lang="ru-RU" sz="8000" b="1" dirty="0">
                <a:solidFill>
                  <a:srgbClr val="002060"/>
                </a:solidFill>
                <a:latin typeface="Arial Narrow" panose="020B0606020202030204" pitchFamily="34" charset="0"/>
              </a:rPr>
              <a:t>«Спортивный фестиваль по игре в </a:t>
            </a:r>
            <a:r>
              <a:rPr lang="ru-RU" sz="8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бочча</a:t>
            </a:r>
            <a:r>
              <a:rPr lang="ru-RU" sz="8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для семей с детьми-инвалидами» инициативной группы родителей детей-инвалидов Отделения Хабаровской краевой организации общероссийской общественной организации «ВОИ» Амурского </a:t>
            </a:r>
            <a:r>
              <a:rPr lang="ru-RU" sz="8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района</a:t>
            </a:r>
            <a:endParaRPr lang="ru-RU" sz="8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ru-RU" sz="8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Проект </a:t>
            </a:r>
            <a:r>
              <a:rPr lang="ru-RU" sz="8000" b="1" dirty="0">
                <a:solidFill>
                  <a:srgbClr val="002060"/>
                </a:solidFill>
                <a:latin typeface="Arial Narrow" panose="020B0606020202030204" pitchFamily="34" charset="0"/>
              </a:rPr>
              <a:t>«Амурск гостеприимный» МБУК «Ботанический сад</a:t>
            </a:r>
            <a:r>
              <a:rPr lang="ru-RU" sz="8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 </a:t>
            </a:r>
            <a:endParaRPr lang="ru-RU" sz="8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8730"/>
            <a:ext cx="2735036" cy="3646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9486"/>
            <a:ext cx="4751614" cy="2808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810" y="1287576"/>
            <a:ext cx="3053443" cy="3053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5243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12945</TotalTime>
  <Words>464</Words>
  <Application>Microsoft Office PowerPoint</Application>
  <PresentationFormat>Произвольный</PresentationFormat>
  <Paragraphs>77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На территории Амурского муниципального района 24,9 % (14467 чел.)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                     совет  молодежи</vt:lpstr>
      <vt:lpstr>Слайд 12</vt:lpstr>
      <vt:lpstr>Слайд 13</vt:lpstr>
      <vt:lpstr>Общероссийская акция взаимопомощи  "#МыВместе" на территории  Амурского муниципального района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ХКЦРС</dc:creator>
  <cp:lastModifiedBy>UOMiS_№35_3</cp:lastModifiedBy>
  <cp:revision>756</cp:revision>
  <cp:lastPrinted>2019-06-09T21:51:36Z</cp:lastPrinted>
  <dcterms:created xsi:type="dcterms:W3CDTF">2018-10-05T02:48:21Z</dcterms:created>
  <dcterms:modified xsi:type="dcterms:W3CDTF">2023-07-20T00:55:46Z</dcterms:modified>
</cp:coreProperties>
</file>