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67" r:id="rId4"/>
    <p:sldId id="261" r:id="rId5"/>
    <p:sldId id="276" r:id="rId6"/>
    <p:sldId id="268" r:id="rId7"/>
    <p:sldId id="283" r:id="rId8"/>
    <p:sldId id="281" r:id="rId9"/>
    <p:sldId id="277" r:id="rId10"/>
    <p:sldId id="269" r:id="rId11"/>
    <p:sldId id="282" r:id="rId12"/>
    <p:sldId id="278" r:id="rId13"/>
    <p:sldId id="270" r:id="rId14"/>
    <p:sldId id="284" r:id="rId15"/>
    <p:sldId id="279" r:id="rId16"/>
    <p:sldId id="271" r:id="rId17"/>
    <p:sldId id="280" r:id="rId18"/>
    <p:sldId id="272" r:id="rId19"/>
    <p:sldId id="273" r:id="rId20"/>
    <p:sldId id="285" r:id="rId21"/>
    <p:sldId id="26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C5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2A80-051D-4D33-8F16-F782DE259518}" type="datetimeFigureOut">
              <a:rPr lang="ru-RU" smtClean="0"/>
              <a:pPr/>
              <a:t>05.11.2023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FEB3D-AB12-4ED8-83C9-FA6E5F2D71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2A80-051D-4D33-8F16-F782DE259518}" type="datetimeFigureOut">
              <a:rPr lang="ru-RU" smtClean="0"/>
              <a:pPr/>
              <a:t>05.11.2023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FEB3D-AB12-4ED8-83C9-FA6E5F2D71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2A80-051D-4D33-8F16-F782DE259518}" type="datetimeFigureOut">
              <a:rPr lang="ru-RU" smtClean="0"/>
              <a:pPr/>
              <a:t>05.11.2023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FEB3D-AB12-4ED8-83C9-FA6E5F2D71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2A80-051D-4D33-8F16-F782DE259518}" type="datetimeFigureOut">
              <a:rPr lang="ru-RU" smtClean="0"/>
              <a:pPr/>
              <a:t>05.11.2023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FEB3D-AB12-4ED8-83C9-FA6E5F2D71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2A80-051D-4D33-8F16-F782DE259518}" type="datetimeFigureOut">
              <a:rPr lang="ru-RU" smtClean="0"/>
              <a:pPr/>
              <a:t>05.11.2023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FEB3D-AB12-4ED8-83C9-FA6E5F2D71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2A80-051D-4D33-8F16-F782DE259518}" type="datetimeFigureOut">
              <a:rPr lang="ru-RU" smtClean="0"/>
              <a:pPr/>
              <a:t>05.11.2023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FEB3D-AB12-4ED8-83C9-FA6E5F2D71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2A80-051D-4D33-8F16-F782DE259518}" type="datetimeFigureOut">
              <a:rPr lang="ru-RU" smtClean="0"/>
              <a:pPr/>
              <a:t>05.11.2023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FEB3D-AB12-4ED8-83C9-FA6E5F2D71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2A80-051D-4D33-8F16-F782DE259518}" type="datetimeFigureOut">
              <a:rPr lang="ru-RU" smtClean="0"/>
              <a:pPr/>
              <a:t>05.11.2023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FEB3D-AB12-4ED8-83C9-FA6E5F2D71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2A80-051D-4D33-8F16-F782DE259518}" type="datetimeFigureOut">
              <a:rPr lang="ru-RU" smtClean="0"/>
              <a:pPr/>
              <a:t>05.11.2023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FEB3D-AB12-4ED8-83C9-FA6E5F2D71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2A80-051D-4D33-8F16-F782DE259518}" type="datetimeFigureOut">
              <a:rPr lang="ru-RU" smtClean="0"/>
              <a:pPr/>
              <a:t>05.11.2023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FEB3D-AB12-4ED8-83C9-FA6E5F2D71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2A80-051D-4D33-8F16-F782DE259518}" type="datetimeFigureOut">
              <a:rPr lang="ru-RU" smtClean="0"/>
              <a:pPr/>
              <a:t>05.11.2023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FEB3D-AB12-4ED8-83C9-FA6E5F2D71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C2A80-051D-4D33-8F16-F782DE259518}" type="datetimeFigureOut">
              <a:rPr lang="ru-RU" smtClean="0"/>
              <a:pPr/>
              <a:t>05.11.2023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FEB3D-AB12-4ED8-83C9-FA6E5F2D714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Ciklop\Desktop\blueborder.gif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33764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14356"/>
            <a:ext cx="7772400" cy="1143008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Муниципальное бюджетное общеобразовательное учреждение</a:t>
            </a: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«</a:t>
            </a:r>
            <a:r>
              <a:rPr lang="ru-RU" sz="2000" b="1" dirty="0" err="1">
                <a:solidFill>
                  <a:srgbClr val="002060"/>
                </a:solidFill>
              </a:rPr>
              <a:t>Вязовская</a:t>
            </a:r>
            <a:r>
              <a:rPr lang="ru-RU" sz="2000" b="1" dirty="0">
                <a:solidFill>
                  <a:srgbClr val="002060"/>
                </a:solidFill>
              </a:rPr>
              <a:t> средняя школа»</a:t>
            </a: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Еланского муниципального района Волгоградской области</a:t>
            </a: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(МБОУ «</a:t>
            </a:r>
            <a:r>
              <a:rPr lang="ru-RU" sz="2000" b="1" dirty="0" err="1">
                <a:solidFill>
                  <a:srgbClr val="002060"/>
                </a:solidFill>
              </a:rPr>
              <a:t>Вязовская</a:t>
            </a:r>
            <a:r>
              <a:rPr lang="ru-RU" sz="2000" b="1" dirty="0">
                <a:solidFill>
                  <a:srgbClr val="002060"/>
                </a:solidFill>
              </a:rPr>
              <a:t> СШ»)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1928802"/>
            <a:ext cx="7786742" cy="2714644"/>
          </a:xfrm>
          <a:ln/>
          <a:scene3d>
            <a:camera prst="perspectiveRight"/>
            <a:lightRig rig="threePt" dir="t"/>
          </a:scene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2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Муниципальный центр школьного </a:t>
            </a:r>
            <a:r>
              <a:rPr lang="ru-RU" sz="42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добровольчества -  </a:t>
            </a:r>
          </a:p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ВОЛОНТЁРСКИЙ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ОТРЯД </a:t>
            </a:r>
          </a:p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«ДОБРОЕ СЕРДЦЕ»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Содержимое 3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4500570"/>
            <a:ext cx="2357454" cy="2000240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/>
          <a:lstStyle/>
          <a:p>
            <a:pPr algn="ctr">
              <a:buNone/>
            </a:pPr>
            <a:r>
              <a:rPr lang="ru-RU" sz="2800" b="1" i="1" dirty="0" smtClean="0">
                <a:solidFill>
                  <a:srgbClr val="C00000"/>
                </a:solidFill>
              </a:rPr>
              <a:t>Модуль «Патриотическое воспитание»</a:t>
            </a:r>
            <a:endParaRPr lang="ru-RU" b="1" i="1" dirty="0" smtClean="0">
              <a:solidFill>
                <a:srgbClr val="C0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prstTxWarp prst="textChevron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Деятельность волонтерского отряда «Доброе Сердце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1" name="Picture 3" descr="C:\Users\Елена\Desktop\фото 34\fEg0CVU0PGs.jpg"/>
          <p:cNvPicPr>
            <a:picLocks noChangeAspect="1" noChangeArrowheads="1"/>
          </p:cNvPicPr>
          <p:nvPr/>
        </p:nvPicPr>
        <p:blipFill>
          <a:blip r:embed="rId2" cstate="print"/>
          <a:srcRect l="7087" r="3150"/>
          <a:stretch>
            <a:fillRect/>
          </a:stretch>
        </p:blipFill>
        <p:spPr bwMode="auto">
          <a:xfrm>
            <a:off x="6215074" y="1500174"/>
            <a:ext cx="2714644" cy="2268157"/>
          </a:xfrm>
          <a:prstGeom prst="rect">
            <a:avLst/>
          </a:prstGeom>
          <a:noFill/>
        </p:spPr>
      </p:pic>
      <p:pic>
        <p:nvPicPr>
          <p:cNvPr id="2052" name="Picture 4" descr="C:\Users\Елена\Desktop\фото 34\VZKmbIUWEz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00174"/>
            <a:ext cx="3000395" cy="2250297"/>
          </a:xfrm>
          <a:prstGeom prst="rect">
            <a:avLst/>
          </a:prstGeom>
          <a:noFill/>
        </p:spPr>
      </p:pic>
      <p:pic>
        <p:nvPicPr>
          <p:cNvPr id="2050" name="Picture 2" descr="C:\Users\Елена\Desktop\фото 34\eF6D1U7q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4071942"/>
            <a:ext cx="1928826" cy="2493805"/>
          </a:xfrm>
          <a:prstGeom prst="rect">
            <a:avLst/>
          </a:prstGeom>
          <a:noFill/>
        </p:spPr>
      </p:pic>
      <p:pic>
        <p:nvPicPr>
          <p:cNvPr id="16" name="Рисунок 15" descr="C:\Users\Ciklop\Desktop\волонтеры фото\Беслан\IMG_20190903_133722.jpg"/>
          <p:cNvPicPr/>
          <p:nvPr/>
        </p:nvPicPr>
        <p:blipFill>
          <a:blip r:embed="rId5" cstate="print"/>
          <a:srcRect l="2326"/>
          <a:stretch>
            <a:fillRect/>
          </a:stretch>
        </p:blipFill>
        <p:spPr bwMode="auto">
          <a:xfrm>
            <a:off x="6000760" y="4071942"/>
            <a:ext cx="3000396" cy="2127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3" name="Picture 5" descr="C:\Users\Елена\Desktop\m_niaQhMPe8.jpg"/>
          <p:cNvPicPr>
            <a:picLocks noChangeAspect="1" noChangeArrowheads="1"/>
          </p:cNvPicPr>
          <p:nvPr/>
        </p:nvPicPr>
        <p:blipFill>
          <a:blip r:embed="rId6" cstate="print"/>
          <a:srcRect r="9524"/>
          <a:stretch>
            <a:fillRect/>
          </a:stretch>
        </p:blipFill>
        <p:spPr bwMode="auto">
          <a:xfrm>
            <a:off x="3357554" y="1571612"/>
            <a:ext cx="2714644" cy="2250297"/>
          </a:xfrm>
          <a:prstGeom prst="rect">
            <a:avLst/>
          </a:prstGeom>
          <a:noFill/>
        </p:spPr>
      </p:pic>
      <p:pic>
        <p:nvPicPr>
          <p:cNvPr id="2054" name="Picture 6" descr="C:\Users\Елена\Desktop\46Bigaljzh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4000504"/>
            <a:ext cx="3143272" cy="20946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428604"/>
            <a:ext cx="7772400" cy="500067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solidFill>
                  <a:srgbClr val="C00000"/>
                </a:solidFill>
              </a:rPr>
              <a:t>Модуль «Патриотическое воспитание»</a:t>
            </a:r>
            <a:r>
              <a:rPr lang="ru-RU" b="1" i="1" dirty="0" smtClean="0">
                <a:solidFill>
                  <a:srgbClr val="C00000"/>
                </a:solidFill>
              </a:rPr>
              <a:t/>
            </a:r>
            <a:br>
              <a:rPr lang="ru-RU" b="1" i="1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C:\Users\Елена\Desktop\-oyvBvmmdw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000504"/>
            <a:ext cx="3024166" cy="2015323"/>
          </a:xfrm>
          <a:prstGeom prst="rect">
            <a:avLst/>
          </a:prstGeom>
          <a:noFill/>
        </p:spPr>
      </p:pic>
      <p:pic>
        <p:nvPicPr>
          <p:cNvPr id="5124" name="Picture 4" descr="C:\Users\Елена\Desktop\r3CJJ78x9y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142984"/>
            <a:ext cx="3059676" cy="2038987"/>
          </a:xfrm>
          <a:prstGeom prst="rect">
            <a:avLst/>
          </a:prstGeom>
          <a:noFill/>
        </p:spPr>
      </p:pic>
      <p:pic>
        <p:nvPicPr>
          <p:cNvPr id="5125" name="Picture 5" descr="C:\Users\Елена\Desktop\KRqO7g2MO90.jpg"/>
          <p:cNvPicPr>
            <a:picLocks noChangeAspect="1" noChangeArrowheads="1"/>
          </p:cNvPicPr>
          <p:nvPr/>
        </p:nvPicPr>
        <p:blipFill>
          <a:blip r:embed="rId4" cstate="print"/>
          <a:srcRect l="13044"/>
          <a:stretch>
            <a:fillRect/>
          </a:stretch>
        </p:blipFill>
        <p:spPr bwMode="auto">
          <a:xfrm>
            <a:off x="6000760" y="1071546"/>
            <a:ext cx="2714644" cy="2080420"/>
          </a:xfrm>
          <a:prstGeom prst="rect">
            <a:avLst/>
          </a:prstGeom>
          <a:noFill/>
        </p:spPr>
      </p:pic>
      <p:pic>
        <p:nvPicPr>
          <p:cNvPr id="5126" name="Picture 6" descr="C:\Users\Елена\Desktop\0TDPOt9nKr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857232"/>
            <a:ext cx="1768091" cy="2357454"/>
          </a:xfrm>
          <a:prstGeom prst="rect">
            <a:avLst/>
          </a:prstGeom>
          <a:noFill/>
        </p:spPr>
      </p:pic>
      <p:pic>
        <p:nvPicPr>
          <p:cNvPr id="5127" name="Picture 7" descr="C:\Users\Елена\Desktop\фото 34\aXw79nvVEU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3071810"/>
            <a:ext cx="2857520" cy="2143140"/>
          </a:xfrm>
          <a:prstGeom prst="rect">
            <a:avLst/>
          </a:prstGeom>
          <a:noFill/>
        </p:spPr>
      </p:pic>
      <p:pic>
        <p:nvPicPr>
          <p:cNvPr id="5128" name="Picture 8" descr="C:\Users\Елена\Desktop\R-GGQqM2jd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4000504"/>
            <a:ext cx="2714644" cy="20359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71472" y="1857364"/>
            <a:ext cx="8143932" cy="471490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u="sng" dirty="0">
                <a:solidFill>
                  <a:srgbClr val="0070C0"/>
                </a:solidFill>
              </a:rPr>
              <a:t>Мероприятия:</a:t>
            </a:r>
            <a:r>
              <a:rPr lang="ru-RU" b="1" u="sng" dirty="0">
                <a:solidFill>
                  <a:srgbClr val="0070C0"/>
                </a:solidFill>
              </a:rPr>
              <a:t>     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/>
              <a:t>проведение </a:t>
            </a:r>
            <a:r>
              <a:rPr lang="ru-RU" sz="1800" dirty="0"/>
              <a:t>тренингов по профилактике   курения, алкоголизма, </a:t>
            </a:r>
            <a:r>
              <a:rPr lang="ru-RU" sz="1800" dirty="0" smtClean="0"/>
              <a:t>наркомании;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/>
              <a:t>проведение </a:t>
            </a:r>
            <a:r>
              <a:rPr lang="ru-RU" sz="1800" dirty="0"/>
              <a:t>акции «Самый здоровый класс</a:t>
            </a:r>
            <a:r>
              <a:rPr lang="ru-RU" sz="1800" dirty="0" smtClean="0"/>
              <a:t>», «Наши защитники», акции по ПДД в детском саду и начальной школе, </a:t>
            </a:r>
            <a:endParaRPr lang="ru-RU" sz="1800" dirty="0"/>
          </a:p>
          <a:p>
            <a:pPr>
              <a:buFont typeface="Wingdings" pitchFamily="2" charset="2"/>
              <a:buChar char="ü"/>
            </a:pPr>
            <a:r>
              <a:rPr lang="ru-RU" sz="1800" dirty="0" smtClean="0"/>
              <a:t> </a:t>
            </a:r>
            <a:r>
              <a:rPr lang="ru-RU" sz="1800" dirty="0"/>
              <a:t>участие в районном конкурсе «Светофор»;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/>
              <a:t> </a:t>
            </a:r>
            <a:r>
              <a:rPr lang="ru-RU" sz="1800" dirty="0"/>
              <a:t>участие в районном семинаре по </a:t>
            </a:r>
            <a:r>
              <a:rPr lang="ru-RU" sz="1800" dirty="0" smtClean="0"/>
              <a:t>ОБЖ;</a:t>
            </a:r>
            <a:endParaRPr lang="ru-RU" sz="1800" dirty="0"/>
          </a:p>
          <a:p>
            <a:pPr>
              <a:buFont typeface="Wingdings" pitchFamily="2" charset="2"/>
              <a:buChar char="ü"/>
            </a:pPr>
            <a:r>
              <a:rPr lang="ru-RU" sz="1800" dirty="0" smtClean="0"/>
              <a:t> </a:t>
            </a:r>
            <a:r>
              <a:rPr lang="ru-RU" sz="1800" dirty="0"/>
              <a:t>участие в </a:t>
            </a:r>
            <a:r>
              <a:rPr lang="ru-RU" sz="1800" dirty="0" err="1"/>
              <a:t>военно</a:t>
            </a:r>
            <a:r>
              <a:rPr lang="ru-RU" sz="1800" dirty="0"/>
              <a:t>- патриотической игре «Зарница», «Орленок»;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/>
              <a:t> </a:t>
            </a:r>
            <a:r>
              <a:rPr lang="ru-RU" sz="1800" dirty="0"/>
              <a:t>помощь в проведении спортивных соревнований </a:t>
            </a:r>
            <a:r>
              <a:rPr lang="ru-RU" sz="1800" dirty="0" smtClean="0"/>
              <a:t>«</a:t>
            </a:r>
            <a:r>
              <a:rPr lang="ru-RU" sz="1800" dirty="0"/>
              <a:t>Мы- спортивная семья!»;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/>
              <a:t> </a:t>
            </a:r>
            <a:r>
              <a:rPr lang="ru-RU" sz="1800" dirty="0"/>
              <a:t>участие во всех соревнованиях: классных, общешкольных, районных;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/>
              <a:t> </a:t>
            </a:r>
            <a:r>
              <a:rPr lang="ru-RU" sz="1800" dirty="0" smtClean="0"/>
              <a:t> </a:t>
            </a:r>
            <a:r>
              <a:rPr lang="ru-RU" sz="1800" dirty="0"/>
              <a:t>организация спортивных праздников и мероприятий</a:t>
            </a:r>
            <a:r>
              <a:rPr lang="ru-RU" sz="1800" dirty="0" smtClean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/>
              <a:t>Проведение </a:t>
            </a:r>
            <a:r>
              <a:rPr lang="ru-RU" sz="1800" dirty="0" err="1" smtClean="0"/>
              <a:t>флешмоба</a:t>
            </a:r>
            <a:r>
              <a:rPr lang="ru-RU" sz="1800" dirty="0" smtClean="0"/>
              <a:t> «Будь здоров!», Фотовыставки «Мои зимние каникулы»;</a:t>
            </a:r>
            <a:endParaRPr lang="ru-RU" sz="1800" dirty="0"/>
          </a:p>
          <a:p>
            <a:pPr>
              <a:buFont typeface="Wingdings" pitchFamily="2" charset="2"/>
              <a:buChar char="ü"/>
            </a:pPr>
            <a:r>
              <a:rPr lang="ru-RU" sz="1800" dirty="0" smtClean="0"/>
              <a:t> </a:t>
            </a:r>
            <a:r>
              <a:rPr lang="ru-RU" sz="1800" dirty="0"/>
              <a:t>выпуск стенгазет о здоровье и безопасности</a:t>
            </a:r>
          </a:p>
          <a:p>
            <a:pPr>
              <a:buNone/>
            </a:pPr>
            <a:r>
              <a:rPr lang="ru-RU" sz="1400" dirty="0"/>
              <a:t/>
            </a:r>
            <a:br>
              <a:rPr lang="ru-RU" sz="1400" dirty="0"/>
            </a:br>
            <a:endParaRPr lang="ru-RU" sz="1600" dirty="0"/>
          </a:p>
          <a:p>
            <a:pPr>
              <a:buNone/>
            </a:pP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9690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Chevron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Деятельность волонтерского отряда «Доброе Сердце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071670" y="1214422"/>
            <a:ext cx="5572164" cy="5715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Модуль 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«ЗОЖ и безопасность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Chevron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Деятельность волонтерского отряда «Доброе Сердце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Текст 7"/>
          <p:cNvSpPr txBox="1">
            <a:spLocks/>
          </p:cNvSpPr>
          <p:nvPr/>
        </p:nvSpPr>
        <p:spPr>
          <a:xfrm>
            <a:off x="1285852" y="1142984"/>
            <a:ext cx="6357982" cy="64294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Модуль  «ЗОЖ и безопасность»</a:t>
            </a:r>
            <a:endParaRPr kumimoji="0" lang="ru-RU" sz="3200" b="0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" name="Рисунок 18" descr="C:\Users\Ciklop\Desktop\фотоаппарат\100CANON\светофор\IMG_0485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7158" y="2000240"/>
            <a:ext cx="2786082" cy="185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 descr="https://sun9-45.userapi.com/impg/95luj9QRT_ljtAtdaZl5BhxcQ5PRqbgZdGM4Aw/KnA0kN28ysg.jpg?size=1280x960&amp;quality=96&amp;sign=9de5907e15f9764813d8d8245e3a8fde&amp;type=album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357554" y="4143380"/>
            <a:ext cx="2405079" cy="18038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170" name="Picture 2" descr="C:\Users\Елена\Desktop\HUyrwX5O1N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000240"/>
            <a:ext cx="2857488" cy="2125257"/>
          </a:xfrm>
          <a:prstGeom prst="rect">
            <a:avLst/>
          </a:prstGeom>
          <a:noFill/>
        </p:spPr>
      </p:pic>
      <p:pic>
        <p:nvPicPr>
          <p:cNvPr id="7173" name="Picture 5" descr="C:\Users\Елена\Desktop\0EltR518g4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4214818"/>
            <a:ext cx="2857478" cy="2143108"/>
          </a:xfrm>
          <a:prstGeom prst="rect">
            <a:avLst/>
          </a:prstGeom>
          <a:noFill/>
        </p:spPr>
      </p:pic>
      <p:pic>
        <p:nvPicPr>
          <p:cNvPr id="7174" name="Picture 6" descr="C:\Users\Елена\Desktop\LnhLJbdX8Xc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 t="26320"/>
          <a:stretch>
            <a:fillRect/>
          </a:stretch>
        </p:blipFill>
        <p:spPr bwMode="auto">
          <a:xfrm>
            <a:off x="3357554" y="2357430"/>
            <a:ext cx="2643206" cy="14606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175" name="Picture 7" descr="C:\Users\Елена\Desktop\K_syeOWW7O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143380"/>
            <a:ext cx="3000364" cy="20124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Елена\Desktop\J-bA7xiUnU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857496"/>
            <a:ext cx="2976541" cy="223240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43240" y="6072206"/>
            <a:ext cx="2914648" cy="495288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pic>
        <p:nvPicPr>
          <p:cNvPr id="5" name="Picture 3" descr="C:\Users\Елена\Desktop\lu3DCVfUAB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71546"/>
            <a:ext cx="2786082" cy="2089562"/>
          </a:xfrm>
          <a:prstGeom prst="rect">
            <a:avLst/>
          </a:prstGeom>
          <a:noFill/>
        </p:spPr>
      </p:pic>
      <p:pic>
        <p:nvPicPr>
          <p:cNvPr id="8194" name="Picture 2" descr="C:\Users\Елена\Desktop\plUYNEc2yW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000108"/>
            <a:ext cx="2952969" cy="2217034"/>
          </a:xfrm>
          <a:prstGeom prst="rect">
            <a:avLst/>
          </a:prstGeom>
          <a:noFill/>
        </p:spPr>
      </p:pic>
      <p:pic>
        <p:nvPicPr>
          <p:cNvPr id="8195" name="Picture 3" descr="C:\Users\Елена\Desktop\9I6snNIyKM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929066"/>
            <a:ext cx="2833665" cy="2125249"/>
          </a:xfrm>
          <a:prstGeom prst="rect">
            <a:avLst/>
          </a:prstGeom>
          <a:noFill/>
        </p:spPr>
      </p:pic>
      <p:pic>
        <p:nvPicPr>
          <p:cNvPr id="8196" name="Picture 4" descr="C:\Users\Елена\Desktop\GqaqYMJ0if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3929066"/>
            <a:ext cx="2976541" cy="2232406"/>
          </a:xfrm>
          <a:prstGeom prst="rect">
            <a:avLst/>
          </a:prstGeom>
          <a:noFill/>
        </p:spPr>
      </p:pic>
      <p:pic>
        <p:nvPicPr>
          <p:cNvPr id="4" name="Picture 4" descr="C:\Users\Елена\Desktop\d_liG7Oim2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857232"/>
            <a:ext cx="2922028" cy="13811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2143116"/>
            <a:ext cx="7643866" cy="4214842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3800" b="1" i="1" dirty="0">
                <a:solidFill>
                  <a:srgbClr val="C00000"/>
                </a:solidFill>
              </a:rPr>
              <a:t>Мероприятия:</a:t>
            </a:r>
            <a:r>
              <a:rPr lang="ru-RU" sz="3800" b="1" dirty="0">
                <a:solidFill>
                  <a:srgbClr val="C00000"/>
                </a:solidFill>
              </a:rPr>
              <a:t>  </a:t>
            </a:r>
            <a:r>
              <a:rPr lang="ru-RU" sz="3800" dirty="0">
                <a:solidFill>
                  <a:srgbClr val="C00000"/>
                </a:solidFill>
              </a:rPr>
              <a:t>   </a:t>
            </a:r>
          </a:p>
          <a:p>
            <a:pPr>
              <a:buFont typeface="Wingdings" pitchFamily="2" charset="2"/>
              <a:buChar char="Ø"/>
            </a:pPr>
            <a:r>
              <a:rPr lang="ru-RU" sz="3300" dirty="0" smtClean="0"/>
              <a:t>помощь </a:t>
            </a:r>
            <a:r>
              <a:rPr lang="ru-RU" sz="3300" dirty="0"/>
              <a:t>в благоустройстве школьной  территории, клумб, сада , уход за цветами;</a:t>
            </a:r>
          </a:p>
          <a:p>
            <a:pPr>
              <a:buFont typeface="Wingdings" pitchFamily="2" charset="2"/>
              <a:buChar char="Ø"/>
            </a:pPr>
            <a:r>
              <a:rPr lang="ru-RU" sz="3300" dirty="0"/>
              <a:t> </a:t>
            </a:r>
            <a:r>
              <a:rPr lang="ru-RU" sz="3300" dirty="0" smtClean="0"/>
              <a:t>проведение </a:t>
            </a:r>
            <a:r>
              <a:rPr lang="ru-RU" sz="3300" dirty="0"/>
              <a:t>экологической акции «Экология и жизнь»</a:t>
            </a:r>
          </a:p>
          <a:p>
            <a:pPr>
              <a:buFont typeface="Wingdings" pitchFamily="2" charset="2"/>
              <a:buChar char="Ø"/>
            </a:pPr>
            <a:r>
              <a:rPr lang="ru-RU" sz="3300" dirty="0" smtClean="0"/>
              <a:t>уборка </a:t>
            </a:r>
            <a:r>
              <a:rPr lang="ru-RU" sz="3300" dirty="0"/>
              <a:t>и благоустройства  мест захоронения участников ВОВ, братской могилы, заброшенных могил учителей</a:t>
            </a:r>
          </a:p>
          <a:p>
            <a:pPr>
              <a:buFont typeface="Wingdings" pitchFamily="2" charset="2"/>
              <a:buChar char="Ø"/>
            </a:pPr>
            <a:r>
              <a:rPr lang="ru-RU" sz="3300" dirty="0" smtClean="0"/>
              <a:t>проведение </a:t>
            </a:r>
            <a:r>
              <a:rPr lang="ru-RU" sz="3300" dirty="0"/>
              <a:t>акций «Чистый берег», «Сделаем мир краше</a:t>
            </a:r>
            <a:r>
              <a:rPr lang="ru-RU" sz="3300" dirty="0" smtClean="0"/>
              <a:t>», «Кто если не мы!?», </a:t>
            </a:r>
            <a:r>
              <a:rPr lang="ru-RU" sz="3300" dirty="0"/>
              <a:t>«Трудовой десант</a:t>
            </a:r>
            <a:r>
              <a:rPr lang="ru-RU" sz="3300" dirty="0" smtClean="0"/>
              <a:t>» и др.;</a:t>
            </a:r>
            <a:r>
              <a:rPr lang="ru-RU" sz="3300" dirty="0"/>
              <a:t>         </a:t>
            </a:r>
          </a:p>
          <a:p>
            <a:pPr>
              <a:buFont typeface="Wingdings" pitchFamily="2" charset="2"/>
              <a:buChar char="Ø"/>
            </a:pPr>
            <a:r>
              <a:rPr lang="ru-RU" sz="3300" dirty="0"/>
              <a:t> </a:t>
            </a:r>
            <a:r>
              <a:rPr lang="ru-RU" sz="3300" dirty="0" smtClean="0"/>
              <a:t>проведение </a:t>
            </a:r>
            <a:r>
              <a:rPr lang="ru-RU" sz="3300" dirty="0"/>
              <a:t>экологических акций и субботников</a:t>
            </a:r>
            <a:r>
              <a:rPr lang="ru-RU" sz="3300" dirty="0" smtClean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3300" dirty="0" smtClean="0"/>
              <a:t>очистка пешеходных мостов от снега и льда</a:t>
            </a:r>
            <a:endParaRPr lang="ru-RU" sz="3300" dirty="0"/>
          </a:p>
          <a:p>
            <a:pPr>
              <a:buNone/>
            </a:pPr>
            <a:endParaRPr lang="ru-RU" sz="3300" dirty="0"/>
          </a:p>
          <a:p>
            <a:pPr lvl="0">
              <a:buNone/>
            </a:pP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Chevron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Деятельность волонтерского отряда «Доброе Сердце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00034" y="285728"/>
            <a:ext cx="8229600" cy="7969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numCol="1" rtlCol="0" anchor="ctr">
            <a:prstTxWarp prst="textChevron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Деятельность волонтерского отряда «Доброе Сердце</a:t>
            </a:r>
            <a:r>
              <a:rPr kumimoji="0" lang="ru-RU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1285860"/>
            <a:ext cx="7643866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Модуль  </a:t>
            </a:r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«Экология и благоустройство»</a:t>
            </a:r>
            <a:endParaRPr lang="ru-RU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Chevron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Деятельность волонтерского отряда «Доброе Сердце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00034" y="285728"/>
            <a:ext cx="8229600" cy="7969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numCol="1" rtlCol="0" anchor="ctr">
            <a:prstTxWarp prst="textChevron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Деятельность волонтерского отряда «Доброе Сердце</a:t>
            </a:r>
            <a:r>
              <a:rPr kumimoji="0" lang="ru-RU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1285860"/>
            <a:ext cx="7643866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Модуль  </a:t>
            </a:r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«Экология и благоустройство»</a:t>
            </a:r>
            <a:endParaRPr lang="ru-RU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idx="1"/>
          </p:nvPr>
        </p:nvSpPr>
        <p:spPr>
          <a:xfrm>
            <a:off x="3143240" y="1600201"/>
            <a:ext cx="5543560" cy="240030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Picture 2" descr="https://sun9-17.userapi.com/impg/xPx6Ev1JFrcfZ0hYwyKOqm3GHPjZV6YQG8rFdQ/VLJlRMjMeC4.jpg?size=810x1080&amp;quality=96&amp;sign=8da2849691ebea5fa40b0dce2b969c72&amp;type=album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714744" y="4143380"/>
            <a:ext cx="1785215" cy="2380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Ciklop\Desktop\ВОЛОНТЕРЫ\фото фолонтеры\вечная память\IMG_1625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034" y="4357694"/>
            <a:ext cx="2643206" cy="2143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3" descr="C:\Users\Ciklop\Desktop\ВОЛОНТЕРЫ\фото фолонтеры\чистый берег\IMG_1549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357554" y="2285992"/>
            <a:ext cx="2500041" cy="166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5" descr="C:\Users\Ciklop\Desktop\ВОЛОНТЕРЫ\фото фолонтеры\розы\IMG_1521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143636" y="2143116"/>
            <a:ext cx="2537168" cy="169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 descr="C:\Users\Елена\Desktop\фото 34\0aOQ3CnOXf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071678"/>
            <a:ext cx="2714612" cy="2035959"/>
          </a:xfrm>
          <a:prstGeom prst="rect">
            <a:avLst/>
          </a:prstGeom>
          <a:noFill/>
        </p:spPr>
      </p:pic>
      <p:pic>
        <p:nvPicPr>
          <p:cNvPr id="12291" name="Picture 3" descr="C:\Users\Елена\Desktop\фото 34\3yjcAMgGh7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4286256"/>
            <a:ext cx="2809895" cy="21074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14546" y="1142985"/>
            <a:ext cx="5000660" cy="500066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cap="all" dirty="0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Модуль </a:t>
            </a:r>
            <a:r>
              <a:rPr lang="ru-RU" sz="3200" cap="all" dirty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«Творчество</a:t>
            </a:r>
            <a:r>
              <a:rPr lang="ru-RU" sz="3200" cap="all" dirty="0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  <a:endParaRPr lang="ru-RU" sz="3200" cap="all" dirty="0">
              <a:ln/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2910" y="1714489"/>
            <a:ext cx="7929618" cy="44291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/>
              <a:t>      Мероприятия</a:t>
            </a:r>
            <a:r>
              <a:rPr lang="ru-RU" b="1" i="1" dirty="0"/>
              <a:t>:</a:t>
            </a:r>
            <a:r>
              <a:rPr lang="ru-RU" b="1" dirty="0"/>
              <a:t>  </a:t>
            </a:r>
            <a:r>
              <a:rPr lang="ru-RU" dirty="0"/>
              <a:t>   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/>
              <a:t> </a:t>
            </a:r>
            <a:r>
              <a:rPr lang="ru-RU" sz="2000" dirty="0" smtClean="0"/>
              <a:t>организация </a:t>
            </a:r>
            <a:r>
              <a:rPr lang="ru-RU" sz="2000" dirty="0"/>
              <a:t>и проведение вечеров, праздников, украшение зала, создание </a:t>
            </a:r>
            <a:r>
              <a:rPr lang="ru-RU" sz="2000" dirty="0" smtClean="0"/>
              <a:t>тематических </a:t>
            </a:r>
            <a:r>
              <a:rPr lang="ru-RU" sz="2000" dirty="0" err="1" smtClean="0"/>
              <a:t>фотозон</a:t>
            </a:r>
            <a:r>
              <a:rPr lang="ru-RU" sz="2000" dirty="0" smtClean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участие </a:t>
            </a:r>
            <a:r>
              <a:rPr lang="ru-RU" sz="2000" dirty="0"/>
              <a:t>в художественной  самодеятельности, агитбригадах</a:t>
            </a:r>
            <a:r>
              <a:rPr lang="ru-RU" sz="2000" dirty="0" smtClean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участие </a:t>
            </a:r>
            <a:r>
              <a:rPr lang="ru-RU" sz="2000" dirty="0"/>
              <a:t>в общешкольных месячниках, акциях, предметных неделях</a:t>
            </a:r>
            <a:r>
              <a:rPr lang="ru-RU" sz="2000" dirty="0" smtClean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проведение </a:t>
            </a:r>
            <a:r>
              <a:rPr lang="ru-RU" sz="2000" dirty="0"/>
              <a:t>традиционных </a:t>
            </a:r>
            <a:r>
              <a:rPr lang="ru-RU" sz="2000" dirty="0" smtClean="0"/>
              <a:t>праздников:</a:t>
            </a:r>
            <a:r>
              <a:rPr lang="ru-RU" sz="2000" dirty="0"/>
              <a:t> День Знаний, День пожилых людей, </a:t>
            </a:r>
            <a:r>
              <a:rPr lang="ru-RU" sz="2000" dirty="0" smtClean="0"/>
              <a:t>День </a:t>
            </a:r>
            <a:r>
              <a:rPr lang="ru-RU" sz="2000" dirty="0"/>
              <a:t> Учителя, День Матери, Новый год, День Защитников </a:t>
            </a:r>
            <a:r>
              <a:rPr lang="ru-RU" sz="2000" dirty="0" smtClean="0"/>
              <a:t>Отечества, 8 Марта</a:t>
            </a:r>
            <a:r>
              <a:rPr lang="ru-RU" sz="2000" dirty="0" smtClean="0"/>
              <a:t>, Последний </a:t>
            </a:r>
            <a:r>
              <a:rPr lang="ru-RU" sz="2000" dirty="0"/>
              <a:t>звонок, День Защиты  </a:t>
            </a:r>
            <a:r>
              <a:rPr lang="ru-RU" sz="2000" dirty="0" smtClean="0"/>
              <a:t>детей и др.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Проведение конкурсов рисунков «Для Деда Мороза», «Зимние каникулы</a:t>
            </a:r>
            <a:r>
              <a:rPr lang="ru-RU" sz="2000" dirty="0" smtClean="0"/>
              <a:t>», «Твори добро», «Мамин портрет», «Папа может»  </a:t>
            </a:r>
            <a:r>
              <a:rPr lang="ru-RU" sz="2000" dirty="0" smtClean="0"/>
              <a:t>и др.</a:t>
            </a:r>
          </a:p>
          <a:p>
            <a:pPr>
              <a:buFont typeface="Wingdings" pitchFamily="2" charset="2"/>
              <a:buChar char="ü"/>
            </a:pPr>
            <a:endParaRPr lang="ru-RU" sz="1900" dirty="0"/>
          </a:p>
          <a:p>
            <a:endParaRPr lang="ru-RU" dirty="0"/>
          </a:p>
        </p:txBody>
      </p:sp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numCol="1" rtlCol="0" anchor="ctr">
            <a:prstTxWarp prst="textChevron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Деятельность волонтерского отряда «Доброе Сердце</a:t>
            </a:r>
            <a:r>
              <a:rPr kumimoji="0" lang="ru-RU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»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00298" y="1142984"/>
            <a:ext cx="5000660" cy="500066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cap="all" dirty="0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Модуль </a:t>
            </a:r>
            <a:r>
              <a:rPr lang="ru-RU" sz="3200" cap="all" dirty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«Творчество</a:t>
            </a:r>
            <a:r>
              <a:rPr lang="ru-RU" sz="3200" cap="all" dirty="0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  <a:endParaRPr lang="ru-RU" sz="3200" cap="all" dirty="0">
              <a:ln/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numCol="1" rtlCol="0" anchor="ctr">
            <a:prstTxWarp prst="textChevron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Деятельность волонтерского отряда «Доброе Сердце</a:t>
            </a:r>
            <a:r>
              <a:rPr kumimoji="0" lang="ru-RU" sz="2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»</a:t>
            </a:r>
          </a:p>
        </p:txBody>
      </p:sp>
      <p:sp>
        <p:nvSpPr>
          <p:cNvPr id="17" name="Содержимое 16"/>
          <p:cNvSpPr>
            <a:spLocks noGrp="1"/>
          </p:cNvSpPr>
          <p:nvPr>
            <p:ph sz="half" idx="2"/>
          </p:nvPr>
        </p:nvSpPr>
        <p:spPr>
          <a:xfrm>
            <a:off x="457200" y="2928933"/>
            <a:ext cx="2257412" cy="319722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Елена\Desktop\фото 34\XiCvoz1Tfh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5" y="1643050"/>
            <a:ext cx="2762269" cy="2071702"/>
          </a:xfrm>
          <a:prstGeom prst="rect">
            <a:avLst/>
          </a:prstGeom>
          <a:noFill/>
        </p:spPr>
      </p:pic>
      <p:pic>
        <p:nvPicPr>
          <p:cNvPr id="9219" name="Picture 3" descr="C:\Users\Елена\Desktop\PXO5dy3TDz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4286256"/>
            <a:ext cx="2857520" cy="2143140"/>
          </a:xfrm>
          <a:prstGeom prst="rect">
            <a:avLst/>
          </a:prstGeom>
          <a:noFill/>
        </p:spPr>
      </p:pic>
      <p:pic>
        <p:nvPicPr>
          <p:cNvPr id="9220" name="Picture 4" descr="C:\Users\Елена\Desktop\4fPwfyJUGPA.jpg"/>
          <p:cNvPicPr>
            <a:picLocks noChangeAspect="1" noChangeArrowheads="1"/>
          </p:cNvPicPr>
          <p:nvPr/>
        </p:nvPicPr>
        <p:blipFill>
          <a:blip r:embed="rId4" cstate="print"/>
          <a:srcRect l="16277" b="13279"/>
          <a:stretch>
            <a:fillRect/>
          </a:stretch>
        </p:blipFill>
        <p:spPr bwMode="auto">
          <a:xfrm>
            <a:off x="5980337" y="1643050"/>
            <a:ext cx="2847705" cy="2214578"/>
          </a:xfrm>
          <a:prstGeom prst="rect">
            <a:avLst/>
          </a:prstGeom>
          <a:noFill/>
        </p:spPr>
      </p:pic>
      <p:pic>
        <p:nvPicPr>
          <p:cNvPr id="9221" name="Picture 5" descr="C:\Users\Елена\Desktop\ukpWjFQlgy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1928802"/>
            <a:ext cx="2357454" cy="3143272"/>
          </a:xfrm>
          <a:prstGeom prst="rect">
            <a:avLst/>
          </a:prstGeom>
          <a:noFill/>
        </p:spPr>
      </p:pic>
      <p:pic>
        <p:nvPicPr>
          <p:cNvPr id="9222" name="Picture 6" descr="C:\Users\Елена\Desktop\8T6hndh-LzU.jpg"/>
          <p:cNvPicPr>
            <a:picLocks noChangeAspect="1" noChangeArrowheads="1"/>
          </p:cNvPicPr>
          <p:nvPr/>
        </p:nvPicPr>
        <p:blipFill>
          <a:blip r:embed="rId6" cstate="print"/>
          <a:srcRect l="5000" t="7692" r="5000" b="5731"/>
          <a:stretch>
            <a:fillRect/>
          </a:stretch>
        </p:blipFill>
        <p:spPr bwMode="auto">
          <a:xfrm>
            <a:off x="456072" y="4143380"/>
            <a:ext cx="2967425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285728"/>
            <a:ext cx="5357850" cy="72547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Наш отряд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" name="Picture 2" descr="C:\Users\Ciklop\Desktop\волонтеры фото\IMG_168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96793" y="1428736"/>
            <a:ext cx="3377362" cy="228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sun9-18.userapi.com/impg/vaIlsr6hBP9Yq9hxb0O7egWSl9wiX4B1Cd6blw/PlkaokYkiRM.jpg?size=1152x864&amp;quality=96&amp;sign=c2c81bb08034475b01857bdd8e93f511&amp;type=album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57818" y="1357298"/>
            <a:ext cx="3257495" cy="2443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 descr="C:\Users\Елена\Desktop\SEz43xcpYSo.jpg"/>
          <p:cNvPicPr>
            <a:picLocks noChangeAspect="1" noChangeArrowheads="1"/>
          </p:cNvPicPr>
          <p:nvPr/>
        </p:nvPicPr>
        <p:blipFill>
          <a:blip r:embed="rId4" cstate="print"/>
          <a:srcRect t="5797"/>
          <a:stretch>
            <a:fillRect/>
          </a:stretch>
        </p:blipFill>
        <p:spPr bwMode="auto">
          <a:xfrm>
            <a:off x="5357818" y="4143380"/>
            <a:ext cx="3286148" cy="2321735"/>
          </a:xfrm>
          <a:prstGeom prst="rect">
            <a:avLst/>
          </a:prstGeom>
          <a:noFill/>
        </p:spPr>
      </p:pic>
      <p:pic>
        <p:nvPicPr>
          <p:cNvPr id="8" name="Picture 2" descr="C:\Users\Елена\Desktop\открытие центра фото\открытие шдц Еланский район\IMG_2305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571472" y="4071942"/>
            <a:ext cx="3434973" cy="2288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Содержимое 3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2857496"/>
            <a:ext cx="2571768" cy="2286016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5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3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357166"/>
            <a:ext cx="6500858" cy="71438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Волонтерский отряд «Доброе сердце»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500702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Наша цель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</a:p>
          <a:p>
            <a:pPr algn="just">
              <a:buNone/>
            </a:pPr>
            <a:r>
              <a:rPr lang="ru-RU" sz="2100" dirty="0" smtClean="0"/>
              <a:t>       Развитие </a:t>
            </a:r>
            <a:r>
              <a:rPr lang="ru-RU" sz="2100" dirty="0"/>
              <a:t>у </a:t>
            </a:r>
            <a:r>
              <a:rPr lang="ru-RU" sz="2100" dirty="0" smtClean="0"/>
              <a:t>учащихся </a:t>
            </a:r>
            <a:r>
              <a:rPr lang="ru-RU" sz="2100" dirty="0"/>
              <a:t>нравственных качеств путем пропаганды </a:t>
            </a:r>
            <a:r>
              <a:rPr lang="ru-RU" sz="2100" dirty="0" smtClean="0"/>
              <a:t>идей добровольного </a:t>
            </a:r>
            <a:r>
              <a:rPr lang="ru-RU" sz="2100" dirty="0"/>
              <a:t>труда на благо общества и привлечение </a:t>
            </a:r>
            <a:r>
              <a:rPr lang="ru-RU" sz="2100" dirty="0" smtClean="0"/>
              <a:t>их </a:t>
            </a:r>
            <a:r>
              <a:rPr lang="ru-RU" sz="2100" dirty="0"/>
              <a:t>к решению социально значимых проблем </a:t>
            </a:r>
            <a:r>
              <a:rPr lang="ru-RU" sz="2100" dirty="0" smtClean="0"/>
              <a:t>(участие </a:t>
            </a:r>
            <a:r>
              <a:rPr lang="ru-RU" sz="2100" dirty="0"/>
              <a:t>в социальных, экологических, гуманитарных, культурно – образовательных просветительских и др. проектах и </a:t>
            </a:r>
            <a:r>
              <a:rPr lang="ru-RU" sz="2100" dirty="0" smtClean="0"/>
              <a:t>мероприятиях).</a:t>
            </a:r>
            <a:endParaRPr lang="ru-RU" sz="2100" dirty="0"/>
          </a:p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Наши задачи:</a:t>
            </a:r>
          </a:p>
          <a:p>
            <a:pPr algn="just">
              <a:buFont typeface="Wingdings" pitchFamily="2" charset="2"/>
              <a:buChar char="q"/>
            </a:pPr>
            <a:r>
              <a:rPr lang="ru-RU" sz="2000" dirty="0" smtClean="0"/>
              <a:t> </a:t>
            </a:r>
            <a:r>
              <a:rPr lang="ru-RU" sz="2100" dirty="0" smtClean="0"/>
              <a:t>формирование </a:t>
            </a:r>
            <a:r>
              <a:rPr lang="ru-RU" sz="2100" dirty="0"/>
              <a:t>содружества учащихся на основе уважения </a:t>
            </a:r>
            <a:r>
              <a:rPr lang="ru-RU" sz="2100" dirty="0" smtClean="0"/>
              <a:t>традиций, толерантности </a:t>
            </a:r>
            <a:r>
              <a:rPr lang="ru-RU" sz="2100" dirty="0"/>
              <a:t>и товарищества; </a:t>
            </a:r>
          </a:p>
          <a:p>
            <a:pPr algn="just">
              <a:buFont typeface="Wingdings" pitchFamily="2" charset="2"/>
              <a:buChar char="q"/>
            </a:pPr>
            <a:r>
              <a:rPr lang="ru-RU" sz="2100" dirty="0" smtClean="0"/>
              <a:t>вовлечение </a:t>
            </a:r>
            <a:r>
              <a:rPr lang="ru-RU" sz="2100" dirty="0"/>
              <a:t>учащихся в социальные проекты, связанные с оказанием конкретной помощи социально незащищенным слоям населения, охраной окружающей среды и др.; </a:t>
            </a:r>
          </a:p>
          <a:p>
            <a:pPr algn="just">
              <a:buFont typeface="Wingdings" pitchFamily="2" charset="2"/>
              <a:buChar char="q"/>
            </a:pPr>
            <a:r>
              <a:rPr lang="ru-RU" sz="2100" dirty="0" smtClean="0"/>
              <a:t>участие </a:t>
            </a:r>
            <a:r>
              <a:rPr lang="ru-RU" sz="2100" dirty="0"/>
              <a:t>в подготовке и проведении массовых социально-культурных, информационно-просветительских и спортивных мероприятий; мероприятий, направленных на пропаганду здорового образа жизни; </a:t>
            </a:r>
          </a:p>
          <a:p>
            <a:pPr algn="just">
              <a:buFont typeface="Wingdings" pitchFamily="2" charset="2"/>
              <a:buChar char="q"/>
            </a:pPr>
            <a:r>
              <a:rPr lang="ru-RU" sz="2100" dirty="0" smtClean="0"/>
              <a:t>организация </a:t>
            </a:r>
            <a:r>
              <a:rPr lang="ru-RU" sz="2100" dirty="0"/>
              <a:t>досуга учащихся как одного из звеньев профилактической работы; </a:t>
            </a:r>
          </a:p>
          <a:p>
            <a:pPr algn="just">
              <a:buFont typeface="Wingdings" pitchFamily="2" charset="2"/>
              <a:buChar char="q"/>
            </a:pPr>
            <a:r>
              <a:rPr lang="ru-RU" sz="2100" dirty="0" smtClean="0"/>
              <a:t> </a:t>
            </a:r>
            <a:r>
              <a:rPr lang="ru-RU" sz="2100" dirty="0"/>
              <a:t>налаживание сотрудничества с социальными партнерами для совместной социально-значимой деятельности; </a:t>
            </a:r>
          </a:p>
          <a:p>
            <a:pPr algn="just">
              <a:buFont typeface="Wingdings" pitchFamily="2" charset="2"/>
              <a:buChar char="q"/>
            </a:pPr>
            <a:r>
              <a:rPr lang="ru-RU" sz="2100" dirty="0" smtClean="0"/>
              <a:t> </a:t>
            </a:r>
            <a:r>
              <a:rPr lang="ru-RU" sz="2100" dirty="0"/>
              <a:t>подготовка и поддержка молодежных лидеров; </a:t>
            </a:r>
          </a:p>
          <a:p>
            <a:pPr algn="just">
              <a:buFont typeface="Wingdings" pitchFamily="2" charset="2"/>
              <a:buChar char="q"/>
            </a:pPr>
            <a:r>
              <a:rPr lang="ru-RU" sz="2100" dirty="0" smtClean="0"/>
              <a:t>формирование </a:t>
            </a:r>
            <a:r>
              <a:rPr lang="ru-RU" sz="2100" dirty="0"/>
              <a:t>социальных навыков.</a:t>
            </a:r>
          </a:p>
          <a:p>
            <a:pPr>
              <a:buNone/>
            </a:pPr>
            <a:endParaRPr lang="ru-RU" sz="2000" dirty="0"/>
          </a:p>
        </p:txBody>
      </p:sp>
      <p:pic>
        <p:nvPicPr>
          <p:cNvPr id="4" name="Содержимое 3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1598318" cy="1428760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42853"/>
            <a:ext cx="7772400" cy="107157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</a:rPr>
              <a:t>Работаем!</a:t>
            </a:r>
            <a:endParaRPr lang="ru-RU" sz="5400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Елена\Desktop\LC1WcdSLN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2928915" cy="2196686"/>
          </a:xfrm>
          <a:prstGeom prst="rect">
            <a:avLst/>
          </a:prstGeom>
          <a:noFill/>
        </p:spPr>
      </p:pic>
      <p:pic>
        <p:nvPicPr>
          <p:cNvPr id="11268" name="Picture 4" descr="C:\Users\Елена\Desktop\_pW5KLTyAsQ.jpg"/>
          <p:cNvPicPr>
            <a:picLocks noChangeAspect="1" noChangeArrowheads="1"/>
          </p:cNvPicPr>
          <p:nvPr/>
        </p:nvPicPr>
        <p:blipFill>
          <a:blip r:embed="rId3" cstate="print"/>
          <a:srcRect l="4688" r="6249"/>
          <a:stretch>
            <a:fillRect/>
          </a:stretch>
        </p:blipFill>
        <p:spPr bwMode="auto">
          <a:xfrm>
            <a:off x="5357818" y="3786190"/>
            <a:ext cx="3429024" cy="2165684"/>
          </a:xfrm>
          <a:prstGeom prst="rect">
            <a:avLst/>
          </a:prstGeom>
          <a:noFill/>
        </p:spPr>
      </p:pic>
      <p:pic>
        <p:nvPicPr>
          <p:cNvPr id="11269" name="Picture 5" descr="C:\Users\Елена\Desktop\FCjLE4xz4v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714752"/>
            <a:ext cx="3786213" cy="2234466"/>
          </a:xfrm>
          <a:prstGeom prst="rect">
            <a:avLst/>
          </a:prstGeom>
          <a:noFill/>
        </p:spPr>
      </p:pic>
      <p:pic>
        <p:nvPicPr>
          <p:cNvPr id="11270" name="Picture 6" descr="C:\Users\Елена\Desktop\5G4dS9bcjW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1214422"/>
            <a:ext cx="2928958" cy="2196719"/>
          </a:xfrm>
          <a:prstGeom prst="rect">
            <a:avLst/>
          </a:prstGeom>
          <a:noFill/>
        </p:spPr>
      </p:pic>
      <p:pic>
        <p:nvPicPr>
          <p:cNvPr id="11267" name="Picture 3" descr="C:\Users\Елена\Desktop\eo9ALiTcXb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000240"/>
            <a:ext cx="2785192" cy="20954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Елена\Desktop\b01fa599251a2e963889fa83395c8f107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03790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697427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3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EA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Основные </a:t>
            </a:r>
            <a:r>
              <a:rPr lang="ru-RU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EA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направления   деятельности</a:t>
            </a:r>
            <a:endParaRPr lang="ru-RU" sz="29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EA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buNone/>
            </a:pPr>
            <a:endParaRPr lang="ru-RU" sz="1100" dirty="0"/>
          </a:p>
          <a:p>
            <a:pPr algn="just">
              <a:buFont typeface="Wingdings" pitchFamily="2" charset="2"/>
              <a:buChar char="v"/>
            </a:pPr>
            <a:r>
              <a:rPr lang="ru-RU" sz="2900" dirty="0" smtClean="0"/>
              <a:t>просветительские </a:t>
            </a:r>
            <a:r>
              <a:rPr lang="ru-RU" sz="2900" dirty="0"/>
              <a:t>и профилактические акции и проекты (самостоятельно или совместно с партнерами по социально-значимой деятельности); </a:t>
            </a:r>
          </a:p>
          <a:p>
            <a:pPr algn="just">
              <a:buFont typeface="Wingdings" pitchFamily="2" charset="2"/>
              <a:buChar char="v"/>
            </a:pPr>
            <a:r>
              <a:rPr lang="ru-RU" sz="2900" dirty="0" smtClean="0"/>
              <a:t> </a:t>
            </a:r>
            <a:r>
              <a:rPr lang="ru-RU" sz="2900" dirty="0"/>
              <a:t>помощь в организации и проведении общих культурно-массовых и спортивных мероприятий; </a:t>
            </a:r>
          </a:p>
          <a:p>
            <a:pPr algn="just">
              <a:buFont typeface="Wingdings" pitchFamily="2" charset="2"/>
              <a:buChar char="v"/>
            </a:pPr>
            <a:r>
              <a:rPr lang="ru-RU" sz="2900" dirty="0" smtClean="0"/>
              <a:t>участие </a:t>
            </a:r>
            <a:r>
              <a:rPr lang="ru-RU" sz="2900" dirty="0"/>
              <a:t>в проектах, направленных на решение проблем местных сообществ; </a:t>
            </a:r>
          </a:p>
          <a:p>
            <a:pPr algn="just">
              <a:buFont typeface="Wingdings" pitchFamily="2" charset="2"/>
              <a:buChar char="v"/>
            </a:pPr>
            <a:r>
              <a:rPr lang="ru-RU" sz="2900" dirty="0" smtClean="0"/>
              <a:t> </a:t>
            </a:r>
            <a:r>
              <a:rPr lang="ru-RU" sz="2900" dirty="0"/>
              <a:t>поддержка различных социальных категорий населения: помощь ветеранам войны и труда, помощь инвалидам и пенсионерам, вовлечение детей на игровые площадки поселка и др.; </a:t>
            </a:r>
          </a:p>
          <a:p>
            <a:pPr algn="just">
              <a:buFont typeface="Wingdings" pitchFamily="2" charset="2"/>
              <a:buChar char="v"/>
            </a:pPr>
            <a:r>
              <a:rPr lang="ru-RU" sz="2900" dirty="0" smtClean="0"/>
              <a:t> </a:t>
            </a:r>
            <a:r>
              <a:rPr lang="ru-RU" sz="2900" dirty="0"/>
              <a:t>пропаганда здорового образа жизни </a:t>
            </a:r>
          </a:p>
          <a:p>
            <a:pPr algn="just">
              <a:buFont typeface="Wingdings" pitchFamily="2" charset="2"/>
              <a:buChar char="v"/>
            </a:pPr>
            <a:r>
              <a:rPr lang="ru-RU" sz="2900" dirty="0" smtClean="0"/>
              <a:t> </a:t>
            </a:r>
            <a:r>
              <a:rPr lang="ru-RU" sz="2900" dirty="0"/>
              <a:t>помощь при работе в лагере с дневным пребыванием в летний период. </a:t>
            </a:r>
          </a:p>
          <a:p>
            <a:pPr algn="just">
              <a:buFont typeface="Wingdings" pitchFamily="2" charset="2"/>
              <a:buChar char="v"/>
            </a:pPr>
            <a:r>
              <a:rPr lang="ru-RU" sz="2900" dirty="0" smtClean="0"/>
              <a:t> </a:t>
            </a:r>
            <a:r>
              <a:rPr lang="ru-RU" sz="2900" dirty="0"/>
              <a:t>экологическое направление: благоустройство памятных мест, благоустройство территории школы и поселка и др.</a:t>
            </a: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85918" y="357166"/>
            <a:ext cx="7000924" cy="57150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Волонтерский отряд «Доброе сердце»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Содержимое 3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669756" cy="1571636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Елена\Desktop\фото 34\cqfxVIhDv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1428736"/>
            <a:ext cx="3143272" cy="2252679"/>
          </a:xfrm>
          <a:prstGeom prst="rect">
            <a:avLst/>
          </a:prstGeom>
          <a:noFill/>
        </p:spPr>
      </p:pic>
      <p:pic>
        <p:nvPicPr>
          <p:cNvPr id="1026" name="Picture 2" descr="C:\Users\Елена\Desktop\фото 34\u2QMZ-DCmeo.jpg"/>
          <p:cNvPicPr>
            <a:picLocks noChangeAspect="1" noChangeArrowheads="1"/>
          </p:cNvPicPr>
          <p:nvPr/>
        </p:nvPicPr>
        <p:blipFill>
          <a:blip r:embed="rId3" cstate="print"/>
          <a:srcRect l="7229" t="12651" b="7830"/>
          <a:stretch>
            <a:fillRect/>
          </a:stretch>
        </p:blipFill>
        <p:spPr bwMode="auto">
          <a:xfrm>
            <a:off x="5357818" y="4071942"/>
            <a:ext cx="3381356" cy="2245192"/>
          </a:xfrm>
          <a:prstGeom prst="rect">
            <a:avLst/>
          </a:prstGeom>
          <a:noFill/>
        </p:spPr>
      </p:pic>
      <p:pic>
        <p:nvPicPr>
          <p:cNvPr id="3078" name="Picture 6" descr="C:\Users\Елена\Desktop\открытие центра фото\открытие шдц Еланский район\IMG_229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7158" y="4000504"/>
            <a:ext cx="3499658" cy="233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C:\Users\Елена\Desktop\открытие центра фото\открытие шдц Еланский район\IMG_227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14282" y="1428736"/>
            <a:ext cx="3358342" cy="21987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Волонтерский отряд «Доброе сердце»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МБОУ </a:t>
            </a:r>
            <a:r>
              <a:rPr lang="ru-RU" sz="2400" b="1" dirty="0" smtClean="0">
                <a:solidFill>
                  <a:srgbClr val="002060"/>
                </a:solidFill>
              </a:rPr>
              <a:t>«</a:t>
            </a:r>
            <a:r>
              <a:rPr lang="ru-RU" sz="2400" b="1" dirty="0" err="1" smtClean="0">
                <a:solidFill>
                  <a:srgbClr val="002060"/>
                </a:solidFill>
              </a:rPr>
              <a:t>Вязовская</a:t>
            </a:r>
            <a:r>
              <a:rPr lang="ru-RU" sz="2400" b="1" dirty="0" smtClean="0">
                <a:solidFill>
                  <a:srgbClr val="002060"/>
                </a:solidFill>
              </a:rPr>
              <a:t> СШ»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Елена\Desktop\открытие центра фото\открытие шдц Еланский район\IMG_2305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 bwMode="auto">
          <a:xfrm>
            <a:off x="2928926" y="2500306"/>
            <a:ext cx="3292097" cy="21934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42910" y="928670"/>
            <a:ext cx="822960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Наши отрядные «посиделки»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29642" cy="7858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prstTxWarp prst="textChevron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Деятельность волонтерского отряда «Доброе Сердце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60"/>
            <a:ext cx="4040188" cy="714380"/>
          </a:xfrm>
          <a:solidFill>
            <a:srgbClr val="00FFFF"/>
          </a:solidFill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Модуль «Милосердие»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5720" y="2143116"/>
            <a:ext cx="8286808" cy="435771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b="1" dirty="0"/>
              <a:t> </a:t>
            </a:r>
            <a:r>
              <a:rPr lang="ru-RU" sz="1600" b="1" i="1" dirty="0"/>
              <a:t>Мероприятия:</a:t>
            </a:r>
            <a:r>
              <a:rPr lang="ru-RU" sz="1600" b="1" dirty="0"/>
              <a:t>  </a:t>
            </a:r>
            <a:r>
              <a:rPr lang="ru-RU" sz="1600" dirty="0"/>
              <a:t> </a:t>
            </a:r>
            <a:r>
              <a:rPr lang="ru-RU" sz="1400" dirty="0"/>
              <a:t>  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проведение и участие </a:t>
            </a:r>
            <a:r>
              <a:rPr lang="ru-RU" sz="1600" dirty="0"/>
              <a:t>в </a:t>
            </a:r>
            <a:r>
              <a:rPr lang="ru-RU" sz="1600" dirty="0" smtClean="0"/>
              <a:t>акциях </a:t>
            </a:r>
            <a:r>
              <a:rPr lang="ru-RU" sz="1600" dirty="0"/>
              <a:t>«Протяни руку помощи» </a:t>
            </a:r>
            <a:r>
              <a:rPr lang="ru-RU" sz="1600" dirty="0" smtClean="0"/>
              <a:t>(оказание </a:t>
            </a:r>
            <a:r>
              <a:rPr lang="ru-RU" sz="1600" dirty="0"/>
              <a:t>помощи престарелым </a:t>
            </a:r>
            <a:r>
              <a:rPr lang="ru-RU" sz="1600" dirty="0" smtClean="0"/>
              <a:t> и одиноким жителям </a:t>
            </a:r>
            <a:r>
              <a:rPr lang="ru-RU" sz="1600" dirty="0"/>
              <a:t>села Вязовки</a:t>
            </a:r>
            <a:r>
              <a:rPr lang="ru-RU" sz="1600" dirty="0" smtClean="0"/>
              <a:t>), «Письмо солдату», «Тепло из дома», </a:t>
            </a:r>
            <a:r>
              <a:rPr lang="ru-RU" sz="1600" dirty="0" smtClean="0"/>
              <a:t>«Мамин день», «Почта добра», «Сердце  пожеланий</a:t>
            </a:r>
            <a:r>
              <a:rPr lang="ru-RU" sz="1600" dirty="0" smtClean="0"/>
              <a:t>» ,«</a:t>
            </a:r>
            <a:r>
              <a:rPr lang="ru-RU" sz="1600" dirty="0" smtClean="0"/>
              <a:t>Дари тепло сердец»,«Мы за мир»,  «Ты в памяти моей, Афганистан!», «Неделя </a:t>
            </a:r>
            <a:r>
              <a:rPr lang="ru-RU" sz="1600" dirty="0" smtClean="0"/>
              <a:t>Добра», «Мы вас поздравляем!»;</a:t>
            </a:r>
            <a:endParaRPr lang="ru-RU" sz="1600" dirty="0" smtClean="0"/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участие </a:t>
            </a:r>
            <a:r>
              <a:rPr lang="ru-RU" sz="1600" dirty="0"/>
              <a:t>во Всесоюзном Дне </a:t>
            </a:r>
            <a:r>
              <a:rPr lang="ru-RU" sz="1600" dirty="0" smtClean="0"/>
              <a:t>добра, Дне мира;</a:t>
            </a:r>
            <a:endParaRPr lang="ru-RU" sz="1600" dirty="0"/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проведение </a:t>
            </a:r>
            <a:r>
              <a:rPr lang="ru-RU" sz="1600" dirty="0"/>
              <a:t>торжественной линейки «Эхо </a:t>
            </a:r>
            <a:r>
              <a:rPr lang="ru-RU" sz="1600" dirty="0" err="1"/>
              <a:t>Б</a:t>
            </a:r>
            <a:r>
              <a:rPr lang="ru-RU" sz="1600" dirty="0" err="1" smtClean="0"/>
              <a:t>есланской</a:t>
            </a:r>
            <a:r>
              <a:rPr lang="ru-RU" sz="1600" dirty="0" smtClean="0"/>
              <a:t> </a:t>
            </a:r>
            <a:r>
              <a:rPr lang="ru-RU" sz="1600" dirty="0"/>
              <a:t>трагедии», «Снятие блокады в Ленинграде</a:t>
            </a:r>
            <a:r>
              <a:rPr lang="ru-RU" sz="1600" dirty="0" smtClean="0"/>
              <a:t>» , «Афганистан», «День Мира</a:t>
            </a:r>
            <a:r>
              <a:rPr lang="ru-RU" sz="1600" dirty="0" smtClean="0"/>
              <a:t>», «Ты в памяти моей – Сталинград!» и </a:t>
            </a:r>
            <a:r>
              <a:rPr lang="ru-RU" sz="1600" dirty="0" err="1" smtClean="0"/>
              <a:t>др</a:t>
            </a:r>
            <a:r>
              <a:rPr lang="ru-RU" sz="1600" dirty="0" smtClean="0"/>
              <a:t>;</a:t>
            </a:r>
            <a:endParaRPr lang="ru-RU" sz="1600" dirty="0"/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 </a:t>
            </a:r>
            <a:r>
              <a:rPr lang="ru-RU" sz="1600" dirty="0"/>
              <a:t>шефство над памятниками погибшим в годы ВОВ войны и братской </a:t>
            </a:r>
            <a:r>
              <a:rPr lang="ru-RU" sz="1600" dirty="0" smtClean="0"/>
              <a:t>могилы</a:t>
            </a:r>
            <a:r>
              <a:rPr lang="ru-RU" sz="1600" dirty="0" smtClean="0"/>
              <a:t>, заброшенными захоронениями, </a:t>
            </a:r>
            <a:r>
              <a:rPr lang="ru-RU" sz="1600" dirty="0" smtClean="0"/>
              <a:t>могилами </a:t>
            </a:r>
            <a:r>
              <a:rPr lang="ru-RU" sz="1600" dirty="0"/>
              <a:t>учителей, оставшихся без ухода;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участие </a:t>
            </a:r>
            <a:r>
              <a:rPr lang="ru-RU" sz="1600" dirty="0"/>
              <a:t>в конкурсе чтецов, посвященном Сталинградской битве;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участие </a:t>
            </a:r>
            <a:r>
              <a:rPr lang="ru-RU" sz="1600" dirty="0"/>
              <a:t>в вахте памяти на день </a:t>
            </a:r>
            <a:r>
              <a:rPr lang="ru-RU" sz="1600" dirty="0" smtClean="0"/>
              <a:t>Победы и  </a:t>
            </a:r>
            <a:r>
              <a:rPr lang="ru-RU" sz="1600" dirty="0"/>
              <a:t>проведение </a:t>
            </a:r>
            <a:r>
              <a:rPr lang="ru-RU" sz="1600" dirty="0" smtClean="0"/>
              <a:t>акций </a:t>
            </a:r>
            <a:r>
              <a:rPr lang="ru-RU" sz="1600" dirty="0"/>
              <a:t>«Георгиевская ленточка</a:t>
            </a:r>
            <a:r>
              <a:rPr lang="ru-RU" sz="1600" dirty="0" smtClean="0"/>
              <a:t>», «День </a:t>
            </a:r>
            <a:r>
              <a:rPr lang="ru-RU" sz="1600" dirty="0" smtClean="0"/>
              <a:t>Победы», «Окна Победы», «</a:t>
            </a:r>
            <a:r>
              <a:rPr lang="ru-RU" sz="1600" dirty="0" smtClean="0"/>
              <a:t>Блокадный хлеб</a:t>
            </a:r>
            <a:r>
              <a:rPr lang="ru-RU" sz="1600" dirty="0" smtClean="0"/>
              <a:t>»;</a:t>
            </a:r>
            <a:endParaRPr lang="ru-RU" sz="1600" dirty="0" smtClean="0"/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участие </a:t>
            </a:r>
            <a:r>
              <a:rPr lang="ru-RU" sz="1600" dirty="0" smtClean="0"/>
              <a:t>в митингах «День неизвестного солдата», «День героев Отечества</a:t>
            </a:r>
            <a:r>
              <a:rPr lang="ru-RU" sz="1600" dirty="0" smtClean="0"/>
              <a:t>» и др. тематических днях;</a:t>
            </a:r>
            <a:endParaRPr lang="ru-RU" sz="1600" dirty="0" smtClean="0"/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и </a:t>
            </a:r>
            <a:r>
              <a:rPr lang="ru-RU" sz="1600" dirty="0" smtClean="0"/>
              <a:t>многое другое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00562" y="1285860"/>
            <a:ext cx="4286279" cy="1000132"/>
          </a:xfrm>
          <a:solidFill>
            <a:srgbClr val="00FFFF"/>
          </a:solidFill>
        </p:spPr>
        <p:txBody>
          <a:bodyPr>
            <a:normAutofit fontScale="55000" lnSpcReduction="20000"/>
          </a:bodyPr>
          <a:lstStyle/>
          <a:p>
            <a:r>
              <a:rPr lang="ru-RU" sz="2900" dirty="0">
                <a:solidFill>
                  <a:schemeClr val="accent2">
                    <a:lumMod val="75000"/>
                  </a:schemeClr>
                </a:solidFill>
              </a:rPr>
              <a:t>Цель: </a:t>
            </a:r>
            <a:r>
              <a:rPr lang="ru-RU" sz="2900" b="0" dirty="0">
                <a:solidFill>
                  <a:schemeClr val="accent2">
                    <a:lumMod val="75000"/>
                  </a:schemeClr>
                </a:solidFill>
              </a:rPr>
              <a:t>Возрождение лучших отечественных традиций благотворительности, воспитание доброты, чуткости, сострадания и понимания.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>
          <a:xfrm>
            <a:off x="8286776" y="5929329"/>
            <a:ext cx="400024" cy="196833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29642" cy="7858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prstTxWarp prst="textChevron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Деятельность волонтерского отряда «Доброе Сердце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14422"/>
            <a:ext cx="8401080" cy="500066"/>
          </a:xfrm>
          <a:solidFill>
            <a:srgbClr val="00FFFF"/>
          </a:solidFill>
        </p:spPr>
        <p:txBody>
          <a:bodyPr>
            <a:normAutofit lnSpcReduction="10000"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Модуль «Милосердие»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5720" y="2000240"/>
            <a:ext cx="4214842" cy="450059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  <p:pic>
        <p:nvPicPr>
          <p:cNvPr id="4098" name="Picture 2" descr="C:\Users\Елена\Desktop\Cusk9liz_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4500570"/>
            <a:ext cx="2739306" cy="2056620"/>
          </a:xfrm>
          <a:prstGeom prst="rect">
            <a:avLst/>
          </a:prstGeom>
          <a:noFill/>
        </p:spPr>
      </p:pic>
      <p:pic>
        <p:nvPicPr>
          <p:cNvPr id="4100" name="Picture 4" descr="C:\Users\Елена\Desktop\фото 34\lntvUZSwX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1857364"/>
            <a:ext cx="1875248" cy="2500330"/>
          </a:xfrm>
          <a:prstGeom prst="rect">
            <a:avLst/>
          </a:prstGeom>
          <a:noFill/>
        </p:spPr>
      </p:pic>
      <p:pic>
        <p:nvPicPr>
          <p:cNvPr id="4101" name="Picture 5" descr="C:\Users\Елена\Desktop\3Uqnz9hq4fM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0226" y="4643446"/>
            <a:ext cx="2510746" cy="1885022"/>
          </a:xfrm>
          <a:prstGeom prst="rect">
            <a:avLst/>
          </a:prstGeom>
          <a:noFill/>
        </p:spPr>
      </p:pic>
      <p:pic>
        <p:nvPicPr>
          <p:cNvPr id="24" name="Picture 4" descr="C:\Users\Елена\Desktop\zzv_2x-eQJ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1928802"/>
            <a:ext cx="1882193" cy="2500330"/>
          </a:xfrm>
          <a:prstGeom prst="rect">
            <a:avLst/>
          </a:prstGeom>
          <a:noFill/>
        </p:spPr>
      </p:pic>
      <p:pic>
        <p:nvPicPr>
          <p:cNvPr id="25" name="Picture 6" descr="C:\Users\Елена\Desktop\W-dm-6Aa0F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643446"/>
            <a:ext cx="2547913" cy="1910935"/>
          </a:xfrm>
          <a:prstGeom prst="rect">
            <a:avLst/>
          </a:prstGeom>
          <a:noFill/>
        </p:spPr>
      </p:pic>
      <p:pic>
        <p:nvPicPr>
          <p:cNvPr id="26" name="Picture 2" descr="C:\Users\Елена\Desktop\BRTn9em5fo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2071678"/>
            <a:ext cx="2762227" cy="207167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428605"/>
            <a:ext cx="7772400" cy="71438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9" name="Picture 5" descr="C:\Users\Елена\Desktop\фото 34\2oQ9o5VJoA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14356"/>
            <a:ext cx="2952771" cy="2214578"/>
          </a:xfrm>
          <a:prstGeom prst="rect">
            <a:avLst/>
          </a:prstGeom>
          <a:noFill/>
        </p:spPr>
      </p:pic>
      <p:pic>
        <p:nvPicPr>
          <p:cNvPr id="6152" name="Picture 8" descr="C:\Users\Елена\Desktop\anURk68kMtk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00438"/>
            <a:ext cx="3095604" cy="2321703"/>
          </a:xfrm>
          <a:prstGeom prst="rect">
            <a:avLst/>
          </a:prstGeom>
          <a:noFill/>
        </p:spPr>
      </p:pic>
      <p:pic>
        <p:nvPicPr>
          <p:cNvPr id="6153" name="Picture 9" descr="C:\Users\Елена\Desktop\I1f-_eCzMB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3500438"/>
            <a:ext cx="3047978" cy="2285983"/>
          </a:xfrm>
          <a:prstGeom prst="rect">
            <a:avLst/>
          </a:prstGeom>
          <a:noFill/>
        </p:spPr>
      </p:pic>
      <p:pic>
        <p:nvPicPr>
          <p:cNvPr id="12" name="Picture 3" descr="C:\Users\Елена\Desktop\fPehpq7Tsb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500042"/>
            <a:ext cx="1928827" cy="2571768"/>
          </a:xfrm>
          <a:prstGeom prst="rect">
            <a:avLst/>
          </a:prstGeom>
          <a:noFill/>
        </p:spPr>
      </p:pic>
      <p:pic>
        <p:nvPicPr>
          <p:cNvPr id="6154" name="Picture 10" descr="C:\Users\Елена\Desktop\PYPGuvyRbW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3214686"/>
            <a:ext cx="2196691" cy="2928921"/>
          </a:xfrm>
          <a:prstGeom prst="rect">
            <a:avLst/>
          </a:prstGeom>
          <a:noFill/>
        </p:spPr>
      </p:pic>
      <p:pic>
        <p:nvPicPr>
          <p:cNvPr id="6155" name="Picture 11" descr="C:\Users\Елена\Desktop\RPvAuMIl8B0.jpg"/>
          <p:cNvPicPr>
            <a:picLocks noChangeAspect="1" noChangeArrowheads="1"/>
          </p:cNvPicPr>
          <p:nvPr/>
        </p:nvPicPr>
        <p:blipFill>
          <a:blip r:embed="rId7" cstate="print"/>
          <a:srcRect l="8451" t="5634" b="7042"/>
          <a:stretch>
            <a:fillRect/>
          </a:stretch>
        </p:blipFill>
        <p:spPr bwMode="auto">
          <a:xfrm>
            <a:off x="5786446" y="714356"/>
            <a:ext cx="3143240" cy="22486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85729"/>
            <a:ext cx="7772400" cy="64294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Акции в поддержку СВО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Елена\Desktop\OCa6CeazEi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4143380"/>
            <a:ext cx="2810488" cy="2114454"/>
          </a:xfrm>
          <a:prstGeom prst="rect">
            <a:avLst/>
          </a:prstGeom>
          <a:noFill/>
        </p:spPr>
      </p:pic>
      <p:pic>
        <p:nvPicPr>
          <p:cNvPr id="3075" name="Picture 3" descr="C:\Users\Елена\Desktop\t8G9O2Iu7w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500174"/>
            <a:ext cx="2833664" cy="2125248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14348" y="857232"/>
            <a:ext cx="7772400" cy="642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Изготовление «сухих душей», сбор гуманитарной помощи, «Письма солдату», «Тепло из дома», «Талисман удачи», «С Новым годом, солдат!»  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6" name="Picture 4" descr="C:\Users\Елена\Desktop\16CZ2Y11IH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428736"/>
            <a:ext cx="2857520" cy="2143140"/>
          </a:xfrm>
          <a:prstGeom prst="rect">
            <a:avLst/>
          </a:prstGeom>
          <a:noFill/>
        </p:spPr>
      </p:pic>
      <p:pic>
        <p:nvPicPr>
          <p:cNvPr id="3077" name="Picture 5" descr="C:\Users\Елена\Desktop\w_mTWPqpw6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143380"/>
            <a:ext cx="2762227" cy="2071670"/>
          </a:xfrm>
          <a:prstGeom prst="rect">
            <a:avLst/>
          </a:prstGeom>
          <a:noFill/>
        </p:spPr>
      </p:pic>
      <p:pic>
        <p:nvPicPr>
          <p:cNvPr id="3079" name="Picture 7" descr="C:\Users\Елена\Desktop\IZomErXqb3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4643446"/>
            <a:ext cx="2166910" cy="1625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C:\Users\Елена\Desktop\проекты волонтерство\для темы\IMG202210200910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2500306"/>
            <a:ext cx="2857488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rmAutofit fontScale="70000" lnSpcReduction="20000"/>
          </a:bodyPr>
          <a:lstStyle/>
          <a:p>
            <a:pPr algn="ctr" fontAlgn="base">
              <a:buNone/>
            </a:pPr>
            <a:r>
              <a:rPr lang="ru-RU" sz="3600" b="1" i="1" dirty="0" smtClean="0">
                <a:solidFill>
                  <a:srgbClr val="C00000"/>
                </a:solidFill>
              </a:rPr>
              <a:t>Модуль «Патриотическое воспитание»</a:t>
            </a:r>
          </a:p>
          <a:p>
            <a:pPr lvl="0" fontAlgn="base"/>
            <a:r>
              <a:rPr lang="ru-RU" dirty="0" smtClean="0"/>
              <a:t>проведение торжественной линейки «Эхо </a:t>
            </a:r>
            <a:r>
              <a:rPr lang="ru-RU" dirty="0" err="1" smtClean="0"/>
              <a:t>Бесланской</a:t>
            </a:r>
            <a:r>
              <a:rPr lang="ru-RU" dirty="0" smtClean="0"/>
              <a:t> трагедии», «Снятие блокады в Ленинграде». «Сталинград», «День неизвестного солдата»</a:t>
            </a:r>
          </a:p>
          <a:p>
            <a:pPr lvl="0" fontAlgn="base"/>
            <a:r>
              <a:rPr lang="ru-RU" dirty="0" smtClean="0"/>
              <a:t> шефство над памятниками погибшим в годы ВОВ войны и </a:t>
            </a:r>
            <a:r>
              <a:rPr lang="ru-RU" smtClean="0"/>
              <a:t>братской могилы,</a:t>
            </a:r>
          </a:p>
          <a:p>
            <a:pPr lvl="0" fontAlgn="base"/>
            <a:r>
              <a:rPr lang="ru-RU" smtClean="0"/>
              <a:t>благоустройство </a:t>
            </a:r>
            <a:r>
              <a:rPr lang="ru-RU" dirty="0" smtClean="0"/>
              <a:t>заброшенных захоронений участников ВОВ на </a:t>
            </a:r>
            <a:r>
              <a:rPr lang="ru-RU" smtClean="0"/>
              <a:t>гражданском кладбище села;</a:t>
            </a:r>
            <a:endParaRPr lang="ru-RU" dirty="0" smtClean="0"/>
          </a:p>
          <a:p>
            <a:pPr lvl="0" fontAlgn="base"/>
            <a:r>
              <a:rPr lang="ru-RU" dirty="0" smtClean="0"/>
              <a:t>акции «Ромашка Победы. Семейная реликвия», «Блокадный хлеб»,  «Ты в памяти моей, Афганистан!», «Герои Отечества»</a:t>
            </a:r>
          </a:p>
          <a:p>
            <a:pPr lvl="0" fontAlgn="base"/>
            <a:r>
              <a:rPr lang="ru-RU" dirty="0" smtClean="0"/>
              <a:t>участие в конкурсе чтецов, посвященном Сталинградской битве;</a:t>
            </a:r>
          </a:p>
          <a:p>
            <a:pPr lvl="0" fontAlgn="base"/>
            <a:r>
              <a:rPr lang="ru-RU" dirty="0" smtClean="0"/>
              <a:t>участие в вахте памяти на день Победы и  проведение акции «Георгиевская ленточка»; 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prstTxWarp prst="textChevron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Деятельность волонтерского отряда «Доброе Сердце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495</Words>
  <Application>Microsoft Office PowerPoint</Application>
  <PresentationFormat>Экран (4:3)</PresentationFormat>
  <Paragraphs>98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Муниципальное бюджетное общеобразовательное учреждение «Вязовская средняя школа» Еланского муниципального района Волгоградской области (МБОУ «Вязовская СШ») </vt:lpstr>
      <vt:lpstr>Волонтерский отряд «Доброе сердце»</vt:lpstr>
      <vt:lpstr>Волонтерский отряд «Доброе сердце»</vt:lpstr>
      <vt:lpstr>Волонтерский отряд «Доброе сердце»  МБОУ «Вязовская СШ»</vt:lpstr>
      <vt:lpstr>Деятельность волонтерского отряда «Доброе Сердце»</vt:lpstr>
      <vt:lpstr>Деятельность волонтерского отряда «Доброе Сердце»</vt:lpstr>
      <vt:lpstr>Слайд 7</vt:lpstr>
      <vt:lpstr>Акции в поддержку СВО</vt:lpstr>
      <vt:lpstr>Деятельность волонтерского отряда «Доброе Сердце»</vt:lpstr>
      <vt:lpstr>Деятельность волонтерского отряда «Доброе Сердце»</vt:lpstr>
      <vt:lpstr>Модуль «Патриотическое воспитание» </vt:lpstr>
      <vt:lpstr>Деятельность волонтерского отряда «Доброе Сердце»</vt:lpstr>
      <vt:lpstr>Деятельность волонтерского отряда «Доброе Сердце»</vt:lpstr>
      <vt:lpstr>Слайд 14</vt:lpstr>
      <vt:lpstr>Деятельность волонтерского отряда «Доброе Сердце»</vt:lpstr>
      <vt:lpstr>Деятельность волонтерского отряда «Доброе Сердце»</vt:lpstr>
      <vt:lpstr>Деятельность волонтерского отряда «Доброе Сердце»</vt:lpstr>
      <vt:lpstr>Деятельность волонтерского отряда «Доброе Сердце»</vt:lpstr>
      <vt:lpstr>Наш отряд</vt:lpstr>
      <vt:lpstr>Работаем!</vt:lpstr>
      <vt:lpstr>Слайд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такое муниципальный центр школьного добровольчества?</dc:title>
  <dc:creator>RePack by SPecialiST</dc:creator>
  <cp:lastModifiedBy>RePack by SPecialiST</cp:lastModifiedBy>
  <cp:revision>69</cp:revision>
  <dcterms:created xsi:type="dcterms:W3CDTF">2022-08-21T19:54:53Z</dcterms:created>
  <dcterms:modified xsi:type="dcterms:W3CDTF">2023-11-05T17:58:00Z</dcterms:modified>
</cp:coreProperties>
</file>