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4ADEE-7460-4711-BF54-45A2C832649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DCFB1-70F3-4DA0-BA52-F8D11AF9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1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CFB1-70F3-4DA0-BA52-F8D11AF9D8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2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0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4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3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4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0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2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3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0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384EF-6447-487D-8D2F-B862A3BCE40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BA8E-01FC-45B6-B074-C5133645D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70" y="362473"/>
            <a:ext cx="6767850" cy="67678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311" y="0"/>
            <a:ext cx="110857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ahnschrift SemiBold SemiConden" panose="020B0502040204020203" pitchFamily="34" charset="0"/>
              </a:rPr>
              <a:t>Автономная некоммерческая организация «Агентство развития туризма Рязанской области» 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1485105"/>
            <a:ext cx="6125994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300" dirty="0" smtClean="0">
                <a:latin typeface="Bahnschrift Light Condensed" panose="020B0502040204020203" pitchFamily="34" charset="0"/>
              </a:rPr>
              <a:t>Деятельность: </a:t>
            </a:r>
            <a:r>
              <a:rPr lang="ru-RU" sz="1200" dirty="0" smtClean="0">
                <a:latin typeface="Bahnschrift Light Condensed" panose="020B0502040204020203" pitchFamily="34" charset="0"/>
              </a:rPr>
              <a:t> </a:t>
            </a:r>
            <a:endParaRPr lang="ru-RU" sz="1000" dirty="0" smtClean="0">
              <a:latin typeface="Bahnschrift Light Condensed" panose="020B0502040204020203" pitchFamily="34" charset="0"/>
            </a:endParaRPr>
          </a:p>
          <a:p>
            <a:r>
              <a:rPr lang="ru-RU" sz="3300" dirty="0" smtClean="0">
                <a:latin typeface="Bahnschrift Light Condensed" panose="020B0502040204020203" pitchFamily="34" charset="0"/>
              </a:rPr>
              <a:t>создание условий для раскрытия туристского потенциала региона; </a:t>
            </a:r>
          </a:p>
          <a:p>
            <a:r>
              <a:rPr lang="ru-RU" sz="3300" dirty="0" smtClean="0">
                <a:latin typeface="Bahnschrift Light Condensed" panose="020B0502040204020203" pitchFamily="34" charset="0"/>
              </a:rPr>
              <a:t>аналитика услуг, продуктов и сервиса, предоставляемых туристам в регионе;</a:t>
            </a:r>
          </a:p>
          <a:p>
            <a:r>
              <a:rPr lang="ru-RU" sz="3300" dirty="0" smtClean="0">
                <a:latin typeface="Bahnschrift Light Condensed" panose="020B0502040204020203" pitchFamily="34" charset="0"/>
              </a:rPr>
              <a:t>консультации и обучение;</a:t>
            </a:r>
          </a:p>
          <a:p>
            <a:r>
              <a:rPr lang="ru-RU" sz="3300" dirty="0" smtClean="0">
                <a:latin typeface="Bahnschrift Light Condensed" panose="020B0502040204020203" pitchFamily="34" charset="0"/>
              </a:rPr>
              <a:t>туристические проекты;</a:t>
            </a:r>
          </a:p>
          <a:p>
            <a:r>
              <a:rPr lang="ru-RU" sz="3300" dirty="0" smtClean="0">
                <a:latin typeface="Bahnschrift Light Condensed" panose="020B0502040204020203" pitchFamily="34" charset="0"/>
              </a:rPr>
              <a:t>создание условий для взаимодействия, сотрудничества и обмена опытом;</a:t>
            </a:r>
          </a:p>
          <a:p>
            <a:r>
              <a:rPr lang="ru-RU" sz="3300" dirty="0" smtClean="0">
                <a:latin typeface="Bahnschrift Light Condensed" panose="020B0502040204020203" pitchFamily="34" charset="0"/>
              </a:rPr>
              <a:t>поддержка бизнес-инициатив.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SemiConden" panose="020B0502040204020203" pitchFamily="34" charset="0"/>
              </a:rPr>
              <a:t>В 2024 году создан Корпус гостеприимства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3387" y="1825625"/>
            <a:ext cx="54264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Bahnschrift Light Condensed" panose="020B0502040204020203" pitchFamily="34" charset="0"/>
              </a:rPr>
              <a:t>- это неформальное наименование объединения волонтёров, осуществляющих свою деятельность в рамках туристических проектов Агентства развития туризма Рязанской области. </a:t>
            </a:r>
            <a:endParaRPr lang="ru-RU" sz="32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6414"/>
            <a:ext cx="5181600" cy="3565556"/>
          </a:xfrm>
        </p:spPr>
      </p:pic>
    </p:spTree>
    <p:extLst>
      <p:ext uri="{BB962C8B-B14F-4D97-AF65-F5344CB8AC3E}">
        <p14:creationId xmlns:p14="http://schemas.microsoft.com/office/powerpoint/2010/main" val="26709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750" y="248393"/>
            <a:ext cx="12547061" cy="1325563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 SemiConden" panose="020B0502040204020203" pitchFamily="34" charset="0"/>
              </a:rPr>
              <a:t>Задачи Корпуса гостеприимства Рязанской области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825" y="1498237"/>
            <a:ext cx="5778230" cy="435133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Bahnschrift Light Condensed" panose="020B0502040204020203" pitchFamily="34" charset="0"/>
              </a:rPr>
              <a:t>информирование и координация зрителей туристических фестивалей;</a:t>
            </a:r>
          </a:p>
          <a:p>
            <a:r>
              <a:rPr lang="ru-RU" sz="3200" dirty="0" smtClean="0">
                <a:latin typeface="Bahnschrift Light Condensed" panose="020B0502040204020203" pitchFamily="34" charset="0"/>
              </a:rPr>
              <a:t>сопровождение фестивальных площадок и тематических зон;</a:t>
            </a:r>
          </a:p>
          <a:p>
            <a:r>
              <a:rPr lang="ru-RU" sz="3200" dirty="0" smtClean="0">
                <a:latin typeface="Bahnschrift Light Condensed" panose="020B0502040204020203" pitchFamily="34" charset="0"/>
              </a:rPr>
              <a:t>работа на информационно-туристических стойках;</a:t>
            </a:r>
          </a:p>
          <a:p>
            <a:r>
              <a:rPr lang="ru-RU" sz="3200" dirty="0" smtClean="0">
                <a:latin typeface="Bahnschrift Light Condensed" panose="020B0502040204020203" pitchFamily="34" charset="0"/>
              </a:rPr>
              <a:t>помощь сотрудникам сферы гостеприимства на городских и региональных мероприятиях и проектах.</a:t>
            </a:r>
            <a:endParaRPr lang="ru-RU" sz="32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63055" y="1498237"/>
            <a:ext cx="5625018" cy="435133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Bahnschrift Light Condensed" panose="020B0502040204020203" pitchFamily="34" charset="0"/>
              </a:rPr>
              <a:t>помощь в создании комфортной среды и положительного эмоционального фона на массовых туристических событиях региона;</a:t>
            </a:r>
          </a:p>
          <a:p>
            <a:r>
              <a:rPr lang="ru-RU" sz="3200" dirty="0" smtClean="0">
                <a:latin typeface="Bahnschrift Light Condensed" panose="020B0502040204020203" pitchFamily="34" charset="0"/>
              </a:rPr>
              <a:t>развитие сферы гостеприимства в регионе;</a:t>
            </a:r>
          </a:p>
          <a:p>
            <a:r>
              <a:rPr lang="ru-RU" sz="3200" dirty="0" smtClean="0">
                <a:latin typeface="Bahnschrift Light Condensed" panose="020B0502040204020203" pitchFamily="34" charset="0"/>
              </a:rPr>
              <a:t>раскрытие потенциала и создание условий для развития навыков гостеприимства у волонтёров Корпуса.</a:t>
            </a:r>
          </a:p>
          <a:p>
            <a:endParaRPr lang="ru-RU" sz="3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542" y="267848"/>
            <a:ext cx="11042515" cy="1325563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 SemiConden" panose="020B0502040204020203" pitchFamily="34" charset="0"/>
              </a:rPr>
              <a:t>Результаты деятельности Корпуса в 2024 году: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8561" y="1709518"/>
            <a:ext cx="5611238" cy="458355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Bahnschrift Light Condensed" panose="020B0502040204020203" pitchFamily="34" charset="0"/>
              </a:rPr>
              <a:t>3 месяца подготовки и обучения в очном и онлайн формате;</a:t>
            </a:r>
          </a:p>
          <a:p>
            <a:r>
              <a:rPr lang="ru-RU" sz="3200" dirty="0" smtClean="0">
                <a:latin typeface="Bahnschrift Light Condensed" panose="020B0502040204020203" pitchFamily="34" charset="0"/>
              </a:rPr>
              <a:t>4 крупных туристических фестиваля;</a:t>
            </a:r>
            <a:endParaRPr lang="ru-RU" sz="3200" dirty="0">
              <a:latin typeface="Bahnschrift Light Condensed" panose="020B0502040204020203" pitchFamily="34" charset="0"/>
            </a:endParaRPr>
          </a:p>
          <a:p>
            <a:r>
              <a:rPr lang="ru-RU" sz="3200" dirty="0" smtClean="0">
                <a:latin typeface="Bahnschrift Light Condensed" panose="020B0502040204020203" pitchFamily="34" charset="0"/>
              </a:rPr>
              <a:t>регулярная помощь на городских экскурсионных и туристических проектах; </a:t>
            </a:r>
          </a:p>
          <a:p>
            <a:endParaRPr lang="en-US" sz="3200" dirty="0" smtClean="0">
              <a:latin typeface="Bahnschrift Light Condensed" panose="020B0502040204020203" pitchFamily="34" charset="0"/>
            </a:endParaRPr>
          </a:p>
          <a:p>
            <a:endParaRPr lang="en-US" sz="3200" dirty="0">
              <a:latin typeface="Bahnschrift Light Condensed" panose="020B0502040204020203" pitchFamily="34" charset="0"/>
            </a:endParaRPr>
          </a:p>
          <a:p>
            <a:endParaRPr lang="en-US" sz="3200" dirty="0" smtClean="0">
              <a:latin typeface="Bahnschrift Light Condensed" panose="020B0502040204020203" pitchFamily="34" charset="0"/>
            </a:endParaRPr>
          </a:p>
          <a:p>
            <a:endParaRPr lang="en-US" sz="3200" dirty="0">
              <a:latin typeface="Bahnschrift Light Condensed" panose="020B0502040204020203" pitchFamily="34" charset="0"/>
            </a:endParaRPr>
          </a:p>
          <a:p>
            <a:endParaRPr lang="en-US" sz="3200" dirty="0" smtClean="0">
              <a:latin typeface="Bahnschrift Light Condensed" panose="020B0502040204020203" pitchFamily="34" charset="0"/>
            </a:endParaRPr>
          </a:p>
          <a:p>
            <a:endParaRPr lang="ru-RU" sz="32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725798"/>
            <a:ext cx="5368857" cy="445126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hnschrift Light Condensed" panose="020B0502040204020203" pitchFamily="34" charset="0"/>
              </a:rPr>
              <a:t>&gt;</a:t>
            </a:r>
            <a:r>
              <a:rPr lang="ru-RU" sz="3200" dirty="0" smtClean="0">
                <a:latin typeface="Bahnschrift Light Condensed" panose="020B0502040204020203" pitchFamily="34" charset="0"/>
              </a:rPr>
              <a:t>100 волонтеров присоединились к добрыми делам от АНО «АРТ»</a:t>
            </a:r>
            <a:endParaRPr lang="en-US" sz="3200" dirty="0" smtClean="0">
              <a:latin typeface="Bahnschrift Light Condensed" panose="020B0502040204020203" pitchFamily="34" charset="0"/>
            </a:endParaRPr>
          </a:p>
          <a:p>
            <a:r>
              <a:rPr lang="en-US" sz="3200" dirty="0" smtClean="0">
                <a:latin typeface="Bahnschrift Light Condensed" panose="020B0502040204020203" pitchFamily="34" charset="0"/>
              </a:rPr>
              <a:t>&gt;</a:t>
            </a:r>
            <a:r>
              <a:rPr lang="ru-RU" sz="3200" dirty="0" smtClean="0">
                <a:latin typeface="Bahnschrift Light Condensed" panose="020B0502040204020203" pitchFamily="34" charset="0"/>
              </a:rPr>
              <a:t>80 000 зрителей получили помощь и поддержку от волонтеров на различных культурно-массовых туристических событиях региона.</a:t>
            </a:r>
            <a:endParaRPr lang="ru-RU" sz="3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91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 SemiConden" panose="020B0502040204020203" pitchFamily="34" charset="0"/>
              </a:rPr>
              <a:t>«Земля Паустовского» 1-2 июня 2024 года. 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6" y="1805227"/>
            <a:ext cx="5856222" cy="39049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91" y="1805227"/>
            <a:ext cx="5856222" cy="3904909"/>
          </a:xfrm>
        </p:spPr>
      </p:pic>
    </p:spTree>
    <p:extLst>
      <p:ext uri="{BB962C8B-B14F-4D97-AF65-F5344CB8AC3E}">
        <p14:creationId xmlns:p14="http://schemas.microsoft.com/office/powerpoint/2010/main" val="11831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2374"/>
            <a:ext cx="12101209" cy="8054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ahnschrift SemiBold SemiConden" panose="020B0502040204020203" pitchFamily="34" charset="0"/>
              </a:rPr>
              <a:t>Туристические проекты и события</a:t>
            </a:r>
            <a:br>
              <a:rPr lang="ru-RU" dirty="0" smtClean="0">
                <a:latin typeface="Bahnschrift SemiBold SemiConden" panose="020B0502040204020203" pitchFamily="34" charset="0"/>
              </a:rPr>
            </a:br>
            <a:r>
              <a:rPr lang="ru-RU" dirty="0" smtClean="0">
                <a:latin typeface="Bahnschrift SemiBold SemiConden" panose="020B0502040204020203" pitchFamily="34" charset="0"/>
              </a:rPr>
              <a:t> в Рязани и Рязанской области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5" y="1342417"/>
            <a:ext cx="3969081" cy="264657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4" y="4120168"/>
            <a:ext cx="3969081" cy="264657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76" y="1342416"/>
            <a:ext cx="3963215" cy="2642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95" y="4125173"/>
            <a:ext cx="3963215" cy="26426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96" y="1342417"/>
            <a:ext cx="3963214" cy="26426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9" y="4115704"/>
            <a:ext cx="3975773" cy="26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571" y="34213"/>
            <a:ext cx="10445885" cy="4552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ahnschrift SemiBold SemiConden" panose="020B0502040204020203" pitchFamily="34" charset="0"/>
              </a:rPr>
              <a:t>Очные собрания и обучение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1" y="656507"/>
            <a:ext cx="4374610" cy="29169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5" y="3652144"/>
            <a:ext cx="4472308" cy="298212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12" y="656507"/>
            <a:ext cx="4374610" cy="2916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12" y="3652145"/>
            <a:ext cx="4472306" cy="29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0894"/>
            <a:ext cx="10515600" cy="714645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 SemiConden" panose="020B0502040204020203" pitchFamily="34" charset="0"/>
              </a:rPr>
              <a:t>Небо России 2024 – 9,10,11 августа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60" y="845539"/>
            <a:ext cx="8866679" cy="5912273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08" y="3770182"/>
            <a:ext cx="4435598" cy="2957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85" y="714645"/>
            <a:ext cx="4489505" cy="2993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714645"/>
          </a:xfrm>
        </p:spPr>
        <p:txBody>
          <a:bodyPr/>
          <a:lstStyle/>
          <a:p>
            <a:pPr algn="ctr"/>
            <a:r>
              <a:rPr lang="ru-RU" dirty="0" smtClean="0">
                <a:latin typeface="Bahnschrift SemiBold SemiConden" panose="020B0502040204020203" pitchFamily="34" charset="0"/>
              </a:rPr>
              <a:t>Небо России 2024 – 9,10,11 августа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7" y="710266"/>
            <a:ext cx="4493362" cy="29961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54" y="3784898"/>
            <a:ext cx="4425286" cy="2950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1"/>
          <a:stretch/>
        </p:blipFill>
        <p:spPr>
          <a:xfrm>
            <a:off x="153063" y="3772688"/>
            <a:ext cx="3666853" cy="2955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3" y="724021"/>
            <a:ext cx="4475443" cy="29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239</Words>
  <Application>Microsoft Office PowerPoint</Application>
  <PresentationFormat>Широкоэкранный</PresentationFormat>
  <Paragraphs>35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Bahnschrift Light Condensed</vt:lpstr>
      <vt:lpstr>Bahnschrift SemiBold SemiConden</vt:lpstr>
      <vt:lpstr>Calibri</vt:lpstr>
      <vt:lpstr>Calibri Light</vt:lpstr>
      <vt:lpstr>Courier New</vt:lpstr>
      <vt:lpstr>Тема Office</vt:lpstr>
      <vt:lpstr>Автономная некоммерческая организация «Агентство развития туризма Рязанской области» </vt:lpstr>
      <vt:lpstr>В 2024 году создан Корпус гостеприимства</vt:lpstr>
      <vt:lpstr>Задачи Корпуса гостеприимства Рязанской области</vt:lpstr>
      <vt:lpstr>Результаты деятельности Корпуса в 2024 году:</vt:lpstr>
      <vt:lpstr>«Земля Паустовского» 1-2 июня 2024 года. </vt:lpstr>
      <vt:lpstr>Туристические проекты и события  в Рязани и Рязанской области</vt:lpstr>
      <vt:lpstr>Очные собрания и обучение</vt:lpstr>
      <vt:lpstr>Небо России 2024 – 9,10,11 августа</vt:lpstr>
      <vt:lpstr>Небо России 2024 – 9,10,11 августа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2024-11-14T12:00:28Z</dcterms:created>
  <dcterms:modified xsi:type="dcterms:W3CDTF">2024-11-14T13:24:35Z</dcterms:modified>
</cp:coreProperties>
</file>