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8"/>
  </p:notesMasterIdLst>
  <p:handoutMasterIdLst>
    <p:handoutMasterId r:id="rId19"/>
  </p:handoutMasterIdLst>
  <p:sldIdLst>
    <p:sldId id="257" r:id="rId2"/>
    <p:sldId id="262" r:id="rId3"/>
    <p:sldId id="263" r:id="rId4"/>
    <p:sldId id="264" r:id="rId5"/>
    <p:sldId id="265" r:id="rId6"/>
    <p:sldId id="266" r:id="rId7"/>
    <p:sldId id="275" r:id="rId8"/>
    <p:sldId id="267" r:id="rId9"/>
    <p:sldId id="268" r:id="rId10"/>
    <p:sldId id="273" r:id="rId11"/>
    <p:sldId id="270" r:id="rId12"/>
    <p:sldId id="269" r:id="rId13"/>
    <p:sldId id="271" r:id="rId14"/>
    <p:sldId id="276" r:id="rId15"/>
    <p:sldId id="272" r:id="rId16"/>
    <p:sldId id="274" r:id="rId1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5C320A-F5C8-4FD6-86FF-35D2EBF085B6}" type="datetime1">
              <a:rPr lang="ru-RU" smtClean="0"/>
              <a:t>26.10.2022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5C702C7-E599-40D9-B30E-0392896973B5}" type="datetime1">
              <a:rPr lang="ru-RU" smtClean="0"/>
              <a:t>26.10.2022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Прямоугольник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Прямоугольник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Прямоугольник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 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6506E9A3-1561-45B7-908B-DACC52528ABB}" type="datetime1">
              <a:rPr lang="ru-RU" smtClean="0"/>
              <a:t>26.10.2022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92B999-6CB2-48D4-8AF6-3D1A5D13436B}" type="datetime1">
              <a:rPr lang="ru-RU" smtClean="0"/>
              <a:t>26.10.2022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2C98DB-1092-48C4-AD4E-BD3E9D2E2345}" type="datetime1">
              <a:rPr lang="ru-RU" smtClean="0"/>
              <a:t>26.10.2022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9C2F20-7994-4D1E-A01C-96ECBA4612EB}" type="datetime1">
              <a:rPr lang="ru-RU" smtClean="0"/>
              <a:t>26.10.2022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Прямоугольник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Прямоугольник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Прямоугольник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xmlns="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xmlns="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xmlns="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7B2CE4EA-3B49-4A00-ADF3-7C7272A626C1}" type="datetime1">
              <a:rPr lang="ru-RU" smtClean="0"/>
              <a:t>26.10.2022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16848F-27AD-43B9-904C-1CF05D24EB3C}" type="datetime1">
              <a:rPr lang="ru-RU" smtClean="0"/>
              <a:t>26.10.2022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090412-2DE5-405A-816E-F08FB54EB168}" type="datetime1">
              <a:rPr lang="ru-RU" smtClean="0"/>
              <a:t>26.10.2022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C2D7CB-4DC1-4BB7-BF00-4C36160857E0}" type="datetime1">
              <a:rPr lang="ru-RU" smtClean="0"/>
              <a:t>26.10.2022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60D38F-E364-4ED4-9BF4-D7F00FFBE76A}" type="datetime1">
              <a:rPr lang="ru-RU" smtClean="0"/>
              <a:t>26.10.2022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F183FEFD-AB08-4CB5-AE4D-2F6B12D8E3B0}" type="datetime1">
              <a:rPr lang="ru-RU" smtClean="0"/>
              <a:t>26.10.2022</a:t>
            </a:fld>
            <a:endParaRPr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EBEA1583-5CEF-4E36-A7FC-D34B7E954D76}" type="datetime1">
              <a:rPr lang="ru-RU" smtClean="0"/>
              <a:t>26.10.2022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Прямоугольник 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" dirty="0"/>
              <a:t>Стиль образца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068A786-B8BF-4988-ACBA-DD9B5BC8D522}" type="datetime1">
              <a:rPr lang="ru-RU" smtClean="0"/>
              <a:t>26.10.2022</a:t>
            </a:fld>
            <a:endParaRPr lang="en-US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рупный план логоти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xmlns="" id="{2644B391-9BFE-445C-A9EC-F544BB85FB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xmlns="" id="{80F26E69-87D9-4655-AE7B-280A87AA3C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5067" y="2533980"/>
            <a:ext cx="5452527" cy="2432202"/>
          </a:xfrm>
        </p:spPr>
        <p:txBody>
          <a:bodyPr rtlCol="0">
            <a:normAutofit fontScale="90000"/>
          </a:bodyPr>
          <a:lstStyle/>
          <a:p>
            <a:r>
              <a:rPr lang="ru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РАЗВИТИЕ ДОБРОВОЛЬЧЕСТВА В МО </a:t>
            </a:r>
            <a:r>
              <a:rPr lang="ru" sz="4000" b="1" dirty="0">
                <a:solidFill>
                  <a:srgbClr val="00B0F0"/>
                </a:solidFill>
                <a:latin typeface="Arial Black" panose="020B0A04020102020204" pitchFamily="34" charset="0"/>
              </a:rPr>
              <a:t>КАМЕНСКИЙ РАЙОН</a:t>
            </a:r>
            <a:r>
              <a:rPr lang="ru" sz="4400" dirty="0">
                <a:solidFill>
                  <a:schemeClr val="tx1"/>
                </a:solidFill>
              </a:rPr>
              <a:t/>
            </a:r>
            <a:br>
              <a:rPr lang="ru" sz="4400" dirty="0">
                <a:solidFill>
                  <a:schemeClr val="tx1"/>
                </a:solidFill>
              </a:rPr>
            </a:br>
            <a:endParaRPr lang="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9D71ED-3D96-40B2-8DBF-97DCDA26C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060" y="375175"/>
            <a:ext cx="10058400" cy="711753"/>
          </a:xfrm>
        </p:spPr>
        <p:txBody>
          <a:bodyPr/>
          <a:lstStyle/>
          <a:p>
            <a:r>
              <a:rPr lang="ru-RU" b="1" u="sng" dirty="0">
                <a:solidFill>
                  <a:srgbClr val="00B0F0"/>
                </a:solidFill>
              </a:rPr>
              <a:t>9</a:t>
            </a:r>
            <a:r>
              <a:rPr lang="ru-RU" b="1" u="sng" dirty="0" smtClean="0">
                <a:solidFill>
                  <a:srgbClr val="00B0F0"/>
                </a:solidFill>
              </a:rPr>
              <a:t>. </a:t>
            </a:r>
            <a:r>
              <a:rPr lang="ru-RU" b="1" u="sng" dirty="0">
                <a:solidFill>
                  <a:srgbClr val="00B0F0"/>
                </a:solidFill>
              </a:rPr>
              <a:t>Основной актив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28493A8-5B12-40F3-925B-A69D2A094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578" y="1086928"/>
            <a:ext cx="11243094" cy="384962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Обучающиеся МКОУ «АСШ им. А.А. Кудрявцева»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Сотрудники МКОУ «АСШ им. А.А. Кудрявцева»</a:t>
            </a:r>
          </a:p>
          <a:p>
            <a:pPr algn="ctr"/>
            <a:r>
              <a:rPr lang="ru-RU" sz="2400" b="1" dirty="0" smtClean="0"/>
              <a:t>Сотрудники «Семейного Центра» </a:t>
            </a:r>
          </a:p>
          <a:p>
            <a:pPr algn="ctr"/>
            <a:r>
              <a:rPr lang="ru-RU" sz="2400" b="1" dirty="0" smtClean="0"/>
              <a:t>Сотрудники </a:t>
            </a:r>
            <a:r>
              <a:rPr lang="ru-RU" sz="2400" b="1" dirty="0" err="1" smtClean="0"/>
              <a:t>ЦКДиБО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Сотрудники Администрации МО Каменский район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5017"/>
            <a:ext cx="3910663" cy="3191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84" y="3675017"/>
            <a:ext cx="4566265" cy="31823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024" y="3675017"/>
            <a:ext cx="5514747" cy="318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8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6EA4BA-2A6C-414F-9A24-8ECDC6322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13" y="375175"/>
            <a:ext cx="11398370" cy="737633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B0F0"/>
                </a:solidFill>
              </a:rPr>
              <a:t>10. </a:t>
            </a:r>
            <a:r>
              <a:rPr lang="ru-RU" b="1" u="sng" dirty="0">
                <a:solidFill>
                  <a:srgbClr val="00B0F0"/>
                </a:solidFill>
              </a:rPr>
              <a:t>Ключевые муниципальные мероприятия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36D8F36-1588-4A64-B493-34FB66F95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2808"/>
            <a:ext cx="4297491" cy="4239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48" y="1193740"/>
            <a:ext cx="4384546" cy="4578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960" y="1236706"/>
            <a:ext cx="4432136" cy="50706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182" y="1269013"/>
            <a:ext cx="5337862" cy="53650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882" y="1438275"/>
            <a:ext cx="5686425" cy="54197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5527" y="-8092"/>
            <a:ext cx="4677957" cy="68892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8631" y="1087929"/>
            <a:ext cx="4985302" cy="57629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4523" y="1294957"/>
            <a:ext cx="4026889" cy="53488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7644" y="519093"/>
            <a:ext cx="4110550" cy="59276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73012" y="810795"/>
            <a:ext cx="4718233" cy="53695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3845" y="1264172"/>
            <a:ext cx="4972183" cy="491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9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780" y="1147481"/>
            <a:ext cx="4229220" cy="490789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357B06-5D0A-4C04-BA81-94FC37FA9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061" y="457200"/>
            <a:ext cx="10058400" cy="789391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rgbClr val="00B0F0"/>
                </a:solidFill>
              </a:rPr>
              <a:t>11. </a:t>
            </a:r>
            <a:r>
              <a:rPr lang="ru-RU" b="1" u="sng" dirty="0">
                <a:solidFill>
                  <a:srgbClr val="00B0F0"/>
                </a:solidFill>
              </a:rPr>
              <a:t>Уникальный опыт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7481"/>
            <a:ext cx="4592302" cy="4769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725" y="1792942"/>
            <a:ext cx="4529563" cy="471319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025796" y="1792942"/>
            <a:ext cx="5049850" cy="47131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47481"/>
            <a:ext cx="12187638" cy="398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6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F0465C-F9CC-489D-B588-038C67506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87" y="383801"/>
            <a:ext cx="10058400" cy="729007"/>
          </a:xfrm>
        </p:spPr>
        <p:txBody>
          <a:bodyPr/>
          <a:lstStyle/>
          <a:p>
            <a:r>
              <a:rPr lang="ru-RU" b="1" u="sng" dirty="0" smtClean="0">
                <a:solidFill>
                  <a:srgbClr val="00B0F0"/>
                </a:solidFill>
              </a:rPr>
              <a:t>12. </a:t>
            </a:r>
            <a:r>
              <a:rPr lang="ru-RU" b="1" u="sng" dirty="0">
                <a:solidFill>
                  <a:srgbClr val="00B0F0"/>
                </a:solidFill>
              </a:rPr>
              <a:t>Планы на </a:t>
            </a:r>
            <a:r>
              <a:rPr lang="ru-RU" b="1" u="sng" dirty="0" smtClean="0">
                <a:solidFill>
                  <a:srgbClr val="00B0F0"/>
                </a:solidFill>
              </a:rPr>
              <a:t>2023 год</a:t>
            </a:r>
            <a:endParaRPr lang="ru-RU" b="1" u="sng" dirty="0">
              <a:solidFill>
                <a:srgbClr val="00B0F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FD7483F-E074-43C0-B2A4-55B0589E2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78" y="1983089"/>
            <a:ext cx="11303478" cy="213072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/>
              <a:t>Расширение добровольческого актива</a:t>
            </a:r>
          </a:p>
          <a:p>
            <a:pPr algn="ctr"/>
            <a:endParaRPr lang="ru-RU" sz="2000" b="1" dirty="0"/>
          </a:p>
          <a:p>
            <a:pPr algn="ctr"/>
            <a:r>
              <a:rPr lang="ru-RU" sz="2000" b="1" dirty="0" smtClean="0"/>
              <a:t>Участие в </a:t>
            </a:r>
            <a:r>
              <a:rPr lang="ru-RU" sz="2000" b="1" dirty="0" err="1" smtClean="0"/>
              <a:t>грантовых</a:t>
            </a:r>
            <a:r>
              <a:rPr lang="ru-RU" sz="2000" b="1" dirty="0" smtClean="0"/>
              <a:t> проектах</a:t>
            </a:r>
            <a:endParaRPr lang="ru-RU" sz="2000" b="1" dirty="0"/>
          </a:p>
          <a:p>
            <a:pPr algn="ctr"/>
            <a:endParaRPr lang="ru-RU" sz="2000" b="1" dirty="0"/>
          </a:p>
          <a:p>
            <a:pPr algn="ctr"/>
            <a:r>
              <a:rPr lang="ru-RU" sz="2000" b="1" dirty="0" smtClean="0"/>
              <a:t>Налаживание связей со образовательными учреждениями МО</a:t>
            </a:r>
            <a:endParaRPr lang="ru-RU" sz="2000" b="1" dirty="0"/>
          </a:p>
          <a:p>
            <a:pPr algn="ctr"/>
            <a:endParaRPr lang="ru-RU" sz="2000" b="1" dirty="0"/>
          </a:p>
          <a:p>
            <a:pPr algn="ctr"/>
            <a:r>
              <a:rPr lang="ru-RU" sz="2000" b="1" dirty="0"/>
              <a:t>Активное участие в региональных форумах, фестивалях, мероприятиях</a:t>
            </a:r>
          </a:p>
        </p:txBody>
      </p:sp>
    </p:spTree>
    <p:extLst>
      <p:ext uri="{BB962C8B-B14F-4D97-AF65-F5344CB8AC3E}">
        <p14:creationId xmlns:p14="http://schemas.microsoft.com/office/powerpoint/2010/main" val="34841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363818"/>
            <a:ext cx="10058400" cy="1371600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00B0F0"/>
                </a:solidFill>
              </a:rPr>
              <a:t>13.Партнёрство </a:t>
            </a:r>
            <a:r>
              <a:rPr lang="ru-RU" b="1" u="sng" dirty="0">
                <a:solidFill>
                  <a:srgbClr val="00B0F0"/>
                </a:solidFill>
              </a:rPr>
              <a:t>с коммерческими организациями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26.10.2022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A40252-F946-431D-B53A-5801E97D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55" y="2721560"/>
            <a:ext cx="3428890" cy="763512"/>
          </a:xfrm>
        </p:spPr>
        <p:txBody>
          <a:bodyPr/>
          <a:lstStyle/>
          <a:p>
            <a:r>
              <a:rPr lang="ru-RU" b="1" u="sng" dirty="0" smtClean="0">
                <a:solidFill>
                  <a:srgbClr val="00B0F0"/>
                </a:solidFill>
              </a:rPr>
              <a:t>14. </a:t>
            </a:r>
            <a:r>
              <a:rPr lang="ru-RU" b="1" u="sng" dirty="0">
                <a:solidFill>
                  <a:srgbClr val="00B0F0"/>
                </a:solidFill>
              </a:rPr>
              <a:t>Запросы</a:t>
            </a:r>
          </a:p>
        </p:txBody>
      </p:sp>
    </p:spTree>
    <p:extLst>
      <p:ext uri="{BB962C8B-B14F-4D97-AF65-F5344CB8AC3E}">
        <p14:creationId xmlns:p14="http://schemas.microsoft.com/office/powerpoint/2010/main" val="17345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51FBC9-BA84-4257-8427-D740F66B0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563" y="2669801"/>
            <a:ext cx="6860874" cy="780765"/>
          </a:xfrm>
        </p:spPr>
        <p:txBody>
          <a:bodyPr/>
          <a:lstStyle/>
          <a:p>
            <a:r>
              <a:rPr lang="ru-RU" b="1" u="sng" dirty="0" smtClean="0">
                <a:solidFill>
                  <a:srgbClr val="00B0F0"/>
                </a:solidFill>
              </a:rPr>
              <a:t>15. </a:t>
            </a:r>
            <a:r>
              <a:rPr lang="ru-RU" b="1" u="sng" dirty="0">
                <a:solidFill>
                  <a:srgbClr val="00B0F0"/>
                </a:solidFill>
              </a:rPr>
              <a:t>Проблемные вопросы</a:t>
            </a:r>
          </a:p>
        </p:txBody>
      </p:sp>
    </p:spTree>
    <p:extLst>
      <p:ext uri="{BB962C8B-B14F-4D97-AF65-F5344CB8AC3E}">
        <p14:creationId xmlns:p14="http://schemas.microsoft.com/office/powerpoint/2010/main" val="126576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40E10D-E2B2-4CBC-9B22-998C4AE90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84" y="1393658"/>
            <a:ext cx="11461629" cy="545882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B0F0"/>
                </a:solidFill>
              </a:rPr>
              <a:t>1.Ведомственное </a:t>
            </a:r>
            <a:r>
              <a:rPr lang="ru-RU" b="1" u="sng" dirty="0">
                <a:solidFill>
                  <a:srgbClr val="00B0F0"/>
                </a:solidFill>
              </a:rPr>
              <a:t>подчинение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ЦЕНТР ПОДДЕРЖКИ ДОБРОВОЛЬЧЕСТВА </a:t>
            </a:r>
            <a:r>
              <a:rPr lang="ru-RU" b="1" dirty="0" smtClean="0"/>
              <a:t>ФУНКЦИОНИРУЕТ </a:t>
            </a:r>
            <a:r>
              <a:rPr lang="ru-RU" b="1" dirty="0"/>
              <a:t>НА БАЗЕ МКОУ «АСШ ИМ. А.А.КУДРЯВЦЕВА»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92E2621-B892-4BE6-BC4A-EDDFC50AD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2390503"/>
            <a:ext cx="10058400" cy="3849624"/>
          </a:xfrm>
        </p:spPr>
        <p:txBody>
          <a:bodyPr/>
          <a:lstStyle/>
          <a:p>
            <a:pPr algn="ctr"/>
            <a:r>
              <a:rPr lang="ru-RU" b="1" dirty="0"/>
              <a:t>Директор МКОУ «АСШ им. А.А. Кудрявцева» - Иванчикова О.Н.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4AB4044-40F6-4D02-9EEF-C250C38DA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981" y="2746548"/>
            <a:ext cx="5362036" cy="402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48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F95405-4502-49AB-9B01-AFA4EE53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87" y="340669"/>
            <a:ext cx="10058400" cy="815271"/>
          </a:xfrm>
        </p:spPr>
        <p:txBody>
          <a:bodyPr/>
          <a:lstStyle/>
          <a:p>
            <a:r>
              <a:rPr lang="ru-RU" b="1" u="sng" dirty="0">
                <a:solidFill>
                  <a:srgbClr val="00B0F0"/>
                </a:solidFill>
              </a:rPr>
              <a:t>2. Численность кадров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0052D93-1C86-452D-82D8-BDA49DB24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5434" y="1146345"/>
            <a:ext cx="6901132" cy="5370986"/>
          </a:xfrm>
        </p:spPr>
        <p:txBody>
          <a:bodyPr>
            <a:normAutofit/>
          </a:bodyPr>
          <a:lstStyle/>
          <a:p>
            <a:r>
              <a:rPr lang="ru-RU" sz="1800" b="1" dirty="0"/>
              <a:t>Начальник ЦПД в МО Каменский район - Сахарова Е.В.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51CCA092-A411-44B7-AC33-CB1D64ABF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14" y="1555506"/>
            <a:ext cx="3314215" cy="484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10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AA119E-5255-4769-8897-C0737AE5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060" y="375175"/>
            <a:ext cx="10058400" cy="772138"/>
          </a:xfrm>
        </p:spPr>
        <p:txBody>
          <a:bodyPr/>
          <a:lstStyle/>
          <a:p>
            <a:r>
              <a:rPr lang="ru-RU" b="1" u="sng" dirty="0">
                <a:solidFill>
                  <a:srgbClr val="00B0F0"/>
                </a:solidFill>
              </a:rPr>
              <a:t>3.Инфраструктура ЦПД</a:t>
            </a:r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xmlns="" id="{8DDBFF98-AC49-4542-9306-68BD22459A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4619" y="1523926"/>
            <a:ext cx="2251494" cy="77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xmlns="" id="{0A110EB9-AE6A-4AF3-A94D-D972A9E1A5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8477" y="2580431"/>
            <a:ext cx="4615000" cy="254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AutoNum type="arabicPeriod"/>
            </a:pPr>
            <a:r>
              <a:rPr lang="ru-RU" sz="2400" b="1" i="1" dirty="0" smtClean="0"/>
              <a:t>2 рабочих стола</a:t>
            </a:r>
          </a:p>
          <a:p>
            <a:pPr marL="342900" indent="-342900">
              <a:buAutoNum type="arabicPeriod"/>
            </a:pPr>
            <a:r>
              <a:rPr lang="ru-RU" sz="2400" b="1" i="1" dirty="0" smtClean="0"/>
              <a:t>Шкаф для одежды</a:t>
            </a:r>
          </a:p>
          <a:p>
            <a:pPr marL="342900" indent="-342900">
              <a:buAutoNum type="arabicPeriod"/>
            </a:pPr>
            <a:r>
              <a:rPr lang="ru-RU" sz="2400" b="1" i="1" dirty="0" smtClean="0"/>
              <a:t>3 шкафа для документов</a:t>
            </a:r>
          </a:p>
          <a:p>
            <a:pPr marL="342900" indent="-342900">
              <a:buAutoNum type="arabicPeriod"/>
            </a:pPr>
            <a:r>
              <a:rPr lang="ru-RU" sz="2400" b="1" i="1" dirty="0" smtClean="0"/>
              <a:t>10 стульев</a:t>
            </a:r>
          </a:p>
          <a:p>
            <a:pPr marL="342900" indent="-342900">
              <a:buAutoNum type="arabicPeriod"/>
            </a:pPr>
            <a:r>
              <a:rPr lang="ru-RU" sz="2400" b="1" i="1" dirty="0" smtClean="0"/>
              <a:t>Принтер</a:t>
            </a:r>
          </a:p>
          <a:p>
            <a:pPr marL="342900" indent="-342900">
              <a:buAutoNum type="arabicPeriod"/>
            </a:pPr>
            <a:r>
              <a:rPr lang="ru-RU" sz="2400" b="1" i="1" dirty="0" smtClean="0"/>
              <a:t>Баннер</a:t>
            </a:r>
          </a:p>
          <a:p>
            <a:pPr marL="342900" indent="-342900">
              <a:buAutoNum type="arabicPeriod"/>
            </a:pPr>
            <a:r>
              <a:rPr lang="ru-RU" sz="2400" b="1" i="1" dirty="0" smtClean="0"/>
              <a:t>Стенд</a:t>
            </a:r>
          </a:p>
          <a:p>
            <a:pPr marL="342900" indent="-342900">
              <a:buAutoNum type="arabicPeriod"/>
            </a:pPr>
            <a:r>
              <a:rPr lang="ru-RU" sz="2400" b="1" i="1" dirty="0" smtClean="0"/>
              <a:t>Экран </a:t>
            </a:r>
          </a:p>
          <a:p>
            <a:pPr marL="342900" indent="-342900">
              <a:buAutoNum type="arabicPeriod"/>
            </a:pPr>
            <a:r>
              <a:rPr lang="ru-RU" sz="2400" b="1" i="1" dirty="0" smtClean="0"/>
              <a:t>Проектор</a:t>
            </a:r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xmlns="" id="{A648658B-90A4-4D6E-9E13-B1B85E64A7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5774" y="1808293"/>
            <a:ext cx="5650978" cy="87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400" b="1" dirty="0"/>
              <a:t>Актовый зал и рабочий кабинет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20B9DCB-EB23-4105-B01E-16A4168C2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482" y="493825"/>
            <a:ext cx="4248510" cy="283234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482" y="3243735"/>
            <a:ext cx="4248510" cy="3186383"/>
          </a:xfrm>
        </p:spPr>
      </p:pic>
    </p:spTree>
    <p:extLst>
      <p:ext uri="{BB962C8B-B14F-4D97-AF65-F5344CB8AC3E}">
        <p14:creationId xmlns:p14="http://schemas.microsoft.com/office/powerpoint/2010/main" val="1804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A7EBB8-09B2-4015-BCE1-6334677C2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13" y="375175"/>
            <a:ext cx="10058400" cy="651368"/>
          </a:xfrm>
        </p:spPr>
        <p:txBody>
          <a:bodyPr/>
          <a:lstStyle/>
          <a:p>
            <a:r>
              <a:rPr lang="ru-RU" b="1" u="sng" dirty="0">
                <a:solidFill>
                  <a:srgbClr val="00B0F0"/>
                </a:solidFill>
              </a:rPr>
              <a:t>4.Добровольческая структура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D5710AE-CA91-42D7-970A-90D51F713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284" y="1026543"/>
            <a:ext cx="10058400" cy="384962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Волонтёры Каменского района </a:t>
            </a:r>
            <a:r>
              <a:rPr lang="ru-RU" sz="2800" b="1" dirty="0" smtClean="0"/>
              <a:t>(112 волонтёров, зарегистрированных на ДОБРО.РУ)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51" y="1597149"/>
            <a:ext cx="3474721" cy="52608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781" y="2010479"/>
            <a:ext cx="4857750" cy="44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3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034F30-2400-43CA-954D-D22CB3FA3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34" y="383801"/>
            <a:ext cx="10058400" cy="737633"/>
          </a:xfrm>
        </p:spPr>
        <p:txBody>
          <a:bodyPr/>
          <a:lstStyle/>
          <a:p>
            <a:r>
              <a:rPr lang="ru-RU" b="1" u="sng" dirty="0">
                <a:solidFill>
                  <a:srgbClr val="00B0F0"/>
                </a:solidFill>
              </a:rPr>
              <a:t>5.«Серебряные» волонтёры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42B1632-613E-4449-9065-E457B4799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98" y="1121434"/>
            <a:ext cx="10058400" cy="3849624"/>
          </a:xfrm>
        </p:spPr>
        <p:txBody>
          <a:bodyPr>
            <a:normAutofit/>
          </a:bodyPr>
          <a:lstStyle/>
          <a:p>
            <a:r>
              <a:rPr lang="ru-RU" sz="2000" dirty="0">
                <a:effectLst/>
                <a:latin typeface="PT Astra Serif"/>
                <a:ea typeface="Times New Roman" panose="02020603050405020304" pitchFamily="18" charset="0"/>
                <a:cs typeface="Times New Roman" panose="02020603050405020304" pitchFamily="18" charset="0"/>
              </a:rPr>
              <a:t>Белов Александр Михайлович; </a:t>
            </a:r>
          </a:p>
          <a:p>
            <a:r>
              <a:rPr lang="ru-RU" sz="2000" dirty="0" err="1">
                <a:effectLst/>
                <a:latin typeface="PT Astra Serif"/>
                <a:ea typeface="Times New Roman" panose="02020603050405020304" pitchFamily="18" charset="0"/>
                <a:cs typeface="Times New Roman" panose="02020603050405020304" pitchFamily="18" charset="0"/>
              </a:rPr>
              <a:t>Мацнева</a:t>
            </a:r>
            <a:r>
              <a:rPr lang="ru-RU" sz="2000" dirty="0">
                <a:effectLst/>
                <a:latin typeface="PT Astra Serif"/>
                <a:ea typeface="Times New Roman" panose="02020603050405020304" pitchFamily="18" charset="0"/>
                <a:cs typeface="Times New Roman" panose="02020603050405020304" pitchFamily="18" charset="0"/>
              </a:rPr>
              <a:t> Ирина Алексеевна; </a:t>
            </a:r>
          </a:p>
          <a:p>
            <a:r>
              <a:rPr lang="ru-RU" sz="2000" dirty="0">
                <a:effectLst/>
                <a:latin typeface="PT Astra Serif"/>
                <a:ea typeface="Times New Roman" panose="02020603050405020304" pitchFamily="18" charset="0"/>
                <a:cs typeface="Times New Roman" panose="02020603050405020304" pitchFamily="18" charset="0"/>
              </a:rPr>
              <a:t>Пафнутьев Игорь Иванович; </a:t>
            </a:r>
          </a:p>
          <a:p>
            <a:r>
              <a:rPr lang="ru-RU" sz="2000" dirty="0">
                <a:effectLst/>
                <a:latin typeface="PT Astra Serif"/>
                <a:ea typeface="Times New Roman" panose="02020603050405020304" pitchFamily="18" charset="0"/>
                <a:cs typeface="Times New Roman" panose="02020603050405020304" pitchFamily="18" charset="0"/>
              </a:rPr>
              <a:t>Кузин Анатолий Николаевич; </a:t>
            </a:r>
          </a:p>
          <a:p>
            <a:r>
              <a:rPr lang="ru-RU" sz="2000" dirty="0">
                <a:effectLst/>
                <a:latin typeface="PT Astra Serif"/>
                <a:ea typeface="Times New Roman" panose="02020603050405020304" pitchFamily="18" charset="0"/>
                <a:cs typeface="Times New Roman" panose="02020603050405020304" pitchFamily="18" charset="0"/>
              </a:rPr>
              <a:t>Самохина Тамара Ивановна.</a:t>
            </a:r>
            <a:endParaRPr lang="ru-RU" sz="16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D975D470-4D3E-4AA0-94A0-371E1F787137}"/>
              </a:ext>
            </a:extLst>
          </p:cNvPr>
          <p:cNvSpPr txBox="1">
            <a:spLocks/>
          </p:cNvSpPr>
          <p:nvPr/>
        </p:nvSpPr>
        <p:spPr>
          <a:xfrm>
            <a:off x="377676" y="4830792"/>
            <a:ext cx="7886430" cy="1643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PT Astra Serif"/>
                <a:cs typeface="Times New Roman" panose="02020603050405020304" pitchFamily="18" charset="0"/>
              </a:rPr>
              <a:t>«Серебряные» волонтёры состоят в клубе «Ровесник», на базе которого проходят </a:t>
            </a:r>
            <a:r>
              <a:rPr lang="ru-RU" sz="1800" dirty="0">
                <a:effectLst/>
                <a:latin typeface="PT Astra Serif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тематические встречи, проведение политических вечеров, проведение спортивных соревнований (шашки, шахматы, бильярд), оказание помощи в проведении культурно-досуговых мероприятий. Руководитель клуба – Белов А.М.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106" y="1338625"/>
            <a:ext cx="3577814" cy="45678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537" y="1338625"/>
            <a:ext cx="3857569" cy="34991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5" y="36916"/>
            <a:ext cx="4330881" cy="68171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735" y="90630"/>
            <a:ext cx="5509340" cy="670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0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698" y="285543"/>
            <a:ext cx="10058400" cy="1371600"/>
          </a:xfrm>
        </p:spPr>
        <p:txBody>
          <a:bodyPr/>
          <a:lstStyle/>
          <a:p>
            <a:r>
              <a:rPr lang="ru-RU" b="1" u="sng" dirty="0" smtClean="0">
                <a:solidFill>
                  <a:srgbClr val="00B0F0"/>
                </a:solidFill>
              </a:rPr>
              <a:t>6.Практики </a:t>
            </a:r>
            <a:r>
              <a:rPr lang="ru-RU" b="1" u="sng" dirty="0">
                <a:solidFill>
                  <a:srgbClr val="00B0F0"/>
                </a:solidFill>
              </a:rPr>
              <a:t>корпоративного добровольчества</a:t>
            </a:r>
            <a:r>
              <a:rPr lang="ru-RU" dirty="0">
                <a:solidFill>
                  <a:srgbClr val="00B0F0"/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26.10.2022</a:t>
            </a:fld>
            <a:endParaRPr lang="en-US"/>
          </a:p>
        </p:txBody>
      </p:sp>
      <p:pic>
        <p:nvPicPr>
          <p:cNvPr id="1026" name="Picture 2" descr="https://avon-c.ru/wp-content/uploads/c/3/5/c358881c188199b57fd03b19cba75fa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836" y="1657143"/>
            <a:ext cx="8922327" cy="501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52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63BBC7-089B-4A0B-9FF1-B5973E93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87" y="366549"/>
            <a:ext cx="10058400" cy="746259"/>
          </a:xfrm>
        </p:spPr>
        <p:txBody>
          <a:bodyPr/>
          <a:lstStyle/>
          <a:p>
            <a:r>
              <a:rPr lang="ru-RU" b="1" u="sng" dirty="0">
                <a:solidFill>
                  <a:srgbClr val="00B0F0"/>
                </a:solidFill>
              </a:rPr>
              <a:t>7</a:t>
            </a:r>
            <a:r>
              <a:rPr lang="ru-RU" b="1" u="sng" dirty="0" smtClean="0">
                <a:solidFill>
                  <a:srgbClr val="00B0F0"/>
                </a:solidFill>
              </a:rPr>
              <a:t>. </a:t>
            </a:r>
            <a:r>
              <a:rPr lang="ru-RU" b="1" u="sng" dirty="0">
                <a:solidFill>
                  <a:srgbClr val="00B0F0"/>
                </a:solidFill>
              </a:rPr>
              <a:t>Объём финансирования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7E929B-FC9C-4559-B4FF-97D86BB2A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8" y="1130061"/>
            <a:ext cx="10058400" cy="384962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Заработная плата начальника ЦПД составляет – 26 400р.00к.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F617185F-6DEA-4C93-B5E9-333AE2370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067" y="1773359"/>
            <a:ext cx="4667865" cy="426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91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7547F0-FD0C-4E57-A084-7141DB3AD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13" y="366549"/>
            <a:ext cx="10058400" cy="746259"/>
          </a:xfrm>
        </p:spPr>
        <p:txBody>
          <a:bodyPr/>
          <a:lstStyle/>
          <a:p>
            <a:r>
              <a:rPr lang="ru-RU" b="1" u="sng" dirty="0">
                <a:solidFill>
                  <a:srgbClr val="00B0F0"/>
                </a:solidFill>
              </a:rPr>
              <a:t>8</a:t>
            </a:r>
            <a:r>
              <a:rPr lang="ru-RU" b="1" u="sng" dirty="0" smtClean="0">
                <a:solidFill>
                  <a:srgbClr val="00B0F0"/>
                </a:solidFill>
              </a:rPr>
              <a:t>. </a:t>
            </a:r>
            <a:r>
              <a:rPr lang="ru-RU" b="1" u="sng" dirty="0">
                <a:solidFill>
                  <a:srgbClr val="00B0F0"/>
                </a:solidFill>
              </a:rPr>
              <a:t>Привлечённые средства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122"/>
          <a:stretch/>
        </p:blipFill>
        <p:spPr>
          <a:xfrm>
            <a:off x="0" y="1592851"/>
            <a:ext cx="6996384" cy="457581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96384" y="1112808"/>
            <a:ext cx="5032074" cy="553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989_TF78438558" id="{9E57F44F-DA93-4254-91DF-B1426C3EFFA1}" vid="{65451059-DDF1-4B5B-9523-2E5E6136842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{2C1E0E5A-ED99-42A7-8722-6DA06591001F}tf78438558_win32</Template>
  <TotalTime>410</TotalTime>
  <Words>249</Words>
  <Application>Microsoft Office PowerPoint</Application>
  <PresentationFormat>Широкоэкранный</PresentationFormat>
  <Paragraphs>50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 Black</vt:lpstr>
      <vt:lpstr>Calibri</vt:lpstr>
      <vt:lpstr>Century Gothic</vt:lpstr>
      <vt:lpstr>Garamond</vt:lpstr>
      <vt:lpstr>PT Astra Serif</vt:lpstr>
      <vt:lpstr>Times New Roman</vt:lpstr>
      <vt:lpstr>СавонVTI</vt:lpstr>
      <vt:lpstr>РАЗВИТИЕ ДОБРОВОЛЬЧЕСТВА В МО КАМЕНСКИЙ РАЙОН </vt:lpstr>
      <vt:lpstr>1.Ведомственное подчинение ЦЕНТР ПОДДЕРЖКИ ДОБРОВОЛЬЧЕСТВА ФУНКЦИОНИРУЕТ НА БАЗЕ МКОУ «АСШ ИМ. А.А.КУДРЯВЦЕВА» </vt:lpstr>
      <vt:lpstr>2. Численность кадров</vt:lpstr>
      <vt:lpstr>3.Инфраструктура ЦПД</vt:lpstr>
      <vt:lpstr>4.Добровольческая структура</vt:lpstr>
      <vt:lpstr>5.«Серебряные» волонтёры</vt:lpstr>
      <vt:lpstr>6.Практики корпоративного добровольчества.</vt:lpstr>
      <vt:lpstr>7. Объём финансирования</vt:lpstr>
      <vt:lpstr>8. Привлечённые средства</vt:lpstr>
      <vt:lpstr>9. Основной актив</vt:lpstr>
      <vt:lpstr>10. Ключевые муниципальные мероприятия</vt:lpstr>
      <vt:lpstr>11. Уникальный опыт</vt:lpstr>
      <vt:lpstr>12. Планы на 2023 год</vt:lpstr>
      <vt:lpstr>13.Партнёрство с коммерческими организациями</vt:lpstr>
      <vt:lpstr>14. Запросы</vt:lpstr>
      <vt:lpstr>15. Проблемные вопросы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ДОБРОВОЛЬЧЕСТВА В МО КАМЕНСКИЙ РАЙОН</dc:title>
  <dc:creator>Вадим Шкоропад</dc:creator>
  <cp:lastModifiedBy>Учетная запись Майкрософт</cp:lastModifiedBy>
  <cp:revision>15</cp:revision>
  <dcterms:created xsi:type="dcterms:W3CDTF">2021-11-08T12:17:39Z</dcterms:created>
  <dcterms:modified xsi:type="dcterms:W3CDTF">2022-10-26T10:16:04Z</dcterms:modified>
</cp:coreProperties>
</file>