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99FF99"/>
    <a:srgbClr val="FFFF66"/>
    <a:srgbClr val="FFA042"/>
    <a:srgbClr val="675FFF"/>
    <a:srgbClr val="0025D8"/>
    <a:srgbClr val="EE3794"/>
    <a:srgbClr val="304761"/>
    <a:srgbClr val="3C7F88"/>
    <a:srgbClr val="47B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8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7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7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2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1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7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0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D8BC-3F7A-4360-BB6D-F1FCB3470FB4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" y="72736"/>
            <a:ext cx="9043416" cy="1392382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A042"/>
                </a:solidFill>
                <a:latin typeface="+mn-lt"/>
              </a:rPr>
              <a:t>Школьный волонтерский клуб «Дело»</a:t>
            </a:r>
            <a:endParaRPr lang="en-US" sz="5400" b="1" dirty="0">
              <a:solidFill>
                <a:srgbClr val="FFA042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84" y="1682589"/>
            <a:ext cx="3629753" cy="476186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675FFF"/>
                </a:solidFill>
              </a:rPr>
              <a:t>МБОУ «Гимназия № 16»</a:t>
            </a:r>
            <a:endParaRPr lang="en-US" dirty="0">
              <a:solidFill>
                <a:srgbClr val="675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225" r="17705"/>
          <a:stretch/>
        </p:blipFill>
        <p:spPr>
          <a:xfrm>
            <a:off x="270165" y="2376246"/>
            <a:ext cx="3359188" cy="323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258344"/>
            <a:ext cx="8275320" cy="9167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A042"/>
                </a:solidFill>
                <a:latin typeface="+mn-lt"/>
              </a:rPr>
              <a:t>Направления работы клуба «Дело»</a:t>
            </a:r>
            <a:endParaRPr lang="en-US" dirty="0">
              <a:solidFill>
                <a:srgbClr val="FFA042"/>
              </a:solidFill>
              <a:latin typeface="+mn-lt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96440" y="4267200"/>
            <a:ext cx="5930902" cy="555625"/>
            <a:chOff x="1248" y="1440"/>
            <a:chExt cx="3736" cy="350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gray">
            <a:xfrm>
              <a:off x="1754" y="1468"/>
              <a:ext cx="323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ВЕТЕРАНЫ И ИСТОРИЧЕСКАЯ ПАМЯТЬ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96440" y="1752600"/>
            <a:ext cx="5105400" cy="555625"/>
            <a:chOff x="1248" y="2030"/>
            <a:chExt cx="3216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996440" y="2590803"/>
            <a:ext cx="5105400" cy="604838"/>
            <a:chOff x="1248" y="2640"/>
            <a:chExt cx="3216" cy="381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810" y="2730"/>
              <a:ext cx="168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СПОРТ И СОБЫТИЯ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996440" y="3429000"/>
            <a:ext cx="5105400" cy="555625"/>
            <a:chOff x="1248" y="3230"/>
            <a:chExt cx="3216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810" y="3266"/>
              <a:ext cx="100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ЭКОЛОГИЯ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/>
          <p:cNvGrpSpPr>
            <a:grpSpLocks/>
          </p:cNvGrpSpPr>
          <p:nvPr/>
        </p:nvGrpSpPr>
        <p:grpSpPr bwMode="auto">
          <a:xfrm>
            <a:off x="1996440" y="5127625"/>
            <a:ext cx="5105400" cy="555625"/>
            <a:chOff x="1248" y="3230"/>
            <a:chExt cx="3216" cy="350"/>
          </a:xfrm>
        </p:grpSpPr>
        <p:sp>
          <p:nvSpPr>
            <p:cNvPr id="25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gray">
            <a:xfrm>
              <a:off x="1780" y="3265"/>
              <a:ext cx="132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0000"/>
                  </a:solidFill>
                </a:rPr>
                <a:t>ОБРАЗОВАНИЕ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</a:p>
          </p:txBody>
        </p:sp>
      </p:grpSp>
      <p:sp>
        <p:nvSpPr>
          <p:cNvPr id="29" name="Text Box 15"/>
          <p:cNvSpPr txBox="1">
            <a:spLocks noChangeArrowheads="1"/>
          </p:cNvSpPr>
          <p:nvPr/>
        </p:nvSpPr>
        <p:spPr bwMode="gray">
          <a:xfrm>
            <a:off x="2888615" y="1854498"/>
            <a:ext cx="28172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ДЕТИ И МОЛОДЕЖЬ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76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Объект 2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52" y="1825625"/>
            <a:ext cx="5813896" cy="4351338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-42638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gray">
          <a:xfrm>
            <a:off x="136567" y="56270"/>
            <a:ext cx="2336469" cy="1168539"/>
          </a:xfrm>
          <a:prstGeom prst="wedgeEllipseCallou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Дети и молодежь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gray">
          <a:xfrm>
            <a:off x="3574553" y="1878402"/>
            <a:ext cx="5432880" cy="1406188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2. </a:t>
            </a:r>
            <a:r>
              <a:rPr lang="ru-RU" sz="1400" dirty="0" smtClean="0">
                <a:solidFill>
                  <a:srgbClr val="000000"/>
                </a:solidFill>
              </a:rPr>
              <a:t>Проведение интерактивных перемен</a:t>
            </a:r>
          </a:p>
          <a:p>
            <a:pPr algn="l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gray">
          <a:xfrm>
            <a:off x="3574553" y="267368"/>
            <a:ext cx="5432880" cy="1406188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1. </a:t>
            </a:r>
            <a:r>
              <a:rPr lang="ru-RU" sz="1400" dirty="0" smtClean="0">
                <a:solidFill>
                  <a:srgbClr val="000000"/>
                </a:solidFill>
              </a:rPr>
              <a:t>Организация и проведение игровых программ для обучающихся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" y="1415327"/>
            <a:ext cx="3223895" cy="241288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/>
          <a:srcRect r="11591" b="11111"/>
          <a:stretch/>
        </p:blipFill>
        <p:spPr>
          <a:xfrm>
            <a:off x="104616" y="4073415"/>
            <a:ext cx="4208318" cy="1904021"/>
          </a:xfrm>
          <a:prstGeom prst="rect">
            <a:avLst/>
          </a:prstGeom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gray">
          <a:xfrm>
            <a:off x="3574553" y="3436659"/>
            <a:ext cx="5455227" cy="1406188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4. </a:t>
            </a:r>
            <a:r>
              <a:rPr lang="ru-RU" sz="1400" dirty="0" smtClean="0">
                <a:solidFill>
                  <a:srgbClr val="000000"/>
                </a:solidFill>
              </a:rPr>
              <a:t>Организация концертов и тематических вечеров</a:t>
            </a:r>
          </a:p>
          <a:p>
            <a:pPr algn="l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gray">
          <a:xfrm>
            <a:off x="3574553" y="5025426"/>
            <a:ext cx="5432880" cy="1406188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3. </a:t>
            </a:r>
            <a:r>
              <a:rPr lang="ru-RU" sz="1400" dirty="0" smtClean="0">
                <a:solidFill>
                  <a:srgbClr val="000000"/>
                </a:solidFill>
              </a:rPr>
              <a:t>Создание презентаций для тематических занятий по безопасности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69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5"/>
          <p:cNvSpPr txBox="1">
            <a:spLocks noChangeArrowheads="1"/>
          </p:cNvSpPr>
          <p:nvPr/>
        </p:nvSpPr>
        <p:spPr bwMode="gray">
          <a:xfrm>
            <a:off x="136567" y="56270"/>
            <a:ext cx="2336469" cy="1168539"/>
          </a:xfrm>
          <a:prstGeom prst="wedgeEllipseCallou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Спорт и события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gray">
          <a:xfrm>
            <a:off x="3574553" y="1878402"/>
            <a:ext cx="5432880" cy="1406188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2. </a:t>
            </a:r>
            <a:r>
              <a:rPr lang="ru-RU" sz="1400" dirty="0" smtClean="0">
                <a:solidFill>
                  <a:srgbClr val="000000"/>
                </a:solidFill>
              </a:rPr>
              <a:t>Проведение </a:t>
            </a:r>
            <a:r>
              <a:rPr lang="ru-RU" sz="1400" dirty="0" err="1" smtClean="0">
                <a:solidFill>
                  <a:srgbClr val="000000"/>
                </a:solidFill>
              </a:rPr>
              <a:t>физкульт</a:t>
            </a:r>
            <a:r>
              <a:rPr lang="ru-RU" sz="1400" dirty="0" smtClean="0">
                <a:solidFill>
                  <a:srgbClr val="000000"/>
                </a:solidFill>
              </a:rPr>
              <a:t>-перемен</a:t>
            </a:r>
          </a:p>
          <a:p>
            <a:pPr algn="l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gray">
          <a:xfrm>
            <a:off x="3574553" y="267368"/>
            <a:ext cx="5432880" cy="1039356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ru-RU" sz="1400" dirty="0" smtClean="0">
                <a:solidFill>
                  <a:srgbClr val="000000"/>
                </a:solidFill>
              </a:rPr>
              <a:t>Организация и проведение спортивных мероприятий</a:t>
            </a:r>
          </a:p>
          <a:p>
            <a:pPr algn="l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gray">
          <a:xfrm>
            <a:off x="3574553" y="3436659"/>
            <a:ext cx="5455227" cy="1406188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4. </a:t>
            </a:r>
            <a:r>
              <a:rPr lang="ru-RU" sz="1400" dirty="0" smtClean="0">
                <a:solidFill>
                  <a:srgbClr val="000000"/>
                </a:solidFill>
              </a:rPr>
              <a:t>Участие в спортивных соревнованиях Гимназии и города</a:t>
            </a:r>
          </a:p>
          <a:p>
            <a:pPr algn="l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gray">
          <a:xfrm>
            <a:off x="3574553" y="5025426"/>
            <a:ext cx="5432880" cy="1345049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3. </a:t>
            </a:r>
            <a:r>
              <a:rPr lang="ru-RU" sz="1400" dirty="0" smtClean="0">
                <a:solidFill>
                  <a:srgbClr val="000000"/>
                </a:solidFill>
              </a:rPr>
              <a:t>Создание презентаций для тематических занятий по </a:t>
            </a:r>
            <a:r>
              <a:rPr lang="ru-RU" sz="1400" dirty="0" err="1" smtClean="0">
                <a:solidFill>
                  <a:srgbClr val="000000"/>
                </a:solidFill>
              </a:rPr>
              <a:t>здоровьесбережению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841" t="19135" r="11932" b="16408"/>
          <a:stretch/>
        </p:blipFill>
        <p:spPr>
          <a:xfrm>
            <a:off x="136567" y="1750223"/>
            <a:ext cx="3298700" cy="1662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7" y="4315487"/>
            <a:ext cx="3298700" cy="160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0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Объект 2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52" y="1825625"/>
            <a:ext cx="5813896" cy="4351338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-42638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gray">
          <a:xfrm>
            <a:off x="136567" y="56270"/>
            <a:ext cx="2336469" cy="649188"/>
          </a:xfrm>
          <a:prstGeom prst="wedgeEllipseCallou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Экология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gray">
          <a:xfrm>
            <a:off x="3574553" y="1878402"/>
            <a:ext cx="5432880" cy="1406188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2. </a:t>
            </a:r>
            <a:r>
              <a:rPr lang="ru-RU" sz="1400" dirty="0" smtClean="0">
                <a:solidFill>
                  <a:srgbClr val="000000"/>
                </a:solidFill>
              </a:rPr>
              <a:t>Высадка деревьев</a:t>
            </a:r>
          </a:p>
          <a:p>
            <a:pPr algn="l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gray">
          <a:xfrm>
            <a:off x="3574553" y="267368"/>
            <a:ext cx="5432880" cy="1345049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1. </a:t>
            </a:r>
            <a:r>
              <a:rPr lang="ru-RU" sz="1400" dirty="0" smtClean="0">
                <a:solidFill>
                  <a:srgbClr val="000000"/>
                </a:solidFill>
              </a:rPr>
              <a:t>Организация и проведение экологической акции «Новая жизнь»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gray">
          <a:xfrm>
            <a:off x="3574553" y="3436659"/>
            <a:ext cx="5455227" cy="1406188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4. </a:t>
            </a:r>
            <a:r>
              <a:rPr lang="ru-RU" sz="1400" dirty="0" smtClean="0">
                <a:solidFill>
                  <a:srgbClr val="000000"/>
                </a:solidFill>
              </a:rPr>
              <a:t>Участие в акции «Дети за чистоту в ответе»</a:t>
            </a:r>
          </a:p>
          <a:p>
            <a:pPr algn="l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gray">
          <a:xfrm>
            <a:off x="3574553" y="5025426"/>
            <a:ext cx="5432880" cy="917079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3. </a:t>
            </a:r>
            <a:r>
              <a:rPr lang="ru-RU" sz="1400" dirty="0" smtClean="0">
                <a:solidFill>
                  <a:srgbClr val="000000"/>
                </a:solidFill>
              </a:rPr>
              <a:t>Участие в экологических конкурсах города и области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7" y="970462"/>
            <a:ext cx="1971675" cy="2628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21" y="3319129"/>
            <a:ext cx="2566006" cy="3421341"/>
          </a:xfrm>
          <a:prstGeom prst="rect">
            <a:avLst/>
          </a:prstGeom>
        </p:spPr>
      </p:pic>
      <p:sp>
        <p:nvSpPr>
          <p:cNvPr id="7" name="AutoShape 2" descr="blob:https://web.whatsapp.com/5279e4a3-6c02-4e74-a055-0ecc121e7ec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5279e4a3-6c02-4e74-a055-0ecc121e7ec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422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gray">
          <a:xfrm>
            <a:off x="136567" y="56270"/>
            <a:ext cx="3219697" cy="1687890"/>
          </a:xfrm>
          <a:prstGeom prst="wedgeEllipseCallou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Ветераны и историческая память</a:t>
            </a:r>
            <a:endParaRPr lang="ru-RU" sz="2400" dirty="0" smtClean="0">
              <a:solidFill>
                <a:srgbClr val="000000"/>
              </a:solidFill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gray">
          <a:xfrm>
            <a:off x="3574553" y="1878402"/>
            <a:ext cx="5432880" cy="1406188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2. </a:t>
            </a:r>
            <a:r>
              <a:rPr lang="ru-RU" sz="1400" dirty="0" smtClean="0">
                <a:solidFill>
                  <a:srgbClr val="000000"/>
                </a:solidFill>
              </a:rPr>
              <a:t>Реконструкция школьного музея</a:t>
            </a:r>
          </a:p>
          <a:p>
            <a:pPr algn="l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gray">
          <a:xfrm>
            <a:off x="3574553" y="267368"/>
            <a:ext cx="5432880" cy="1039356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ru-RU" sz="1400" dirty="0" smtClean="0">
                <a:solidFill>
                  <a:srgbClr val="000000"/>
                </a:solidFill>
              </a:rPr>
              <a:t>Организация и проведение встреч с ветеранами ВОВ</a:t>
            </a:r>
          </a:p>
          <a:p>
            <a:pPr algn="l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gray">
          <a:xfrm>
            <a:off x="3574553" y="3436659"/>
            <a:ext cx="5455227" cy="1406188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4. </a:t>
            </a:r>
            <a:r>
              <a:rPr lang="ru-RU" sz="1400" dirty="0" smtClean="0">
                <a:solidFill>
                  <a:srgbClr val="000000"/>
                </a:solidFill>
              </a:rPr>
              <a:t>Участие в патриотических акциях Гимназии, города, области</a:t>
            </a:r>
          </a:p>
          <a:p>
            <a:pPr algn="l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gray">
          <a:xfrm>
            <a:off x="3574553" y="5025426"/>
            <a:ext cx="5432880" cy="1345049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3. </a:t>
            </a:r>
            <a:r>
              <a:rPr lang="ru-RU" sz="1400" dirty="0" smtClean="0">
                <a:solidFill>
                  <a:srgbClr val="000000"/>
                </a:solidFill>
              </a:rPr>
              <a:t>Участие в еженедельном ритуале поднятия флага и исполнения государственного гимна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977"/>
            <a:ext cx="3409634" cy="25572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1444" t="18310" r="17243"/>
          <a:stretch/>
        </p:blipFill>
        <p:spPr>
          <a:xfrm>
            <a:off x="665017" y="4581639"/>
            <a:ext cx="2171701" cy="227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39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gray">
          <a:xfrm>
            <a:off x="136567" y="56270"/>
            <a:ext cx="2783278" cy="649188"/>
          </a:xfrm>
          <a:prstGeom prst="wedgeEllipseCallout">
            <a:avLst/>
          </a:prstGeom>
          <a:solidFill>
            <a:srgbClr val="FFFF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</a:rPr>
              <a:t>Образование</a:t>
            </a:r>
            <a:endParaRPr lang="ru-RU" sz="2400" dirty="0" smtClean="0">
              <a:solidFill>
                <a:srgbClr val="000000"/>
              </a:solidFill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gray">
          <a:xfrm>
            <a:off x="3574553" y="1878402"/>
            <a:ext cx="4405665" cy="917079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2. </a:t>
            </a:r>
            <a:r>
              <a:rPr lang="ru-RU" sz="1400" dirty="0" smtClean="0">
                <a:solidFill>
                  <a:srgbClr val="000000"/>
                </a:solidFill>
              </a:rPr>
              <a:t>Занятия в кружках и секциях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gray">
          <a:xfrm>
            <a:off x="3574553" y="267368"/>
            <a:ext cx="4405665" cy="1345049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1. </a:t>
            </a:r>
            <a:r>
              <a:rPr lang="ru-RU" sz="1400" dirty="0" smtClean="0">
                <a:solidFill>
                  <a:srgbClr val="000000"/>
                </a:solidFill>
              </a:rPr>
              <a:t>Организация и проведение олимпиад для обучающихся начальной школы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gray">
          <a:xfrm>
            <a:off x="3574553" y="3436659"/>
            <a:ext cx="4405665" cy="1406188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4. </a:t>
            </a:r>
            <a:r>
              <a:rPr lang="ru-RU" sz="1400" dirty="0" smtClean="0">
                <a:solidFill>
                  <a:srgbClr val="000000"/>
                </a:solidFill>
              </a:rPr>
              <a:t>Помощь при подготовке пунктов ОГЭ и ЕГЭ</a:t>
            </a:r>
          </a:p>
          <a:p>
            <a:pPr algn="l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gray">
          <a:xfrm>
            <a:off x="3574553" y="5025426"/>
            <a:ext cx="4405665" cy="1345049"/>
          </a:xfrm>
          <a:prstGeom prst="leftArrow">
            <a:avLst/>
          </a:prstGeom>
          <a:solidFill>
            <a:srgbClr val="99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3. </a:t>
            </a:r>
            <a:r>
              <a:rPr lang="ru-RU" sz="1400" dirty="0" smtClean="0">
                <a:solidFill>
                  <a:srgbClr val="000000"/>
                </a:solidFill>
              </a:rPr>
              <a:t>Организация тематических уроков на актуальные темы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7" y="1605590"/>
            <a:ext cx="335918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</TotalTime>
  <Words>209</Words>
  <Application>Microsoft Office PowerPoint</Application>
  <PresentationFormat>Экран (4:3)</PresentationFormat>
  <Paragraphs>38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Школьный волонтерский клуб «Дело»</vt:lpstr>
      <vt:lpstr>Направления работы клуба «Дело»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Пользователь</cp:lastModifiedBy>
  <cp:revision>20</cp:revision>
  <dcterms:created xsi:type="dcterms:W3CDTF">2019-02-21T15:01:25Z</dcterms:created>
  <dcterms:modified xsi:type="dcterms:W3CDTF">2022-12-23T07:55:51Z</dcterms:modified>
</cp:coreProperties>
</file>