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61" r:id="rId4"/>
    <p:sldId id="262" r:id="rId5"/>
    <p:sldId id="263" r:id="rId6"/>
    <p:sldId id="264" r:id="rId7"/>
    <p:sldId id="266" r:id="rId8"/>
    <p:sldId id="268" r:id="rId9"/>
    <p:sldId id="26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8E6EF-05BA-4145-B4F1-9F0BB65AB654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9654-7C17-4BBF-B941-FF0D2A16AE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8E6EF-05BA-4145-B4F1-9F0BB65AB654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9654-7C17-4BBF-B941-FF0D2A16AE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8E6EF-05BA-4145-B4F1-9F0BB65AB654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9654-7C17-4BBF-B941-FF0D2A16AE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8E6EF-05BA-4145-B4F1-9F0BB65AB654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9654-7C17-4BBF-B941-FF0D2A16AE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8E6EF-05BA-4145-B4F1-9F0BB65AB654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9654-7C17-4BBF-B941-FF0D2A16AE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8E6EF-05BA-4145-B4F1-9F0BB65AB654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9654-7C17-4BBF-B941-FF0D2A16AE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8E6EF-05BA-4145-B4F1-9F0BB65AB654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9654-7C17-4BBF-B941-FF0D2A16AE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8E6EF-05BA-4145-B4F1-9F0BB65AB654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9654-7C17-4BBF-B941-FF0D2A16AE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8E6EF-05BA-4145-B4F1-9F0BB65AB654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9654-7C17-4BBF-B941-FF0D2A16AE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8E6EF-05BA-4145-B4F1-9F0BB65AB654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9654-7C17-4BBF-B941-FF0D2A16AEF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8E6EF-05BA-4145-B4F1-9F0BB65AB654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569654-7C17-4BBF-B941-FF0D2A16AEF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F569654-7C17-4BBF-B941-FF0D2A16AEFD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C68E6EF-05BA-4145-B4F1-9F0BB65AB654}" type="datetimeFigureOut">
              <a:rPr lang="ru-RU" smtClean="0"/>
              <a:t>14.11.2023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476672"/>
            <a:ext cx="6949324" cy="4448785"/>
          </a:xfrm>
        </p:spPr>
        <p:txBody>
          <a:bodyPr/>
          <a:lstStyle/>
          <a:p>
            <a:r>
              <a:rPr lang="ru-RU" sz="4800" dirty="0"/>
              <a:t>Добровольческое (волонтёрское) движение школьников как новый формат воспитательной работы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10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7532317" cy="4896544"/>
          </a:xfrm>
        </p:spPr>
        <p:txBody>
          <a:bodyPr/>
          <a:lstStyle/>
          <a:p>
            <a:pPr marL="0" indent="457200">
              <a:spcBef>
                <a:spcPts val="0"/>
              </a:spcBef>
              <a:spcAft>
                <a:spcPts val="600"/>
              </a:spcAft>
            </a:pPr>
            <a:r>
              <a:rPr lang="ru-RU" sz="1800" b="1" dirty="0">
                <a:latin typeface="Muller Regular" pitchFamily="50" charset="-52"/>
              </a:rPr>
              <a:t>Волонтёр  и доброволец </a:t>
            </a:r>
            <a:r>
              <a:rPr lang="ru-RU" sz="1800" dirty="0">
                <a:latin typeface="Muller Regular" pitchFamily="50" charset="-52"/>
              </a:rPr>
              <a:t>— эти понятия в России с 2018 года считаются синонимами</a:t>
            </a:r>
            <a:r>
              <a:rPr lang="ru-RU" sz="1800" dirty="0" smtClean="0">
                <a:latin typeface="Muller Regular" pitchFamily="50" charset="-52"/>
              </a:rPr>
              <a:t>.</a:t>
            </a:r>
            <a:br>
              <a:rPr lang="ru-RU" sz="1800" dirty="0" smtClean="0">
                <a:latin typeface="Muller Regular" pitchFamily="50" charset="-52"/>
              </a:rPr>
            </a:br>
            <a:r>
              <a:rPr lang="ru-RU" sz="1800" dirty="0">
                <a:latin typeface="Muller Regular" pitchFamily="50" charset="-52"/>
              </a:rPr>
              <a:t/>
            </a:r>
            <a:br>
              <a:rPr lang="ru-RU" sz="1800" dirty="0">
                <a:latin typeface="Muller Regular" pitchFamily="50" charset="-52"/>
              </a:rPr>
            </a:br>
            <a:r>
              <a:rPr lang="ru-RU" sz="1800" b="1" dirty="0">
                <a:latin typeface="Muller Regular" pitchFamily="50" charset="-52"/>
              </a:rPr>
              <a:t>«Под добровольческой (волонтёрской) деятельностью </a:t>
            </a:r>
            <a:r>
              <a:rPr lang="ru-RU" sz="1800" dirty="0">
                <a:latin typeface="Muller Regular" pitchFamily="50" charset="-52"/>
              </a:rPr>
              <a:t>понимается добровольная социально направленная, общественно полезная деятельность в форме безвозмездного выполнения работ и (или) оказания услуг в целях решения социальных задач</a:t>
            </a:r>
            <a:r>
              <a:rPr lang="ru-RU" sz="1800" dirty="0" smtClean="0">
                <a:latin typeface="Muller Regular" pitchFamily="50" charset="-52"/>
              </a:rPr>
              <a:t>.»</a:t>
            </a:r>
            <a:br>
              <a:rPr lang="ru-RU" sz="1800" dirty="0" smtClean="0">
                <a:latin typeface="Muller Regular" pitchFamily="50" charset="-52"/>
              </a:rPr>
            </a:br>
            <a:r>
              <a:rPr lang="ru-RU" sz="1800" dirty="0">
                <a:latin typeface="Muller Regular" pitchFamily="50" charset="-52"/>
              </a:rPr>
              <a:t/>
            </a:r>
            <a:br>
              <a:rPr lang="ru-RU" sz="1800" dirty="0">
                <a:latin typeface="Muller Regular" pitchFamily="50" charset="-52"/>
              </a:rPr>
            </a:br>
            <a:r>
              <a:rPr lang="ru-RU" sz="1800" b="1" dirty="0">
                <a:latin typeface="Muller Regular" pitchFamily="50" charset="-52"/>
              </a:rPr>
              <a:t>Добровольцы (волонтёры) </a:t>
            </a:r>
            <a:r>
              <a:rPr lang="ru-RU" sz="1800" dirty="0">
                <a:latin typeface="Muller Regular" pitchFamily="50" charset="-52"/>
              </a:rPr>
              <a:t>– люди, осуществляющие добровольческую (волонтёрскую) деятельность без получения денежного или материального вознаграждения (кроме случаев возможного возмещения связанных с осуществлением волонтерской деятельности затрат).</a:t>
            </a:r>
            <a:br>
              <a:rPr lang="ru-RU" sz="1800" dirty="0">
                <a:latin typeface="Muller Regular" pitchFamily="50" charset="-52"/>
              </a:rPr>
            </a:b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465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ДОБРОВОЛЬЧЕСТВО КАК  ЭФФЕКТИВНЫЙ ИНСТРУМЕНТ  РАЗВИТИЯ ГРАЖДАНСКОЙ АКТИВНОСТИ ДЕТЕЙ И МОЛОДЁЖИ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556792"/>
            <a:ext cx="7704856" cy="129614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dirty="0"/>
              <a:t>Современные подростки </a:t>
            </a:r>
            <a:r>
              <a:rPr lang="ru-RU" dirty="0" smtClean="0"/>
              <a:t>наиболее </a:t>
            </a:r>
            <a:r>
              <a:rPr lang="ru-RU" dirty="0"/>
              <a:t>мотивированы на общественно полезную деятельность, участие в добровольчестве. Детско-юношеские организации для них привлекательны, там  они могут проявить себя. Поэтому активное включение с детского возраста  в позитивные социальные практики приобретает исключительно важное значение.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3090664"/>
            <a:ext cx="7776864" cy="14184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dirty="0"/>
              <a:t>Вовлечение  школьников в волонтерскую деятельность помогает решать педагогам, семье, гражданскому обществу многие актуальные задачи, например, способствует минимизации рисков вовлечения подростков в различные секты, экстремистские организации, преступные группировки и др.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31540" y="4776863"/>
            <a:ext cx="7776864" cy="17281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ru-RU" dirty="0" err="1"/>
              <a:t>Волонтерство</a:t>
            </a:r>
            <a:r>
              <a:rPr lang="ru-RU" dirty="0"/>
              <a:t> обладает мощным ресурсом для консолидации общества, создания атмосферы сотрудничества и доверия. Кроме того, является  своеобразным «социальным лифтом» для детей, оказавшихся в трудной жизненной  ситуации. Участие в добровольческой деятельности способствует получению опыта работы в коллективе,  способствует воспитанию уважения к труду и к людям труда.</a:t>
            </a:r>
          </a:p>
        </p:txBody>
      </p:sp>
    </p:spTree>
    <p:extLst>
      <p:ext uri="{BB962C8B-B14F-4D97-AF65-F5344CB8AC3E}">
        <p14:creationId xmlns:p14="http://schemas.microsoft.com/office/powerpoint/2010/main" val="418408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СМЫСЛЫ ДОБРОВОЛЬЧЕСТВА (</a:t>
            </a:r>
            <a:r>
              <a:rPr lang="ru-RU" sz="2800" dirty="0" smtClean="0"/>
              <a:t>ВОЛОНТЁРСТВА)</a:t>
            </a:r>
            <a:br>
              <a:rPr lang="ru-RU" sz="2800" dirty="0" smtClean="0"/>
            </a:br>
            <a:r>
              <a:rPr lang="ru-RU" sz="2800" dirty="0" smtClean="0"/>
              <a:t>В </a:t>
            </a:r>
            <a:r>
              <a:rPr lang="ru-RU" sz="2800" dirty="0"/>
              <a:t>КОНТЕКСТЕ ВОСПИТАНИЯ: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556792"/>
            <a:ext cx="3551910" cy="46805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2400" dirty="0" smtClean="0"/>
          </a:p>
          <a:p>
            <a:endParaRPr lang="ru-RU" sz="2400" dirty="0"/>
          </a:p>
          <a:p>
            <a:endParaRPr lang="ru-RU" sz="2400" dirty="0" smtClean="0"/>
          </a:p>
          <a:p>
            <a:endParaRPr lang="ru-RU" sz="2400" dirty="0"/>
          </a:p>
          <a:p>
            <a:r>
              <a:rPr lang="ru-RU" sz="2400" dirty="0" smtClean="0"/>
              <a:t>-   Соучастие </a:t>
            </a:r>
            <a:endParaRPr lang="ru-RU" sz="2400" dirty="0" smtClean="0"/>
          </a:p>
          <a:p>
            <a:endParaRPr lang="ru-RU" sz="2400" dirty="0"/>
          </a:p>
          <a:p>
            <a:endParaRPr lang="ru-RU" sz="2400" dirty="0" smtClean="0"/>
          </a:p>
          <a:p>
            <a:endParaRPr lang="ru-RU" sz="2400" dirty="0" smtClean="0"/>
          </a:p>
          <a:p>
            <a:pPr marL="285750" indent="-285750">
              <a:buFontTx/>
              <a:buChar char="-"/>
            </a:pPr>
            <a:r>
              <a:rPr lang="ru-RU" sz="2400" dirty="0" smtClean="0"/>
              <a:t>Сопричастность</a:t>
            </a:r>
          </a:p>
          <a:p>
            <a:pPr marL="285750" indent="-285750">
              <a:buFontTx/>
              <a:buChar char="-"/>
            </a:pPr>
            <a:endParaRPr lang="ru-RU" sz="2400" dirty="0" smtClean="0"/>
          </a:p>
          <a:p>
            <a:pPr marL="285750" indent="-285750">
              <a:buFontTx/>
              <a:buChar char="-"/>
            </a:pPr>
            <a:endParaRPr lang="ru-RU" sz="2400" dirty="0"/>
          </a:p>
          <a:p>
            <a:endParaRPr lang="ru-RU" sz="2400" dirty="0" smtClean="0"/>
          </a:p>
          <a:p>
            <a:pPr marL="285750" indent="-285750">
              <a:buFontTx/>
              <a:buChar char="-"/>
            </a:pPr>
            <a:r>
              <a:rPr lang="ru-RU" sz="2400" dirty="0" smtClean="0"/>
              <a:t>Сознание</a:t>
            </a:r>
          </a:p>
          <a:p>
            <a:pPr marL="285750" indent="-285750">
              <a:buFontTx/>
              <a:buChar char="-"/>
            </a:pPr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76056" y="1556791"/>
            <a:ext cx="2046086" cy="149723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00192" y="3081418"/>
            <a:ext cx="1904708" cy="163126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4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41482" y="4681734"/>
            <a:ext cx="1650120" cy="1426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78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ВОЛОНТЁРСТВО КАК ВОСПИТЫВАЮЩИЙ ОПЫТ: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268760"/>
            <a:ext cx="3600400" cy="511256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ru-RU" sz="2400" dirty="0"/>
              <a:t>Компетенции коммуникации</a:t>
            </a:r>
          </a:p>
          <a:p>
            <a:pPr marL="285750" indent="-285750">
              <a:buFontTx/>
              <a:buChar char="-"/>
            </a:pPr>
            <a:endParaRPr lang="ru-RU" sz="2400" dirty="0"/>
          </a:p>
          <a:p>
            <a:pPr marL="285750" indent="-285750">
              <a:buFontTx/>
              <a:buChar char="-"/>
            </a:pPr>
            <a:endParaRPr lang="ru-RU" sz="2400" dirty="0"/>
          </a:p>
          <a:p>
            <a:pPr marL="285750" indent="-285750">
              <a:buFontTx/>
              <a:buChar char="-"/>
            </a:pPr>
            <a:r>
              <a:rPr lang="ru-RU" sz="2400" dirty="0" smtClean="0"/>
              <a:t>Компетенции </a:t>
            </a:r>
            <a:r>
              <a:rPr lang="ru-RU" sz="2400" dirty="0"/>
              <a:t>организации</a:t>
            </a:r>
          </a:p>
          <a:p>
            <a:pPr marL="285750" indent="-285750">
              <a:buFontTx/>
              <a:buChar char="-"/>
            </a:pPr>
            <a:endParaRPr lang="ru-RU" sz="2400" dirty="0"/>
          </a:p>
          <a:p>
            <a:pPr marL="285750" indent="-285750">
              <a:buFontTx/>
              <a:buChar char="-"/>
            </a:pPr>
            <a:endParaRPr lang="ru-RU" sz="2400" dirty="0"/>
          </a:p>
          <a:p>
            <a:pPr marL="285750" indent="-285750">
              <a:buFontTx/>
              <a:buChar char="-"/>
            </a:pPr>
            <a:endParaRPr lang="ru-RU" sz="2400" dirty="0"/>
          </a:p>
          <a:p>
            <a:pPr marL="285750" indent="-285750">
              <a:buFontTx/>
              <a:buChar char="-"/>
            </a:pPr>
            <a:r>
              <a:rPr lang="ru-RU" sz="2400" dirty="0"/>
              <a:t>Компетенции командной работы</a:t>
            </a:r>
            <a:endParaRPr lang="ru-RU" sz="2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84168" y="1052736"/>
            <a:ext cx="1981529" cy="163285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2000" y="2852936"/>
            <a:ext cx="1730078" cy="149572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4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87565" y="4642634"/>
            <a:ext cx="1774734" cy="1534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5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ВОЛОНТЕРСТВО КАК МЕХАНИЗМ </a:t>
            </a:r>
            <a:r>
              <a:rPr lang="ru-RU" sz="3200" dirty="0" smtClean="0"/>
              <a:t>ВОСПИТАТЕЛЬНОЙ </a:t>
            </a:r>
            <a:r>
              <a:rPr lang="ru-RU" sz="4400" dirty="0" smtClean="0"/>
              <a:t>работы</a:t>
            </a:r>
            <a:endParaRPr lang="ru-RU" sz="4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772816"/>
            <a:ext cx="3600400" cy="46805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- создание  организационного механизма сопровождения </a:t>
            </a:r>
            <a:r>
              <a:rPr lang="ru-RU" dirty="0" err="1" smtClean="0"/>
              <a:t>волонтерства</a:t>
            </a:r>
            <a:r>
              <a:rPr lang="ru-RU" dirty="0" smtClean="0"/>
              <a:t> внутри школы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- создание волонтерского объединения школьников</a:t>
            </a:r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- подготовка к </a:t>
            </a:r>
            <a:r>
              <a:rPr lang="ru-RU" dirty="0" err="1" smtClean="0"/>
              <a:t>волонтерству</a:t>
            </a:r>
            <a:r>
              <a:rPr lang="ru-RU" dirty="0" smtClean="0"/>
              <a:t> и работа с родителями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16016" y="1738974"/>
            <a:ext cx="1605707" cy="137519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44208" y="3114165"/>
            <a:ext cx="1647035" cy="142392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60032" y="4587023"/>
            <a:ext cx="1762828" cy="1538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76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СОВРЕМЕННОЕ ДОБРОВОЛЬЧЕСТВО — УНИВЕРСАЛЬНЫЙ ИНСТРУМЕНТ  РЕШЕНИЯ ПРОБЛЕМ САМООПРЕДЕЛЕНИЯ И ПРОФЕССИОНАЛЬНОГО </a:t>
            </a:r>
            <a:br>
              <a:rPr lang="ru-RU" sz="2400" dirty="0"/>
            </a:br>
            <a:r>
              <a:rPr lang="ru-RU" sz="2400" dirty="0"/>
              <a:t>РАЗВИТИЯ ДЕТЕЙ И МОЛОДЁЖИ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45720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b="1" dirty="0">
                <a:latin typeface="Muller Regular" pitchFamily="50" charset="-52"/>
              </a:rPr>
              <a:t>Участие в добровольческих практиках: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rgbClr val="6E2481"/>
              </a:buClr>
              <a:buFont typeface="Wingdings" panose="05000000000000000000" pitchFamily="2" charset="2"/>
              <a:buChar char="ü"/>
            </a:pPr>
            <a:r>
              <a:rPr lang="ru-RU" dirty="0">
                <a:latin typeface="Muller Regular" pitchFamily="50" charset="-52"/>
              </a:rPr>
              <a:t>способствует формированию установок на труд и позитивное отношение к трудовой деятельности в целом;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rgbClr val="6E2481"/>
              </a:buClr>
              <a:buFont typeface="Wingdings" panose="05000000000000000000" pitchFamily="2" charset="2"/>
              <a:buChar char="ü"/>
            </a:pPr>
            <a:r>
              <a:rPr lang="ru-RU" dirty="0">
                <a:latin typeface="Muller Regular" pitchFamily="50" charset="-52"/>
              </a:rPr>
              <a:t>способствует развитию </a:t>
            </a:r>
            <a:r>
              <a:rPr lang="ru-RU" dirty="0" err="1">
                <a:latin typeface="Muller Regular" pitchFamily="50" charset="-52"/>
              </a:rPr>
              <a:t>общетрудовых</a:t>
            </a:r>
            <a:r>
              <a:rPr lang="ru-RU" dirty="0">
                <a:latin typeface="Muller Regular" pitchFamily="50" charset="-52"/>
              </a:rPr>
              <a:t> качеств и навыков, которые важны для успешности в любом виде профессиональной деятельности;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rgbClr val="6E2481"/>
              </a:buClr>
              <a:buFont typeface="Wingdings" panose="05000000000000000000" pitchFamily="2" charset="2"/>
              <a:buChar char="ü"/>
            </a:pPr>
            <a:r>
              <a:rPr lang="ru-RU" dirty="0">
                <a:latin typeface="Muller Regular" pitchFamily="50" charset="-52"/>
              </a:rPr>
              <a:t>способствует формированию адекватного уровня притязаний и самооценки;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rgbClr val="6E2481"/>
              </a:buClr>
              <a:buFont typeface="Wingdings" panose="05000000000000000000" pitchFamily="2" charset="2"/>
              <a:buChar char="ü"/>
            </a:pPr>
            <a:r>
              <a:rPr lang="ru-RU" dirty="0">
                <a:latin typeface="Muller Regular" pitchFamily="50" charset="-52"/>
              </a:rPr>
              <a:t>способствует развитию детских инициатив в социальной сфере и в предпринимательской деятельности.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531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ОТНОШЕНИЕ  ШКОЛЬНИКОВ К ДОБРОВОЛЬЧЕСТВУ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7544" y="1700808"/>
            <a:ext cx="7488832" cy="172819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b="1" dirty="0" smtClean="0"/>
              <a:t>Подростков привлекают разные направления добровольчества:</a:t>
            </a:r>
          </a:p>
          <a:p>
            <a:pPr lvl="0"/>
            <a:r>
              <a:rPr lang="ru-RU" dirty="0" smtClean="0"/>
              <a:t>«Мы помогали местному приюту животных, удалось найти дом пяти собакам»;</a:t>
            </a:r>
          </a:p>
          <a:p>
            <a:pPr lvl="0"/>
            <a:r>
              <a:rPr lang="ru-RU" dirty="0" smtClean="0"/>
              <a:t>«Мы просто собрали денег на ярмарке и на них купили лекарства и подарки старикам»;</a:t>
            </a:r>
          </a:p>
          <a:p>
            <a:pPr lvl="0"/>
            <a:r>
              <a:rPr lang="ru-RU" dirty="0" smtClean="0"/>
              <a:t>«Мы занимались уборкой территории нашего поселка, таким образом мы сделали наш мир немного лучше, чище и здоровее».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7544" y="4077072"/>
            <a:ext cx="7488832" cy="192251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b="1" dirty="0" err="1" smtClean="0"/>
              <a:t>Волонтерство</a:t>
            </a:r>
            <a:r>
              <a:rPr lang="ru-RU" b="1" dirty="0" smtClean="0"/>
              <a:t> помогает школьникам развивать личностные качества, социализироваться, узнавать себя:</a:t>
            </a:r>
          </a:p>
          <a:p>
            <a:pPr lvl="0"/>
            <a:r>
              <a:rPr lang="ru-RU" dirty="0" smtClean="0"/>
              <a:t>«Этот опыт помог мне до конца определиться, чем я хочу заниматься, когда закончу учебу»;</a:t>
            </a:r>
          </a:p>
          <a:p>
            <a:pPr lvl="0"/>
            <a:r>
              <a:rPr lang="ru-RU" dirty="0" smtClean="0"/>
              <a:t>«Для меня результатом стало то, что я меньше стала бояться общаться с незнакомыми людьми»;</a:t>
            </a:r>
          </a:p>
          <a:p>
            <a:pPr lvl="0"/>
            <a:r>
              <a:rPr lang="ru-RU" dirty="0" smtClean="0"/>
              <a:t>«Я был счастлив».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540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cs typeface="Arial" panose="020B0604020202020204" pitchFamily="34" charset="0"/>
              </a:rPr>
              <a:t>ПРОБЛЕМЫ ВНЕДРЕНИЯ ДОБРОВОЛЬЧЕСТВА (ВОЛОНТЕРСТВА) В СОВРЕМЕННОЙ ОБЩЕОБРАЗОВАТЕЛЬНОЙ ОРГАНИЗАЦИИ</a:t>
            </a:r>
            <a:endParaRPr lang="ru-RU" sz="2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552" y="1628800"/>
            <a:ext cx="7488832" cy="144016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dirty="0"/>
              <a:t>Добровольческие практики в воспитательной работе общеобразовательной организации используются пока очень ограниченно, небольшое количество учащихся вовлечены в добровольческую деятельность. Добровольческая активность  учащихся школ не стала потребностью и жизненной  позицией.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9552" y="3576185"/>
            <a:ext cx="7488832" cy="122413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ru-RU" dirty="0"/>
              <a:t>У многих педагогов по ряду причин не хватает ни времени, ни желания, ни психолого-педагогических знаний и навыков в этой области, чтобы на современном уровне организовать добровольческую деятельность.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39552" y="5157192"/>
            <a:ext cx="7488832" cy="129614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ru-RU" dirty="0"/>
              <a:t>Современных учебно-методических разработок в области добровольчества, ориентированных на особенности общеобразовательной организации очень мало.</a:t>
            </a:r>
          </a:p>
        </p:txBody>
      </p:sp>
    </p:spTree>
    <p:extLst>
      <p:ext uri="{BB962C8B-B14F-4D97-AF65-F5344CB8AC3E}">
        <p14:creationId xmlns:p14="http://schemas.microsoft.com/office/powerpoint/2010/main" val="363155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108</TotalTime>
  <Words>476</Words>
  <Application>Microsoft Office PowerPoint</Application>
  <PresentationFormat>Экран 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Соседство</vt:lpstr>
      <vt:lpstr>Добровольческое (волонтёрское) движение школьников как новый формат воспитательной работы </vt:lpstr>
      <vt:lpstr>Волонтёр  и доброволец — эти понятия в России с 2018 года считаются синонимами.  «Под добровольческой (волонтёрской) деятельностью понимается добровольная социально направленная, общественно полезная деятельность в форме безвозмездного выполнения работ и (или) оказания услуг в целях решения социальных задач.»  Добровольцы (волонтёры) – люди, осуществляющие добровольческую (волонтёрскую) деятельность без получения денежного или материального вознаграждения (кроме случаев возможного возмещения связанных с осуществлением волонтерской деятельности затрат).  </vt:lpstr>
      <vt:lpstr>ДОБРОВОЛЬЧЕСТВО КАК  ЭФФЕКТИВНЫЙ ИНСТРУМЕНТ  РАЗВИТИЯ ГРАЖДАНСКОЙ АКТИВНОСТИ ДЕТЕЙ И МОЛОДЁЖИ</vt:lpstr>
      <vt:lpstr>СМЫСЛЫ ДОБРОВОЛЬЧЕСТВА (ВОЛОНТЁРСТВА) В КОНТЕКСТЕ ВОСПИТАНИЯ:</vt:lpstr>
      <vt:lpstr>ВОЛОНТЁРСТВО КАК ВОСПИТЫВАЮЩИЙ ОПЫТ: </vt:lpstr>
      <vt:lpstr>ВОЛОНТЕРСТВО КАК МЕХАНИЗМ ВОСПИТАТЕЛЬНОЙ работы</vt:lpstr>
      <vt:lpstr>СОВРЕМЕННОЕ ДОБРОВОЛЬЧЕСТВО — УНИВЕРСАЛЬНЫЙ ИНСТРУМЕНТ  РЕШЕНИЯ ПРОБЛЕМ САМООПРЕДЕЛЕНИЯ И ПРОФЕССИОНАЛЬНОГО  РАЗВИТИЯ ДЕТЕЙ И МОЛОДЁЖИ</vt:lpstr>
      <vt:lpstr>ОТНОШЕНИЕ  ШКОЛЬНИКОВ К ДОБРОВОЛЬЧЕСТВУ</vt:lpstr>
      <vt:lpstr>ПРОБЛЕМЫ ВНЕДРЕНИЯ ДОБРОВОЛЬЧЕСТВА (ВОЛОНТЕРСТВА) В СОВРЕМЕННОЙ ОБЩЕОБРАЗОВАТЕЛЬНОЙ ОРГАНИЗАЦИИ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Добровольческое (волонтёрское) движение школьников как новый формат воспитательной работы</dc:title>
  <dc:creator>Олеся</dc:creator>
  <cp:lastModifiedBy>МКУП Мирошниковское</cp:lastModifiedBy>
  <cp:revision>9</cp:revision>
  <dcterms:created xsi:type="dcterms:W3CDTF">2020-05-30T13:34:45Z</dcterms:created>
  <dcterms:modified xsi:type="dcterms:W3CDTF">2023-11-14T16:30:12Z</dcterms:modified>
</cp:coreProperties>
</file>