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6"/>
  </p:notesMasterIdLst>
  <p:sldIdLst>
    <p:sldId id="285" r:id="rId3"/>
    <p:sldId id="276" r:id="rId4"/>
    <p:sldId id="288" r:id="rId5"/>
    <p:sldId id="259" r:id="rId6"/>
    <p:sldId id="278" r:id="rId7"/>
    <p:sldId id="283" r:id="rId8"/>
    <p:sldId id="295" r:id="rId9"/>
    <p:sldId id="280" r:id="rId10"/>
    <p:sldId id="282" r:id="rId11"/>
    <p:sldId id="291" r:id="rId12"/>
    <p:sldId id="292" r:id="rId13"/>
    <p:sldId id="293" r:id="rId14"/>
    <p:sldId id="294" r:id="rId15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A92DF-4C18-4A54-8055-830F7C49034A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6DB93-C5A7-43C8-A51C-31CC151AFF6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6DB93-C5A7-43C8-A51C-31CC151AFF65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588F88B-8A6F-4463-A98A-EEABA4D9CA52}" type="datetimeFigureOut">
              <a:rPr lang="ru-RU" smtClean="0">
                <a:solidFill>
                  <a:srgbClr val="DFE6D0"/>
                </a:solidFill>
              </a:rPr>
              <a:pPr/>
              <a:t>27.04.2020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117C8B9-BDE7-4212-87D9-360CBF6B961E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88F88B-8A6F-4463-A98A-EEABA4D9CA52}" type="datetimeFigureOut">
              <a:rPr lang="ru-RU" smtClean="0">
                <a:solidFill>
                  <a:srgbClr val="DFE6D0"/>
                </a:solidFill>
              </a:rPr>
              <a:pPr/>
              <a:t>27.04.2020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17C8B9-BDE7-4212-87D9-360CBF6B961E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588F88B-8A6F-4463-A98A-EEABA4D9CA52}" type="datetimeFigureOut">
              <a:rPr lang="ru-RU" smtClean="0">
                <a:solidFill>
                  <a:srgbClr val="DFE6D0"/>
                </a:solidFill>
              </a:rPr>
              <a:pPr/>
              <a:t>27.04.2020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117C8B9-BDE7-4212-87D9-360CBF6B961E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588F88B-8A6F-4463-A98A-EEABA4D9CA52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117C8B9-BDE7-4212-87D9-360CBF6B9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88F88B-8A6F-4463-A98A-EEABA4D9CA52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17C8B9-BDE7-4212-87D9-360CBF6B9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588F88B-8A6F-4463-A98A-EEABA4D9CA52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117C8B9-BDE7-4212-87D9-360CBF6B9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88F88B-8A6F-4463-A98A-EEABA4D9CA52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17C8B9-BDE7-4212-87D9-360CBF6B9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88F88B-8A6F-4463-A98A-EEABA4D9CA52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17C8B9-BDE7-4212-87D9-360CBF6B9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88F88B-8A6F-4463-A98A-EEABA4D9CA52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17C8B9-BDE7-4212-87D9-360CBF6B9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588F88B-8A6F-4463-A98A-EEABA4D9CA52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17C8B9-BDE7-4212-87D9-360CBF6B9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88F88B-8A6F-4463-A98A-EEABA4D9CA52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17C8B9-BDE7-4212-87D9-360CBF6B9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88F88B-8A6F-4463-A98A-EEABA4D9CA52}" type="datetimeFigureOut">
              <a:rPr lang="ru-RU" smtClean="0">
                <a:solidFill>
                  <a:srgbClr val="DFE6D0"/>
                </a:solidFill>
              </a:rPr>
              <a:pPr/>
              <a:t>27.04.2020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17C8B9-BDE7-4212-87D9-360CBF6B961E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88F88B-8A6F-4463-A98A-EEABA4D9CA52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17C8B9-BDE7-4212-87D9-360CBF6B96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88F88B-8A6F-4463-A98A-EEABA4D9CA52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17C8B9-BDE7-4212-87D9-360CBF6B9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588F88B-8A6F-4463-A98A-EEABA4D9CA52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117C8B9-BDE7-4212-87D9-360CBF6B9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588F88B-8A6F-4463-A98A-EEABA4D9CA52}" type="datetimeFigureOut">
              <a:rPr lang="ru-RU" smtClean="0">
                <a:solidFill>
                  <a:srgbClr val="1D3641"/>
                </a:solidFill>
              </a:rPr>
              <a:pPr/>
              <a:t>27.04.2020</a:t>
            </a:fld>
            <a:endParaRPr lang="ru-RU">
              <a:solidFill>
                <a:srgbClr val="1D364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1D364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117C8B9-BDE7-4212-87D9-360CBF6B961E}" type="slidenum">
              <a:rPr lang="ru-RU" smtClean="0">
                <a:solidFill>
                  <a:srgbClr val="1D3641"/>
                </a:solidFill>
              </a:rPr>
              <a:pPr/>
              <a:t>‹#›</a:t>
            </a:fld>
            <a:endParaRPr lang="ru-RU">
              <a:solidFill>
                <a:srgbClr val="1D364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88F88B-8A6F-4463-A98A-EEABA4D9CA52}" type="datetimeFigureOut">
              <a:rPr lang="ru-RU" smtClean="0">
                <a:solidFill>
                  <a:srgbClr val="DFE6D0"/>
                </a:solidFill>
              </a:rPr>
              <a:pPr/>
              <a:t>27.04.2020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17C8B9-BDE7-4212-87D9-360CBF6B961E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88F88B-8A6F-4463-A98A-EEABA4D9CA52}" type="datetimeFigureOut">
              <a:rPr lang="ru-RU" smtClean="0">
                <a:solidFill>
                  <a:srgbClr val="DFE6D0"/>
                </a:solidFill>
              </a:rPr>
              <a:pPr/>
              <a:t>27.04.2020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17C8B9-BDE7-4212-87D9-360CBF6B961E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88F88B-8A6F-4463-A98A-EEABA4D9CA52}" type="datetimeFigureOut">
              <a:rPr lang="ru-RU" smtClean="0">
                <a:solidFill>
                  <a:srgbClr val="DFE6D0"/>
                </a:solidFill>
              </a:rPr>
              <a:pPr/>
              <a:t>27.04.2020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17C8B9-BDE7-4212-87D9-360CBF6B961E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588F88B-8A6F-4463-A98A-EEABA4D9CA52}" type="datetimeFigureOut">
              <a:rPr lang="ru-RU" smtClean="0">
                <a:solidFill>
                  <a:srgbClr val="DFE6D0"/>
                </a:solidFill>
              </a:rPr>
              <a:pPr/>
              <a:t>27.04.2020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17C8B9-BDE7-4212-87D9-360CBF6B961E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88F88B-8A6F-4463-A98A-EEABA4D9CA52}" type="datetimeFigureOut">
              <a:rPr lang="ru-RU" smtClean="0">
                <a:solidFill>
                  <a:srgbClr val="DFE6D0"/>
                </a:solidFill>
              </a:rPr>
              <a:pPr/>
              <a:t>27.04.2020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17C8B9-BDE7-4212-87D9-360CBF6B961E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88F88B-8A6F-4463-A98A-EEABA4D9CA52}" type="datetimeFigureOut">
              <a:rPr lang="ru-RU" smtClean="0">
                <a:solidFill>
                  <a:srgbClr val="DFE6D0"/>
                </a:solidFill>
              </a:rPr>
              <a:pPr/>
              <a:t>27.04.2020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FE6D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17C8B9-BDE7-4212-87D9-360CBF6B961E}" type="slidenum">
              <a:rPr lang="ru-RU" smtClean="0">
                <a:solidFill>
                  <a:srgbClr val="DFE6D0"/>
                </a:solidFill>
              </a:rPr>
              <a:pPr/>
              <a:t>‹#›</a:t>
            </a:fld>
            <a:endParaRPr lang="ru-RU">
              <a:solidFill>
                <a:srgbClr val="DFE6D0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588F88B-8A6F-4463-A98A-EEABA4D9CA52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117C8B9-BDE7-4212-87D9-360CBF6B9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588F88B-8A6F-4463-A98A-EEABA4D9CA52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117C8B9-BDE7-4212-87D9-360CBF6B9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jpeg"/><Relationship Id="rId5" Type="http://schemas.microsoft.com/office/2007/relationships/hdphoto" Target="../media/hdphoto2.wdp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jpeg"/><Relationship Id="rId5" Type="http://schemas.microsoft.com/office/2007/relationships/hdphoto" Target="../media/hdphoto4.wdp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serpantin.dobro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Pictures\серпантин  все\АКЦИИ\2015-11-30 09-57-42 Скриншот экрана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464"/>
          <a:stretch/>
        </p:blipFill>
        <p:spPr bwMode="auto">
          <a:xfrm>
            <a:off x="214282" y="214289"/>
            <a:ext cx="7858180" cy="578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7"/>
          <p:cNvSpPr>
            <a:spLocks noGrp="1"/>
          </p:cNvSpPr>
          <p:nvPr>
            <p:ph type="body" idx="1"/>
          </p:nvPr>
        </p:nvSpPr>
        <p:spPr>
          <a:xfrm>
            <a:off x="0" y="6443351"/>
            <a:ext cx="8280920" cy="414649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ln w="57150">
                  <a:solidFill>
                    <a:srgbClr val="FFFF00"/>
                  </a:solidFill>
                </a:ln>
                <a:solidFill>
                  <a:srgbClr val="C00000"/>
                </a:solidFill>
                <a:latin typeface="+mj-lt"/>
              </a:rPr>
              <a:t>«СЕРПАНТИН»</a:t>
            </a:r>
          </a:p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молодежное объединение</a:t>
            </a:r>
            <a:r>
              <a:rPr lang="ru-RU" sz="4800" b="1" dirty="0" smtClean="0">
                <a:ln w="57150">
                  <a:solidFill>
                    <a:srgbClr val="FFFF00"/>
                  </a:solidFill>
                </a:ln>
                <a:solidFill>
                  <a:srgbClr val="C00000"/>
                </a:solidFill>
                <a:latin typeface="+mj-lt"/>
              </a:rPr>
              <a:t> </a:t>
            </a:r>
            <a:endParaRPr lang="ru-RU" sz="3600" b="1" dirty="0">
              <a:ln w="57150">
                <a:solidFill>
                  <a:srgbClr val="FFFF00"/>
                </a:solidFill>
              </a:ln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446767" flipH="1" flipV="1">
            <a:off x="6465240" y="2942202"/>
            <a:ext cx="841401" cy="671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530771" flipH="1" flipV="1">
            <a:off x="3547174" y="4412794"/>
            <a:ext cx="1457619" cy="125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57719" flipH="1">
            <a:off x="4712396" y="1810306"/>
            <a:ext cx="634469" cy="505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840">
            <a:off x="1375849" y="2166708"/>
            <a:ext cx="827390" cy="65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75556">
            <a:off x="2453971" y="2130553"/>
            <a:ext cx="825120" cy="67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902872" y="5697356"/>
            <a:ext cx="1455342" cy="1160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44543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Пользователь\Pictures\серпантин  все\20150927_1352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862" y="4077071"/>
            <a:ext cx="3723391" cy="27042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Пользователь\Pictures\серпантин  все\заявка  театр без границ\YrJhImj5AIM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8640"/>
            <a:ext cx="3718173" cy="37181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Пользователь\Pictures\серпантин  все\заявка  театр без границ\золушка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4752528" cy="4752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90743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«Святочные </a:t>
            </a:r>
            <a:r>
              <a:rPr lang="ru-RU" dirty="0" err="1" smtClean="0">
                <a:solidFill>
                  <a:srgbClr val="C00000"/>
                </a:solidFill>
              </a:rPr>
              <a:t>вечорки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5" name="Picture 3" descr="C:\Users\Пользователь\Pictures\серпантин  все\фото  святки\14479393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966" y="3501008"/>
            <a:ext cx="5372644" cy="3168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ользователь\Pictures\серпантин  все\фото  святки\1447939238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31" y="3335610"/>
            <a:ext cx="3048000" cy="3333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Пользователь\Pictures\серпантин  все\20151103_1506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332" y="974663"/>
            <a:ext cx="3267278" cy="24504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Пользователь\Pictures\оформлялки\ррамки\i (8)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31" y="188640"/>
            <a:ext cx="2123647" cy="25237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70430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5715008" cy="1285876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C00000"/>
                </a:solidFill>
              </a:rPr>
              <a:t>«Легенда Великане»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    </a:t>
            </a:r>
            <a:r>
              <a:rPr lang="ru-RU" sz="1800" dirty="0" smtClean="0">
                <a:solidFill>
                  <a:srgbClr val="C00000"/>
                </a:solidFill>
              </a:rPr>
              <a:t>открытая сцена в музыкальной  школе   по мотивам 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ru-RU" sz="1800" dirty="0" smtClean="0">
                <a:solidFill>
                  <a:srgbClr val="C00000"/>
                </a:solidFill>
              </a:rPr>
              <a:t>     сказаний ханты  и манси</a:t>
            </a: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Пользователь\Desktop\ВСЕ ПЕРЕДЕЛАТЬ НА САЙТ\отчет по акциям\фото С юбилеем  югра!\2015-12-16 11-05-18 Скриншот экра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97" y="188640"/>
            <a:ext cx="3077344" cy="25716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ользователь\Desktop\ВСЕ ПЕРЕДЕЛАТЬ НА САЙТ\отчет по акциям\фото С юбилеем  югра!\2015-12-16 11-08-37 Скриншот экран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43974"/>
            <a:ext cx="3320918" cy="2062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СЕРПАНТИН 2015\с нами  не соскучишься ПРИКОЛЫ\великан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738"/>
          <a:stretch/>
        </p:blipFill>
        <p:spPr bwMode="auto">
          <a:xfrm>
            <a:off x="1619672" y="3368901"/>
            <a:ext cx="3816424" cy="3250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Пользователь\Pictures\оформлялки\ррамки\i (8)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83" y="2892582"/>
            <a:ext cx="3098979" cy="3682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58491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Pictures\серпантин  все\заявка  театр без границ\театр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523"/>
          <a:stretch/>
        </p:blipFill>
        <p:spPr bwMode="auto">
          <a:xfrm>
            <a:off x="1835696" y="1908453"/>
            <a:ext cx="7194002" cy="48669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Пользователь\Pictures\оформлялки\ррамки\i (8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1"/>
            <a:ext cx="2232249" cy="25366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64930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594" y="332656"/>
            <a:ext cx="787943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70C0"/>
                </a:solidFill>
              </a:rPr>
              <a:t>Продолжительность</a:t>
            </a:r>
            <a:r>
              <a:rPr lang="ru-RU" sz="2800" b="1" dirty="0">
                <a:solidFill>
                  <a:srgbClr val="0070C0"/>
                </a:solidFill>
              </a:rPr>
              <a:t>: 9 месяцев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70C0"/>
                </a:solidFill>
              </a:rPr>
              <a:t>Сроки </a:t>
            </a:r>
            <a:r>
              <a:rPr lang="ru-RU" sz="2800" b="1" dirty="0">
                <a:solidFill>
                  <a:srgbClr val="0070C0"/>
                </a:solidFill>
              </a:rPr>
              <a:t>реализации: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70C0"/>
                </a:solidFill>
              </a:rPr>
              <a:t>начало </a:t>
            </a:r>
            <a:r>
              <a:rPr lang="ru-RU" sz="2800" b="1" dirty="0">
                <a:solidFill>
                  <a:srgbClr val="0070C0"/>
                </a:solidFill>
              </a:rPr>
              <a:t>сентябрь  </a:t>
            </a:r>
            <a:r>
              <a:rPr lang="ru-RU" sz="2800" b="1" dirty="0" smtClean="0">
                <a:solidFill>
                  <a:srgbClr val="0070C0"/>
                </a:solidFill>
              </a:rPr>
              <a:t>2019г</a:t>
            </a:r>
            <a:r>
              <a:rPr lang="ru-RU" sz="2800" b="1" dirty="0">
                <a:solidFill>
                  <a:srgbClr val="0070C0"/>
                </a:solidFill>
              </a:rPr>
              <a:t>. - май </a:t>
            </a:r>
            <a:r>
              <a:rPr lang="ru-RU" sz="2800" b="1" dirty="0" smtClean="0">
                <a:solidFill>
                  <a:srgbClr val="0070C0"/>
                </a:solidFill>
              </a:rPr>
              <a:t>2020года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14282" y="3286124"/>
            <a:ext cx="7715304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Данный  проект полностью отвечает современным тенденциям, которые озвучены в национальном проекте «Образование»;в разделе: социальная активность; в  пункте: вовлечение молодежи в творческую деятельность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837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Пользователь\Pictures\оформлялки\стрелки указатели\AG00090_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07654" y="2964653"/>
            <a:ext cx="857256" cy="221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14282" y="2071678"/>
            <a:ext cx="6264696" cy="34605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</a:rPr>
              <a:t>Исследование  прошло </a:t>
            </a:r>
            <a:br>
              <a:rPr lang="ru-RU" sz="3600" b="1" dirty="0" smtClean="0">
                <a:solidFill>
                  <a:srgbClr val="00B0F0"/>
                </a:solidFill>
              </a:rPr>
            </a:br>
            <a:r>
              <a:rPr lang="ru-RU" sz="3600" b="1" dirty="0" smtClean="0">
                <a:solidFill>
                  <a:srgbClr val="00B0F0"/>
                </a:solidFill>
              </a:rPr>
              <a:t>на  базе  3-х школ </a:t>
            </a:r>
            <a:br>
              <a:rPr lang="ru-RU" sz="3600" b="1" dirty="0" smtClean="0">
                <a:solidFill>
                  <a:srgbClr val="00B0F0"/>
                </a:solidFill>
              </a:rPr>
            </a:br>
            <a:r>
              <a:rPr lang="ru-RU" sz="3600" dirty="0" smtClean="0">
                <a:solidFill>
                  <a:srgbClr val="00B0F0"/>
                </a:solidFill>
              </a:rPr>
              <a:t>гп </a:t>
            </a:r>
            <a:r>
              <a:rPr lang="ru-RU" sz="3600" b="1" dirty="0" smtClean="0">
                <a:solidFill>
                  <a:srgbClr val="00B0F0"/>
                </a:solidFill>
              </a:rPr>
              <a:t>Пойковский</a:t>
            </a:r>
            <a:r>
              <a:rPr lang="ru-RU" sz="2400" b="1" dirty="0" smtClean="0">
                <a:solidFill>
                  <a:srgbClr val="FF0101"/>
                </a:solidFill>
              </a:rPr>
              <a:t/>
            </a:r>
            <a:br>
              <a:rPr lang="ru-RU" sz="2400" b="1" dirty="0" smtClean="0">
                <a:solidFill>
                  <a:srgbClr val="FF0101"/>
                </a:solidFill>
              </a:rPr>
            </a:br>
            <a:endParaRPr lang="ru-RU" sz="2400" b="1" dirty="0">
              <a:solidFill>
                <a:srgbClr val="FF0101"/>
              </a:solidFill>
            </a:endParaRPr>
          </a:p>
        </p:txBody>
      </p:sp>
      <p:pic>
        <p:nvPicPr>
          <p:cNvPr id="4098" name="Picture 2" descr="C:\Documents and Settings\Admin\Рабочий стол\a617e6a5_resizedScaled_817to608.jpg"/>
          <p:cNvPicPr>
            <a:picLocks noChangeAspect="1" noChangeArrowheads="1"/>
          </p:cNvPicPr>
          <p:nvPr/>
        </p:nvPicPr>
        <p:blipFill>
          <a:blip r:embed="rId3" cstate="print"/>
          <a:srcRect l="16271" t="25009" b="7827"/>
          <a:stretch>
            <a:fillRect/>
          </a:stretch>
        </p:blipFill>
        <p:spPr bwMode="auto">
          <a:xfrm>
            <a:off x="6715140" y="785794"/>
            <a:ext cx="2073086" cy="1238266"/>
          </a:xfrm>
          <a:prstGeom prst="rect">
            <a:avLst/>
          </a:prstGeom>
          <a:noFill/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12197">
            <a:off x="6167410" y="6358"/>
            <a:ext cx="2803777" cy="235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Заголовок 9"/>
          <p:cNvSpPr txBox="1">
            <a:spLocks/>
          </p:cNvSpPr>
          <p:nvPr/>
        </p:nvSpPr>
        <p:spPr>
          <a:xfrm>
            <a:off x="428596" y="3286124"/>
            <a:ext cx="7858180" cy="3460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30638" algn="l"/>
              </a:tabLst>
              <a:defRPr/>
            </a:pPr>
            <a:r>
              <a:rPr kumimoji="0" lang="ru-RU" sz="3200" b="1" i="0" u="none" strike="noStrike" kern="1200" cap="none" spc="50" normalizeH="0" baseline="0" noProof="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</a:t>
            </a:r>
            <a:r>
              <a:rPr kumimoji="0" lang="ru-RU" sz="3200" b="1" i="0" u="none" strike="noStrike" kern="1200" cap="none" spc="50" normalizeH="0" noProof="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поселении около  4000 подростков  в возрасте  от 14 до  18 лет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30638" algn="l"/>
              </a:tabLst>
              <a:defRPr/>
            </a:pPr>
            <a:endParaRPr kumimoji="0" lang="ru-RU" sz="2400" b="1" i="0" u="none" strike="noStrike" kern="1200" cap="none" spc="50" normalizeH="0" baseline="0" noProof="0" dirty="0">
              <a:ln w="1333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010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Заголовок 9"/>
          <p:cNvSpPr txBox="1">
            <a:spLocks/>
          </p:cNvSpPr>
          <p:nvPr/>
        </p:nvSpPr>
        <p:spPr>
          <a:xfrm>
            <a:off x="285720" y="3357562"/>
            <a:ext cx="3071834" cy="1571636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30638" algn="l"/>
              </a:tabLst>
              <a:defRPr/>
            </a:pPr>
            <a:r>
              <a:rPr lang="ru-RU" sz="2400" b="1" spc="5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+mj-lt"/>
                <a:ea typeface="+mj-ea"/>
                <a:cs typeface="+mj-cs"/>
              </a:rPr>
              <a:t>ОРГАНИЗОВАННЫ: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30638" algn="l"/>
              </a:tabLst>
              <a:defRPr/>
            </a:pPr>
            <a:r>
              <a:rPr kumimoji="0" lang="ru-RU" sz="2400" b="1" i="0" u="none" strike="noStrike" kern="1200" cap="none" spc="50" normalizeH="0" noProof="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кружки, спорт, танцы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30638" algn="l"/>
              </a:tabLst>
              <a:defRPr/>
            </a:pPr>
            <a:endParaRPr kumimoji="0" lang="ru-RU" sz="2400" b="1" i="0" u="none" strike="noStrike" kern="1200" cap="none" spc="50" normalizeH="0" baseline="0" noProof="0" dirty="0">
              <a:ln w="1333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010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357818" y="3357562"/>
            <a:ext cx="274876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около  </a:t>
            </a:r>
            <a:r>
              <a:rPr lang="ru-RU" sz="4000" dirty="0" smtClean="0"/>
              <a:t>1400</a:t>
            </a:r>
          </a:p>
          <a:p>
            <a:r>
              <a:rPr lang="ru-RU" sz="4000" dirty="0" smtClean="0"/>
              <a:t>подростков</a:t>
            </a:r>
            <a:endParaRPr lang="ru-RU" sz="40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286380" y="5286388"/>
            <a:ext cx="269747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около 600 </a:t>
            </a:r>
          </a:p>
          <a:p>
            <a:r>
              <a:rPr lang="ru-RU" sz="4000" dirty="0" smtClean="0"/>
              <a:t>подростков</a:t>
            </a:r>
            <a:endParaRPr lang="ru-RU" sz="4000" dirty="0"/>
          </a:p>
        </p:txBody>
      </p:sp>
      <p:pic>
        <p:nvPicPr>
          <p:cNvPr id="35" name="Picture 3" descr="C:\Users\Пользователь\Pictures\оформлялки\стрелки указатели\AG00090_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07654" y="4893478"/>
            <a:ext cx="857256" cy="221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Заголовок 9"/>
          <p:cNvSpPr txBox="1">
            <a:spLocks/>
          </p:cNvSpPr>
          <p:nvPr/>
        </p:nvSpPr>
        <p:spPr>
          <a:xfrm>
            <a:off x="285720" y="5000636"/>
            <a:ext cx="3071834" cy="1571636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30638" algn="l"/>
              </a:tabLst>
              <a:defRPr/>
            </a:pPr>
            <a:r>
              <a:rPr lang="ru-RU" sz="2400" b="1" spc="5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+mj-lt"/>
                <a:ea typeface="+mj-ea"/>
                <a:cs typeface="+mj-cs"/>
              </a:rPr>
              <a:t>НЕ ОРГАНИЗОВАННЫ</a:t>
            </a:r>
            <a:endParaRPr lang="ru-RU" sz="2800" b="1" spc="50" dirty="0" smtClean="0">
              <a:ln w="1333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30638" algn="l"/>
              </a:tabLst>
              <a:defRPr/>
            </a:pPr>
            <a:endParaRPr kumimoji="0" lang="ru-RU" sz="2400" b="1" i="0" u="none" strike="noStrike" kern="1200" cap="none" spc="50" normalizeH="0" baseline="0" noProof="0" dirty="0">
              <a:ln w="1333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010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987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57166"/>
            <a:ext cx="2786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ЦЕЛЕВАЯ ГРУППА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2142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1590"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Неорганизованные подростки и молодежь гп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Пойковского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, в возрасте от 14 до 20 лет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85720" y="1428736"/>
            <a:ext cx="785818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организация  в гп Пойковский  молодежного сообщества для неорганизованных подростков и молодежи   в возрасте от 14 до 20 лет на  основе добровольчества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волонтерства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и творчества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информационная   работа по привлечению  неорганизованных подростков;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-организация  инициативной  группы;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-сотрудничество с социальными партнерами;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-фото-видео сопровождение  процесса  коллективной деятельности;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-подведение  итогов;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-трансляция  опыта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.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857488" y="428604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1560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28718"/>
            <a:ext cx="70743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Направления деятельности</a:t>
            </a: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3" y="714356"/>
            <a:ext cx="778674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/>
          </a:p>
          <a:p>
            <a:r>
              <a:rPr lang="ru-RU" sz="2800" dirty="0" smtClean="0">
                <a:solidFill>
                  <a:schemeClr val="accent1"/>
                </a:solidFill>
              </a:rPr>
              <a:t>Социальное: </a:t>
            </a:r>
            <a:r>
              <a:rPr lang="ru-RU" sz="2800" dirty="0" smtClean="0"/>
              <a:t>добровольчество и волонтерство:</a:t>
            </a:r>
          </a:p>
          <a:p>
            <a:r>
              <a:rPr lang="ru-RU" sz="2800" dirty="0" smtClean="0"/>
              <a:t>-люди с ОВЗ;</a:t>
            </a:r>
          </a:p>
          <a:p>
            <a:r>
              <a:rPr lang="ru-RU" sz="2800" dirty="0" smtClean="0"/>
              <a:t>-одинокие пенсионеры;</a:t>
            </a:r>
          </a:p>
          <a:p>
            <a:r>
              <a:rPr lang="ru-RU" sz="2800" dirty="0" smtClean="0"/>
              <a:t>-бездомные животные;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>
                <a:solidFill>
                  <a:schemeClr val="accent1"/>
                </a:solidFill>
              </a:rPr>
              <a:t>Творческое</a:t>
            </a:r>
            <a:r>
              <a:rPr lang="ru-RU" sz="2800" dirty="0">
                <a:solidFill>
                  <a:schemeClr val="accent1"/>
                </a:solidFill>
              </a:rPr>
              <a:t>: </a:t>
            </a:r>
            <a:r>
              <a:rPr lang="ru-RU" sz="2800" dirty="0"/>
              <a:t>организация  и   проведения   театральных   </a:t>
            </a:r>
            <a:r>
              <a:rPr lang="ru-RU" sz="2800" dirty="0" smtClean="0"/>
              <a:t>постановок для жителей поселения;</a:t>
            </a:r>
          </a:p>
          <a:p>
            <a:endParaRPr lang="ru-RU" sz="2800" dirty="0">
              <a:solidFill>
                <a:schemeClr val="accent1"/>
              </a:solidFill>
            </a:endParaRPr>
          </a:p>
          <a:p>
            <a:r>
              <a:rPr lang="ru-RU" sz="2800" dirty="0" smtClean="0">
                <a:solidFill>
                  <a:schemeClr val="accent1"/>
                </a:solidFill>
              </a:rPr>
              <a:t>Информационно-просветительское</a:t>
            </a:r>
            <a:r>
              <a:rPr lang="ru-RU" sz="2800" dirty="0">
                <a:solidFill>
                  <a:schemeClr val="accent1"/>
                </a:solidFill>
              </a:rPr>
              <a:t>: </a:t>
            </a:r>
            <a:r>
              <a:rPr lang="ru-RU" sz="2800" dirty="0"/>
              <a:t>трансляция  опыта.</a:t>
            </a:r>
          </a:p>
        </p:txBody>
      </p:sp>
    </p:spTree>
    <p:extLst>
      <p:ext uri="{BB962C8B-B14F-4D97-AF65-F5344CB8AC3E}">
        <p14:creationId xmlns:p14="http://schemas.microsoft.com/office/powerpoint/2010/main" xmlns="" val="926639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57158" y="285728"/>
            <a:ext cx="792958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Организационные: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 условий для коллективной  молодежной  деятельности; организация  инициативной  группы.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Практические: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разработка  плана деятельности;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Информационные: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информационная   работа по привлечению; трансляция  опыта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Коммуникативные: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сотрудничество с социальными партнерами;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Аналитические: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подведение  итогов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4304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0" y="0"/>
            <a:ext cx="32471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РЕЗУЛЬТАТЫ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142844" y="714356"/>
            <a:ext cx="792958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-создано   молодежное  объединение  «Серпантин»;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общий  состав  на апрель – 45 человек;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активный состав  - 20 человек;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генераторы  идей – 10 человек;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медийщики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5 человек;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фотографы – 5;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лидеры -5;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-страничка молодежного  сообщества  в сети Контакт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https://vk.com/serpantin.dobro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-разработано Положение о молодежном   объединении «Серпантин«;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налажено социальное партнерство (7 позиций)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72008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СОЦИАЛЬНЫЕ </a:t>
            </a:r>
            <a:r>
              <a:rPr lang="ru-RU" dirty="0" smtClean="0">
                <a:solidFill>
                  <a:srgbClr val="C00000"/>
                </a:solidFill>
              </a:rPr>
              <a:t>ПАРТНЕРЫ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15793" y="1628800"/>
            <a:ext cx="8229600" cy="3888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1000107"/>
          <a:ext cx="7119966" cy="5120640"/>
        </p:xfrm>
        <a:graphic>
          <a:graphicData uri="http://schemas.openxmlformats.org/drawingml/2006/table">
            <a:tbl>
              <a:tblPr/>
              <a:tblGrid>
                <a:gridCol w="7119966"/>
              </a:tblGrid>
              <a:tr h="728252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2400" b="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Пойковская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поселенческая библиотека </a:t>
                      </a:r>
                      <a:r>
                        <a:rPr lang="ru-RU" sz="2400" b="0" u="sng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Наследие» - творческое  сотрудничество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50" marR="65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2379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Бюджетное учреждение Ханты-Мансийского автономного округа – Югры</a:t>
                      </a:r>
                      <a:br>
                        <a:rPr lang="ru-RU" sz="2400" b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400" b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«Нефтеюганский районный реабилитационный центр для детей и подростков с ограниченными возможностями» -социальное  сотрудничество</a:t>
                      </a:r>
                      <a:endParaRPr lang="ru-RU" sz="20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50" marR="65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2379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Бюджетного учреждения Ханты-Мансийского автономного округа – Югры «</a:t>
                      </a:r>
                      <a:r>
                        <a:rPr lang="ru-RU" sz="2400" b="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Нефтеюганский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районный комплексный центр социального обслуживания населения» - социальное  сотрудничество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50" marR="65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127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Комитет солдатских матерей гп Пойковский  - творческое сотрудничество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50" marR="65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68185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err="1" smtClean="0">
                <a:solidFill>
                  <a:srgbClr val="C00000"/>
                </a:solidFill>
              </a:rPr>
              <a:t>мультикативность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i="1" dirty="0" smtClean="0">
                <a:solidFill>
                  <a:srgbClr val="C00000"/>
                </a:solidFill>
              </a:rPr>
              <a:t/>
            </a:r>
            <a:br>
              <a:rPr lang="ru-RU" i="1" dirty="0" smtClean="0">
                <a:solidFill>
                  <a:srgbClr val="C00000"/>
                </a:solidFill>
              </a:rPr>
            </a:b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714356"/>
            <a:ext cx="871296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endParaRPr lang="ru-RU" sz="2800" dirty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857232"/>
            <a:ext cx="7604918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ru-RU" sz="2400" b="1" dirty="0" smtClean="0">
              <a:solidFill>
                <a:srgbClr val="333333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ru-RU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857232"/>
            <a:ext cx="778674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данного  </a:t>
            </a:r>
            <a:r>
              <a:rPr lang="ru-RU" sz="3200" dirty="0" smtClean="0"/>
              <a:t>проекта  уникальна за  счет того что  его  возможно  адаптировать под любой  подростковый  коллектив в любой  части России, да и пожалуй  всего мира</a:t>
            </a:r>
            <a:r>
              <a:rPr lang="ru-RU" sz="3200" dirty="0" smtClean="0"/>
              <a:t>.</a:t>
            </a:r>
          </a:p>
          <a:p>
            <a:endParaRPr lang="ru-RU" sz="3200" dirty="0" smtClean="0"/>
          </a:p>
          <a:p>
            <a:r>
              <a:rPr lang="ru-RU" sz="3200" dirty="0" smtClean="0"/>
              <a:t>Это </a:t>
            </a:r>
            <a:r>
              <a:rPr lang="ru-RU" sz="3200" dirty="0" smtClean="0"/>
              <a:t>может происходить посредством  трансляции  опыта в сети интернет, издательства  методических материалов, участия  в  форумах  и </a:t>
            </a:r>
            <a:r>
              <a:rPr lang="ru-RU" sz="3200" dirty="0" smtClean="0"/>
              <a:t>конференциях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7254297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715</TotalTime>
  <Words>247</Words>
  <Application>Microsoft Office PowerPoint</Application>
  <PresentationFormat>Экран (4:3)</PresentationFormat>
  <Paragraphs>64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Изящная</vt:lpstr>
      <vt:lpstr>1_Изящная</vt:lpstr>
      <vt:lpstr>Слайд 1</vt:lpstr>
      <vt:lpstr>Слайд 2</vt:lpstr>
      <vt:lpstr>Исследование  прошло  на  базе  3-х школ  гп Пойковский </vt:lpstr>
      <vt:lpstr>Слайд 4</vt:lpstr>
      <vt:lpstr>Слайд 5</vt:lpstr>
      <vt:lpstr>Слайд 6</vt:lpstr>
      <vt:lpstr>Слайд 7</vt:lpstr>
      <vt:lpstr>СОЦИАЛЬНЫЕ ПАРТНЕРЫ</vt:lpstr>
      <vt:lpstr>мультикативность  </vt:lpstr>
      <vt:lpstr>Слайд 10</vt:lpstr>
      <vt:lpstr>«Святочные вечорки»</vt:lpstr>
      <vt:lpstr>«Легенда Великане»     открытая сцена в музыкальной  школе   по мотивам        сказаний ханты  и манси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Максим</cp:lastModifiedBy>
  <cp:revision>158</cp:revision>
  <cp:lastPrinted>2016-04-15T09:21:57Z</cp:lastPrinted>
  <dcterms:created xsi:type="dcterms:W3CDTF">2016-02-24T04:49:27Z</dcterms:created>
  <dcterms:modified xsi:type="dcterms:W3CDTF">2020-04-27T14:55:53Z</dcterms:modified>
</cp:coreProperties>
</file>