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5" r:id="rId2"/>
    <p:sldId id="272" r:id="rId3"/>
    <p:sldId id="282" r:id="rId4"/>
    <p:sldId id="261" r:id="rId5"/>
    <p:sldId id="284" r:id="rId6"/>
    <p:sldId id="283" r:id="rId7"/>
    <p:sldId id="294" r:id="rId8"/>
    <p:sldId id="274" r:id="rId9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99BC"/>
    <a:srgbClr val="4E6B83"/>
    <a:srgbClr val="7DC8C0"/>
    <a:srgbClr val="0297D9"/>
    <a:srgbClr val="6CD1E7"/>
    <a:srgbClr val="E6EDFE"/>
    <a:srgbClr val="3C5467"/>
    <a:srgbClr val="3A5066"/>
    <a:srgbClr val="212D38"/>
    <a:srgbClr val="FFF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51"/>
    <p:restoredTop sz="94690"/>
  </p:normalViewPr>
  <p:slideViewPr>
    <p:cSldViewPr snapToGrid="0" snapToObjects="1">
      <p:cViewPr varScale="1">
        <p:scale>
          <a:sx n="63" d="100"/>
          <a:sy n="63" d="100"/>
        </p:scale>
        <p:origin x="37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BY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2C409-C32C-994C-8F61-40A4A2283200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BY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0BAE3-4377-2148-9F2A-5C14CBB85329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739550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30BAE3-4377-2148-9F2A-5C14CBB85329}" type="slidenum">
              <a:rPr lang="ru-BY" smtClean="0"/>
              <a:t>2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3538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30BAE3-4377-2148-9F2A-5C14CBB85329}" type="slidenum">
              <a:rPr lang="ru-BY" smtClean="0"/>
              <a:t>3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21265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30BAE3-4377-2148-9F2A-5C14CBB85329}" type="slidenum">
              <a:rPr lang="ru-BY" smtClean="0"/>
              <a:t>5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73300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30BAE3-4377-2148-9F2A-5C14CBB85329}" type="slidenum">
              <a:rPr lang="ru-BY" smtClean="0"/>
              <a:t>6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64197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30BAE3-4377-2148-9F2A-5C14CBB85329}" type="slidenum">
              <a:rPr lang="ru-BY" smtClean="0"/>
              <a:t>7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72936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50C360-801E-8949-9592-681103074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DA5465-2D67-BC43-A500-E4AE7F501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9DDDDD-BFF6-D048-AC53-9524E197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674112-B096-FD49-A512-1444AF51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D01C33-0B01-4040-9CFC-EADED648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175423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E7A40-E3D4-A741-9BE8-BC7CC99FE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6731A0-B688-2140-B6A4-29BEAD4EC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44BA5D-8822-9D47-84BD-85305BAC0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5DE5E2-98BA-2841-AA49-91E37C6A6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B1267F-419D-3E45-BF64-5A6AC879E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98284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70F02-760B-0A41-8180-F628D5CF8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1F5025-CAB6-2A46-831E-5B31D8154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DCE17-ACC7-A04A-BB99-D33206A7A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B87D81-8F4C-0A46-B231-2755D6D4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F28B93-E9CE-914E-8D72-07477C2D6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31982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DFC4A-43E7-114C-89A6-E00D67ACF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84A96-238D-2446-A237-B670D62AA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1D73BC-80EA-DF4F-B7CE-BF8F145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78260A-FE64-8144-9CBE-34C6E1F6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AF8EFA-AB3C-7743-BC32-42C7C30B8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45EE51-75B5-1548-8124-A8FDD498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64269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C7C28-CF39-5644-9689-9C294FBDD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AAC0C9-114D-CF4F-BB4A-CF69F87C4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D9F7AE-3C31-F04C-8EC2-D964ACAF0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B85B6F-41DA-344D-A56D-42FA5356B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2C8EFD-F8A8-B24B-9BDB-736164311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CCBDF49-9EA7-CD46-9B72-3088D0322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184B5C-ED03-D14F-BED5-FB03A1A4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4D89C1-E636-E04F-8E17-DDE213A7E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9652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0E7A6-B0E8-3748-BC93-B6CD5DD6C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66B51C4-C642-6F4A-A0CD-74D67C1F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580AA5-65EA-394E-B233-F93D832D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8EFC87-4B60-6646-B685-BAB0CC759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5994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CDBF1B9-B670-5045-8A49-0D710BF9E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99CF37-23A8-0442-B1DA-BF9E424D1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68712F-F5D1-FD4B-A35C-941A0BAD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21678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627C3-2A86-DC41-B33B-2BEB6436B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6F447B-9D73-DD41-A0DE-139103582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B873C5-3261-014B-8532-FAC58A193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9970E1-D6FB-6F4E-9B59-B9E50A79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ADC2E8-8D03-9D42-827D-1C725F7D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32D4A6-545B-D744-80A6-8019727A7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43166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90826-68A0-A342-8858-122E9976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A61A55-5B5E-1841-96DE-4EE4BE3AE3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FC570E-CD2B-3B46-B615-D66695A43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DDD22D-07E7-1347-A839-81D7A7842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090E92-FC62-BC40-A267-AFC7167E2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BC053C-30A5-6048-9BAF-5E548A6A3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77787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DDC96-5D49-084F-9CF7-CCA291F1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492DBF-68D8-D54F-8F8C-56BB1FD2D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A83824-35A5-A14B-BC29-6AAFC8DB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48F7ED-0E2E-7141-8BEA-5FD59E7C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04820A-E159-D848-95A3-71347E3B7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73653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270130-B617-1347-8041-AC819FEC9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0D8E88-EB10-1049-938C-9C1A083D1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204B8D-5713-5B4A-A10E-BEA80DDEB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24C08-C427-E044-A517-BAD86DAB5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F12503-2658-8345-A0FD-829B5959A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84924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CC2992-85C9-EB40-B8BC-76D9EE3F2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5357EC-E0D7-7543-8DB7-E3EE480FC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0A6B6C-412A-F843-92A1-42DB9FCF79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F62CB-4CEF-4C45-9A24-2ABF86EE1411}" type="datetimeFigureOut">
              <a:rPr lang="ru-BY" smtClean="0"/>
              <a:t>03/05/2026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858D09-8589-7946-A1E7-CF2953EEC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7073AA-9054-2E44-B4FA-96BB3C911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99439-FCC1-074D-AE93-2B55BC72D51B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6686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1F4E46-2432-124E-96FD-4F10F6734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06" r="14246"/>
          <a:stretch/>
        </p:blipFill>
        <p:spPr>
          <a:xfrm>
            <a:off x="1873417" y="1202165"/>
            <a:ext cx="8621863" cy="454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BCC706A5-8B04-E240-889D-E0A458745C56}"/>
              </a:ext>
            </a:extLst>
          </p:cNvPr>
          <p:cNvSpPr/>
          <p:nvPr/>
        </p:nvSpPr>
        <p:spPr>
          <a:xfrm>
            <a:off x="5970075" y="5418293"/>
            <a:ext cx="5374719" cy="971468"/>
          </a:xfrm>
          <a:prstGeom prst="roundRect">
            <a:avLst/>
          </a:prstGeom>
          <a:solidFill>
            <a:srgbClr val="D5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525F9190-8A60-0A4C-A33E-BB747343FD08}"/>
              </a:ext>
            </a:extLst>
          </p:cNvPr>
          <p:cNvSpPr/>
          <p:nvPr/>
        </p:nvSpPr>
        <p:spPr>
          <a:xfrm>
            <a:off x="6004045" y="4148812"/>
            <a:ext cx="4478792" cy="971468"/>
          </a:xfrm>
          <a:prstGeom prst="roundRect">
            <a:avLst/>
          </a:prstGeom>
          <a:solidFill>
            <a:srgbClr val="4E6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2DA99DD-AA22-1544-8739-2CE263812B05}"/>
              </a:ext>
            </a:extLst>
          </p:cNvPr>
          <p:cNvSpPr/>
          <p:nvPr/>
        </p:nvSpPr>
        <p:spPr>
          <a:xfrm>
            <a:off x="6051655" y="2394491"/>
            <a:ext cx="5374718" cy="13959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ADF3978-F898-AF43-B168-52343126D655}"/>
              </a:ext>
            </a:extLst>
          </p:cNvPr>
          <p:cNvSpPr/>
          <p:nvPr/>
        </p:nvSpPr>
        <p:spPr>
          <a:xfrm>
            <a:off x="5730452" y="2210828"/>
            <a:ext cx="5470948" cy="13959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A7AD8C-6390-714D-8397-B1075DB6DD85}"/>
              </a:ext>
            </a:extLst>
          </p:cNvPr>
          <p:cNvSpPr txBox="1"/>
          <p:nvPr/>
        </p:nvSpPr>
        <p:spPr>
          <a:xfrm>
            <a:off x="6084530" y="2494559"/>
            <a:ext cx="4892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spc="30" dirty="0">
                <a:effectLst/>
                <a:latin typeface="Raleway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Подростков с ограниченными возможностями здоровья (ОВЗ)</a:t>
            </a:r>
            <a:endParaRPr lang="ru-BY" sz="2400" spc="30" dirty="0">
              <a:latin typeface="Raleway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4AA0D5A-7295-4F4E-B32E-76D59463C65B}"/>
              </a:ext>
            </a:extLst>
          </p:cNvPr>
          <p:cNvSpPr/>
          <p:nvPr/>
        </p:nvSpPr>
        <p:spPr>
          <a:xfrm>
            <a:off x="5744906" y="3949198"/>
            <a:ext cx="4509272" cy="9714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8055A7-7181-C247-A110-4512AA6D4163}"/>
              </a:ext>
            </a:extLst>
          </p:cNvPr>
          <p:cNvSpPr txBox="1"/>
          <p:nvPr/>
        </p:nvSpPr>
        <p:spPr>
          <a:xfrm>
            <a:off x="6004045" y="4019433"/>
            <a:ext cx="38253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spc="30" dirty="0">
                <a:effectLst/>
                <a:latin typeface="Raleway" pitchFamily="2" charset="0"/>
              </a:rPr>
              <a:t>Людей с </a:t>
            </a:r>
            <a:r>
              <a:rPr lang="ru-RU" sz="2400" spc="30" dirty="0" smtClean="0">
                <a:effectLst/>
                <a:latin typeface="Raleway" pitchFamily="2" charset="0"/>
              </a:rPr>
              <a:t>инвалидностью (в </a:t>
            </a:r>
            <a:r>
              <a:rPr lang="ru-RU" sz="2400" spc="30" dirty="0" err="1" smtClean="0">
                <a:effectLst/>
                <a:latin typeface="Raleway" pitchFamily="2" charset="0"/>
              </a:rPr>
              <a:t>т.ч</a:t>
            </a:r>
            <a:r>
              <a:rPr lang="ru-RU" sz="2400" spc="30" dirty="0" smtClean="0">
                <a:effectLst/>
                <a:latin typeface="Raleway" pitchFamily="2" charset="0"/>
              </a:rPr>
              <a:t>. </a:t>
            </a:r>
            <a:r>
              <a:rPr lang="ru-RU" sz="2400" spc="30" dirty="0">
                <a:latin typeface="Raleway" pitchFamily="2" charset="0"/>
              </a:rPr>
              <a:t>в</a:t>
            </a:r>
            <a:r>
              <a:rPr lang="ru-RU" sz="2400" spc="30" dirty="0" smtClean="0">
                <a:effectLst/>
                <a:latin typeface="Raleway" pitchFamily="2" charset="0"/>
              </a:rPr>
              <a:t>етеранов СВО)</a:t>
            </a:r>
            <a:endParaRPr lang="ru-BY" sz="2400" spc="30" dirty="0">
              <a:latin typeface="Raleway" pitchFamily="2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54BC56A-B43E-6740-BBF5-65E2C852001B}"/>
              </a:ext>
            </a:extLst>
          </p:cNvPr>
          <p:cNvSpPr/>
          <p:nvPr/>
        </p:nvSpPr>
        <p:spPr>
          <a:xfrm>
            <a:off x="5739297" y="5242743"/>
            <a:ext cx="5374719" cy="9714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F62458-C728-9241-ACF1-28C6EF95652D}"/>
              </a:ext>
            </a:extLst>
          </p:cNvPr>
          <p:cNvSpPr txBox="1"/>
          <p:nvPr/>
        </p:nvSpPr>
        <p:spPr>
          <a:xfrm>
            <a:off x="6122948" y="5497644"/>
            <a:ext cx="3999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spc="30" dirty="0">
                <a:latin typeface="Raleway" pitchFamily="2" charset="0"/>
              </a:rPr>
              <a:t>И</a:t>
            </a:r>
            <a:r>
              <a:rPr lang="ru-RU" sz="2400" spc="30" dirty="0">
                <a:effectLst/>
                <a:latin typeface="Raleway" pitchFamily="2" charset="0"/>
              </a:rPr>
              <a:t>х родителей и близких</a:t>
            </a:r>
            <a:endParaRPr lang="ru-BY" sz="2400" spc="30" dirty="0">
              <a:latin typeface="Raleway" pitchFamily="2" charset="0"/>
            </a:endParaRPr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D336871D-6549-444E-874A-F3842C7A7B1C}"/>
              </a:ext>
            </a:extLst>
          </p:cNvPr>
          <p:cNvSpPr/>
          <p:nvPr/>
        </p:nvSpPr>
        <p:spPr>
          <a:xfrm>
            <a:off x="10181530" y="5497644"/>
            <a:ext cx="495029" cy="495029"/>
          </a:xfrm>
          <a:prstGeom prst="heart">
            <a:avLst/>
          </a:prstGeom>
          <a:solidFill>
            <a:srgbClr val="D5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72E19F1E-A7A1-C44E-9465-14DCA87F56AE}"/>
              </a:ext>
            </a:extLst>
          </p:cNvPr>
          <p:cNvSpPr txBox="1">
            <a:spLocks noChangeArrowheads="1"/>
          </p:cNvSpPr>
          <p:nvPr/>
        </p:nvSpPr>
        <p:spPr>
          <a:xfrm>
            <a:off x="511074" y="502504"/>
            <a:ext cx="9593625" cy="1186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46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Мы создаем пространство для поддержки и возможностей для</a:t>
            </a:r>
            <a:r>
              <a:rPr lang="en-US" altLang="ru-BY" sz="46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:</a:t>
            </a:r>
            <a:endParaRPr lang="ru-RU" altLang="ru-BY" sz="4600" dirty="0">
              <a:solidFill>
                <a:srgbClr val="304D66"/>
              </a:solidFill>
              <a:latin typeface="Georgia" panose="02040502050405020303" pitchFamily="18" charset="0"/>
              <a:ea typeface="SimSun" panose="02010600030101010101" pitchFamily="2" charset="-122"/>
              <a:cs typeface="Golos Text" panose="020B0503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CB8E40-DF59-6F4D-96E4-83AB2D75C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12" b="19255"/>
          <a:stretch/>
        </p:blipFill>
        <p:spPr>
          <a:xfrm>
            <a:off x="698418" y="2238121"/>
            <a:ext cx="4258267" cy="42033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A1D22A7-71C5-DE41-8B31-ED99114FC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7194" y="594447"/>
            <a:ext cx="934282" cy="109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9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с двумя скругленными соседними углами 24">
            <a:extLst>
              <a:ext uri="{FF2B5EF4-FFF2-40B4-BE49-F238E27FC236}">
                <a16:creationId xmlns:a16="http://schemas.microsoft.com/office/drawing/2014/main" id="{F98DAD2F-DE63-9D41-85FC-12C39C36F14B}"/>
              </a:ext>
            </a:extLst>
          </p:cNvPr>
          <p:cNvSpPr/>
          <p:nvPr/>
        </p:nvSpPr>
        <p:spPr>
          <a:xfrm>
            <a:off x="0" y="1385390"/>
            <a:ext cx="12191999" cy="5472610"/>
          </a:xfrm>
          <a:prstGeom prst="round2SameRect">
            <a:avLst/>
          </a:prstGeom>
          <a:solidFill>
            <a:schemeClr val="bg1"/>
          </a:solidFill>
          <a:ln>
            <a:solidFill>
              <a:srgbClr val="4E6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E986DB-3BA7-C843-9B62-1AB10ADDE1D1}"/>
              </a:ext>
            </a:extLst>
          </p:cNvPr>
          <p:cNvSpPr txBox="1"/>
          <p:nvPr/>
        </p:nvSpPr>
        <p:spPr>
          <a:xfrm>
            <a:off x="1005139" y="2379792"/>
            <a:ext cx="41362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  <a:cs typeface="Futura Medium" panose="020B0602020204020303" pitchFamily="34" charset="-79"/>
              </a:rPr>
              <a:t>А</a:t>
            </a:r>
            <a:r>
              <a:rPr lang="ru-RU" sz="2400" dirty="0">
                <a:effectLst/>
                <a:latin typeface="Raleway" pitchFamily="2" charset="0"/>
                <a:cs typeface="Futura Medium" panose="020B0602020204020303" pitchFamily="34" charset="-79"/>
              </a:rPr>
              <a:t>ктуальную информацию о</a:t>
            </a:r>
            <a:r>
              <a:rPr lang="en-US" sz="2400" dirty="0">
                <a:effectLst/>
                <a:latin typeface="Raleway" pitchFamily="2" charset="0"/>
                <a:cs typeface="Futura Medium" panose="020B0602020204020303" pitchFamily="34" charset="-79"/>
              </a:rPr>
              <a:t> </a:t>
            </a:r>
            <a:r>
              <a:rPr lang="ru-RU" sz="2400" dirty="0" smtClean="0">
                <a:effectLst/>
                <a:latin typeface="Raleway" pitchFamily="2" charset="0"/>
                <a:cs typeface="Futura Medium" panose="020B0602020204020303" pitchFamily="34" charset="-79"/>
              </a:rPr>
              <a:t>профессиях, обучение на курсах</a:t>
            </a:r>
            <a:endParaRPr lang="ru-BY" sz="2400" dirty="0">
              <a:latin typeface="Raleway" pitchFamily="2" charset="0"/>
              <a:cs typeface="Futura Medium" panose="020B0602020204020303" pitchFamily="34" charset="-79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04838E9-0DBB-2A43-8FC0-134578C18578}"/>
              </a:ext>
            </a:extLst>
          </p:cNvPr>
          <p:cNvSpPr/>
          <p:nvPr/>
        </p:nvSpPr>
        <p:spPr>
          <a:xfrm>
            <a:off x="1088256" y="2028440"/>
            <a:ext cx="237297" cy="237297"/>
          </a:xfrm>
          <a:prstGeom prst="ellipse">
            <a:avLst/>
          </a:prstGeom>
          <a:solidFill>
            <a:srgbClr val="4E6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0AC7DF-0D5B-D747-B9CA-B9109001607E}"/>
              </a:ext>
            </a:extLst>
          </p:cNvPr>
          <p:cNvSpPr txBox="1"/>
          <p:nvPr/>
        </p:nvSpPr>
        <p:spPr>
          <a:xfrm>
            <a:off x="1036783" y="3938810"/>
            <a:ext cx="49462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С</a:t>
            </a:r>
            <a:r>
              <a:rPr lang="ru-RU" sz="2400" dirty="0">
                <a:effectLst/>
                <a:latin typeface="Raleway" pitchFamily="2" charset="0"/>
              </a:rPr>
              <a:t>оветы по трудоустройству </a:t>
            </a:r>
            <a:r>
              <a:rPr lang="en-US" sz="2400" dirty="0">
                <a:effectLst/>
                <a:latin typeface="Raleway" pitchFamily="2" charset="0"/>
              </a:rPr>
              <a:t/>
            </a:r>
            <a:br>
              <a:rPr lang="en-US" sz="2400" dirty="0">
                <a:effectLst/>
                <a:latin typeface="Raleway" pitchFamily="2" charset="0"/>
              </a:rPr>
            </a:br>
            <a:r>
              <a:rPr lang="ru-RU" sz="2400" dirty="0">
                <a:effectLst/>
                <a:latin typeface="Raleway" pitchFamily="2" charset="0"/>
              </a:rPr>
              <a:t>и адаптации на рабочем месте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817DA5-84B5-1643-A273-0AFA2050DFED}"/>
              </a:ext>
            </a:extLst>
          </p:cNvPr>
          <p:cNvSpPr txBox="1"/>
          <p:nvPr/>
        </p:nvSpPr>
        <p:spPr>
          <a:xfrm>
            <a:off x="1036783" y="5242333"/>
            <a:ext cx="52950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Ю</a:t>
            </a:r>
            <a:r>
              <a:rPr lang="ru-RU" sz="2400" dirty="0">
                <a:effectLst/>
                <a:latin typeface="Raleway" pitchFamily="2" charset="0"/>
              </a:rPr>
              <a:t>ридическую </a:t>
            </a:r>
            <a:r>
              <a:rPr lang="ru-RU" sz="2400" dirty="0" smtClean="0">
                <a:effectLst/>
                <a:latin typeface="Raleway" pitchFamily="2" charset="0"/>
              </a:rPr>
              <a:t>поддержку </a:t>
            </a:r>
            <a:r>
              <a:rPr lang="ru-RU" sz="2400" dirty="0">
                <a:effectLst/>
                <a:latin typeface="Raleway" pitchFamily="2" charset="0"/>
              </a:rPr>
              <a:t>по вопросам профессионального образования и трудоустройства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310DB9-FDEE-614E-977E-DA5F7506C6C2}"/>
              </a:ext>
            </a:extLst>
          </p:cNvPr>
          <p:cNvSpPr txBox="1"/>
          <p:nvPr/>
        </p:nvSpPr>
        <p:spPr>
          <a:xfrm>
            <a:off x="6710514" y="2388634"/>
            <a:ext cx="44373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О</a:t>
            </a:r>
            <a:r>
              <a:rPr lang="ru-RU" sz="2400" dirty="0">
                <a:effectLst/>
                <a:latin typeface="Raleway" pitchFamily="2" charset="0"/>
              </a:rPr>
              <a:t>бзоры образовательных программ и учреждений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1CEFFF-A6D6-0740-90AA-104D2A3F2497}"/>
              </a:ext>
            </a:extLst>
          </p:cNvPr>
          <p:cNvSpPr txBox="1"/>
          <p:nvPr/>
        </p:nvSpPr>
        <p:spPr>
          <a:xfrm>
            <a:off x="6769497" y="3801759"/>
            <a:ext cx="3889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И</a:t>
            </a:r>
            <a:r>
              <a:rPr lang="ru-RU" sz="2400" dirty="0">
                <a:effectLst/>
                <a:latin typeface="Raleway" pitchFamily="2" charset="0"/>
              </a:rPr>
              <a:t>стории успеха людей </a:t>
            </a:r>
            <a:r>
              <a:rPr lang="en-US" sz="2400" dirty="0">
                <a:effectLst/>
                <a:latin typeface="Raleway" pitchFamily="2" charset="0"/>
              </a:rPr>
              <a:t/>
            </a:r>
            <a:br>
              <a:rPr lang="en-US" sz="2400" dirty="0">
                <a:effectLst/>
                <a:latin typeface="Raleway" pitchFamily="2" charset="0"/>
              </a:rPr>
            </a:br>
            <a:r>
              <a:rPr lang="ru-RU" sz="2400" dirty="0">
                <a:effectLst/>
                <a:latin typeface="Raleway" pitchFamily="2" charset="0"/>
              </a:rPr>
              <a:t>с инвалидностью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933A30-B8FB-564C-BB11-7090C6D93A3D}"/>
              </a:ext>
            </a:extLst>
          </p:cNvPr>
          <p:cNvSpPr txBox="1"/>
          <p:nvPr/>
        </p:nvSpPr>
        <p:spPr>
          <a:xfrm>
            <a:off x="6782210" y="5242333"/>
            <a:ext cx="4087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П</a:t>
            </a:r>
            <a:r>
              <a:rPr lang="ru-RU" sz="2400" dirty="0">
                <a:effectLst/>
                <a:latin typeface="Raleway" pitchFamily="2" charset="0"/>
              </a:rPr>
              <a:t>лощадку для общения, обмена опытом и взаимной поддержки</a:t>
            </a:r>
            <a:endParaRPr lang="ru-BY" sz="2400" dirty="0">
              <a:latin typeface="Raleway" pitchFamily="2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36081BB-EAC2-5045-BE72-C42E6AEBC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0883" y="351551"/>
            <a:ext cx="734446" cy="860633"/>
          </a:xfrm>
          <a:prstGeom prst="rect">
            <a:avLst/>
          </a:prstGeom>
        </p:spPr>
      </p:pic>
      <p:sp>
        <p:nvSpPr>
          <p:cNvPr id="36" name="Треугольник 35">
            <a:extLst>
              <a:ext uri="{FF2B5EF4-FFF2-40B4-BE49-F238E27FC236}">
                <a16:creationId xmlns:a16="http://schemas.microsoft.com/office/drawing/2014/main" id="{8CB423A1-9D14-0C48-8F7E-21B089CB858E}"/>
              </a:ext>
            </a:extLst>
          </p:cNvPr>
          <p:cNvSpPr/>
          <p:nvPr/>
        </p:nvSpPr>
        <p:spPr>
          <a:xfrm>
            <a:off x="6799463" y="1905576"/>
            <a:ext cx="364084" cy="313865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37" name="Треугольник 36">
            <a:extLst>
              <a:ext uri="{FF2B5EF4-FFF2-40B4-BE49-F238E27FC236}">
                <a16:creationId xmlns:a16="http://schemas.microsoft.com/office/drawing/2014/main" id="{AC5CB3C5-7D88-B148-AA44-C89048CD144B}"/>
              </a:ext>
            </a:extLst>
          </p:cNvPr>
          <p:cNvSpPr/>
          <p:nvPr/>
        </p:nvSpPr>
        <p:spPr>
          <a:xfrm>
            <a:off x="1088256" y="4814413"/>
            <a:ext cx="364084" cy="313865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6C7BCB62-13BA-624B-BA9C-3BE70E372801}"/>
              </a:ext>
            </a:extLst>
          </p:cNvPr>
          <p:cNvSpPr/>
          <p:nvPr/>
        </p:nvSpPr>
        <p:spPr>
          <a:xfrm>
            <a:off x="6852056" y="3452201"/>
            <a:ext cx="237297" cy="237297"/>
          </a:xfrm>
          <a:prstGeom prst="roundRect">
            <a:avLst/>
          </a:prstGeom>
          <a:solidFill>
            <a:srgbClr val="D5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E4DCDFBB-5DD4-4A49-953A-0C8AA79B7EB1}"/>
              </a:ext>
            </a:extLst>
          </p:cNvPr>
          <p:cNvSpPr txBox="1">
            <a:spLocks noChangeArrowheads="1"/>
          </p:cNvSpPr>
          <p:nvPr/>
        </p:nvSpPr>
        <p:spPr>
          <a:xfrm>
            <a:off x="776644" y="487378"/>
            <a:ext cx="5847351" cy="609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48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Futura Medium" panose="020B0602020204020303" pitchFamily="34" charset="-79"/>
              </a:rPr>
              <a:t>Что мы предлагаем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B24ECF9-C74A-B044-A32D-02544AB1F552}"/>
              </a:ext>
            </a:extLst>
          </p:cNvPr>
          <p:cNvSpPr/>
          <p:nvPr/>
        </p:nvSpPr>
        <p:spPr>
          <a:xfrm>
            <a:off x="1088255" y="3617977"/>
            <a:ext cx="237297" cy="237297"/>
          </a:xfrm>
          <a:prstGeom prst="ellipse">
            <a:avLst/>
          </a:prstGeom>
          <a:solidFill>
            <a:srgbClr val="4E6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4B86B49-5A97-A345-876E-BED45C0F73A1}"/>
              </a:ext>
            </a:extLst>
          </p:cNvPr>
          <p:cNvSpPr/>
          <p:nvPr/>
        </p:nvSpPr>
        <p:spPr>
          <a:xfrm>
            <a:off x="6862856" y="4918433"/>
            <a:ext cx="237297" cy="237297"/>
          </a:xfrm>
          <a:prstGeom prst="roundRect">
            <a:avLst/>
          </a:prstGeom>
          <a:solidFill>
            <a:srgbClr val="D5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50809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9BEB1401-9EB0-EF44-8DFE-68BAE1434E01}"/>
              </a:ext>
            </a:extLst>
          </p:cNvPr>
          <p:cNvSpPr/>
          <p:nvPr/>
        </p:nvSpPr>
        <p:spPr>
          <a:xfrm>
            <a:off x="3164610" y="2490768"/>
            <a:ext cx="8008184" cy="3845680"/>
          </a:xfrm>
          <a:prstGeom prst="roundRect">
            <a:avLst/>
          </a:prstGeom>
          <a:solidFill>
            <a:srgbClr val="4E6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BY" dirty="0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133409B-4C7F-BD47-B57A-06B055ECA28E}"/>
              </a:ext>
            </a:extLst>
          </p:cNvPr>
          <p:cNvSpPr/>
          <p:nvPr/>
        </p:nvSpPr>
        <p:spPr>
          <a:xfrm>
            <a:off x="709395" y="1699446"/>
            <a:ext cx="7435718" cy="210511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BY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359184B-73F9-6C4C-BA36-10C5F12F1465}"/>
              </a:ext>
            </a:extLst>
          </p:cNvPr>
          <p:cNvSpPr txBox="1">
            <a:spLocks noChangeArrowheads="1"/>
          </p:cNvSpPr>
          <p:nvPr/>
        </p:nvSpPr>
        <p:spPr>
          <a:xfrm>
            <a:off x="667497" y="570417"/>
            <a:ext cx="4841703" cy="564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55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Наша миссия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9659B6-F984-EC40-A8A6-0EB519FB95DF}"/>
              </a:ext>
            </a:extLst>
          </p:cNvPr>
          <p:cNvSpPr txBox="1"/>
          <p:nvPr/>
        </p:nvSpPr>
        <p:spPr>
          <a:xfrm>
            <a:off x="1274638" y="2080220"/>
            <a:ext cx="6221035" cy="1294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ru-RU" sz="2400" dirty="0">
                <a:latin typeface="Raleway" pitchFamily="2" charset="0"/>
              </a:rPr>
              <a:t>П</a:t>
            </a:r>
            <a:r>
              <a:rPr lang="ru-RU" sz="2400" dirty="0">
                <a:effectLst/>
                <a:latin typeface="Raleway" pitchFamily="2" charset="0"/>
              </a:rPr>
              <a:t>омогать каждому участнику найти свой профессиональный путь, преодолеть барьеры и поверить в свои силы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D2695E-1EAC-2E49-BAB4-770776D23FE2}"/>
              </a:ext>
            </a:extLst>
          </p:cNvPr>
          <p:cNvSpPr txBox="1"/>
          <p:nvPr/>
        </p:nvSpPr>
        <p:spPr>
          <a:xfrm>
            <a:off x="3909999" y="4393502"/>
            <a:ext cx="6269803" cy="1294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ru-RU" sz="2400" dirty="0">
                <a:solidFill>
                  <a:schemeClr val="bg1"/>
                </a:solidFill>
                <a:effectLst/>
                <a:latin typeface="Raleway" pitchFamily="2" charset="0"/>
              </a:rPr>
              <a:t>Мы убеждены: возможности человека </a:t>
            </a:r>
            <a:r>
              <a:rPr lang="en-US" sz="2400" dirty="0">
                <a:solidFill>
                  <a:schemeClr val="bg1"/>
                </a:solidFill>
                <a:effectLst/>
                <a:latin typeface="Raleway" pitchFamily="2" charset="0"/>
              </a:rPr>
              <a:t/>
            </a:r>
            <a:br>
              <a:rPr lang="en-US" sz="2400" dirty="0">
                <a:solidFill>
                  <a:schemeClr val="bg1"/>
                </a:solidFill>
                <a:effectLst/>
                <a:latin typeface="Raleway" pitchFamily="2" charset="0"/>
              </a:rPr>
            </a:br>
            <a:r>
              <a:rPr lang="ru-RU" sz="2400" dirty="0">
                <a:solidFill>
                  <a:schemeClr val="bg1"/>
                </a:solidFill>
                <a:effectLst/>
                <a:latin typeface="Raleway" pitchFamily="2" charset="0"/>
              </a:rPr>
              <a:t>не определяются его диагнозом, </a:t>
            </a:r>
            <a:r>
              <a:rPr lang="en-US" sz="2400" dirty="0">
                <a:solidFill>
                  <a:schemeClr val="bg1"/>
                </a:solidFill>
                <a:latin typeface="Raleway" pitchFamily="2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Raleway" pitchFamily="2" charset="0"/>
              </a:rPr>
            </a:br>
            <a:r>
              <a:rPr lang="ru-RU" sz="2400" dirty="0">
                <a:solidFill>
                  <a:schemeClr val="bg1"/>
                </a:solidFill>
                <a:effectLst/>
                <a:latin typeface="Raleway" pitchFamily="2" charset="0"/>
              </a:rPr>
              <a:t>а талант и трудолюбие не знают границ</a:t>
            </a:r>
          </a:p>
        </p:txBody>
      </p:sp>
      <p:sp>
        <p:nvSpPr>
          <p:cNvPr id="18" name="Сердце 17">
            <a:extLst>
              <a:ext uri="{FF2B5EF4-FFF2-40B4-BE49-F238E27FC236}">
                <a16:creationId xmlns:a16="http://schemas.microsoft.com/office/drawing/2014/main" id="{61F969C6-EA4D-A847-B52F-6178630BA3E6}"/>
              </a:ext>
            </a:extLst>
          </p:cNvPr>
          <p:cNvSpPr/>
          <p:nvPr/>
        </p:nvSpPr>
        <p:spPr>
          <a:xfrm>
            <a:off x="9012147" y="2921710"/>
            <a:ext cx="1293613" cy="1293613"/>
          </a:xfrm>
          <a:prstGeom prst="hear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CC7096-2676-964F-8CD2-34CBA3F24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194" y="490929"/>
            <a:ext cx="934282" cy="109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соседними углами 3">
            <a:extLst>
              <a:ext uri="{FF2B5EF4-FFF2-40B4-BE49-F238E27FC236}">
                <a16:creationId xmlns:a16="http://schemas.microsoft.com/office/drawing/2014/main" id="{4D38956B-038E-0842-9200-0E20716D94BD}"/>
              </a:ext>
            </a:extLst>
          </p:cNvPr>
          <p:cNvSpPr/>
          <p:nvPr/>
        </p:nvSpPr>
        <p:spPr>
          <a:xfrm>
            <a:off x="-5920" y="1363297"/>
            <a:ext cx="12221983" cy="5494704"/>
          </a:xfrm>
          <a:prstGeom prst="round2SameRect">
            <a:avLst/>
          </a:prstGeom>
          <a:solidFill>
            <a:schemeClr val="bg1"/>
          </a:solidFill>
          <a:ln>
            <a:solidFill>
              <a:srgbClr val="4E6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F8D3D5-1CAB-9A43-812C-DDAEBA43E2B7}"/>
              </a:ext>
            </a:extLst>
          </p:cNvPr>
          <p:cNvSpPr txBox="1"/>
          <p:nvPr/>
        </p:nvSpPr>
        <p:spPr>
          <a:xfrm>
            <a:off x="1060077" y="5656475"/>
            <a:ext cx="47246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Получают консультацию </a:t>
            </a:r>
            <a:r>
              <a:rPr lang="ru-RU" sz="2400" dirty="0" err="1">
                <a:latin typeface="Raleway" pitchFamily="2" charset="0"/>
              </a:rPr>
              <a:t>профориентолога</a:t>
            </a:r>
            <a:r>
              <a:rPr lang="ru-RU" sz="2400" dirty="0">
                <a:latin typeface="Raleway" pitchFamily="2" charset="0"/>
              </a:rPr>
              <a:t> и психолога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7CB136-2694-9947-876E-7A46C10A79EB}"/>
              </a:ext>
            </a:extLst>
          </p:cNvPr>
          <p:cNvSpPr txBox="1"/>
          <p:nvPr/>
        </p:nvSpPr>
        <p:spPr>
          <a:xfrm>
            <a:off x="1048045" y="4543659"/>
            <a:ext cx="65207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Изучают методические пособия по поиску работы и</a:t>
            </a:r>
            <a:r>
              <a:rPr lang="en-US" sz="2400" dirty="0">
                <a:latin typeface="Raleway" pitchFamily="2" charset="0"/>
              </a:rPr>
              <a:t> </a:t>
            </a:r>
            <a:r>
              <a:rPr lang="ru-RU" sz="2400" dirty="0">
                <a:latin typeface="Raleway" pitchFamily="2" charset="0"/>
              </a:rPr>
              <a:t>профессиональной адаптации</a:t>
            </a:r>
            <a:endParaRPr lang="ru-BY" sz="2400" dirty="0">
              <a:latin typeface="Raleway" pitchFamily="2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7D507348-F6A9-6E43-9E13-0E9721A37BDD}"/>
              </a:ext>
            </a:extLst>
          </p:cNvPr>
          <p:cNvSpPr/>
          <p:nvPr/>
        </p:nvSpPr>
        <p:spPr>
          <a:xfrm>
            <a:off x="596660" y="4669275"/>
            <a:ext cx="265345" cy="26534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F8BB2AC-22B8-6F49-8CE8-661EAEBBFD18}"/>
              </a:ext>
            </a:extLst>
          </p:cNvPr>
          <p:cNvSpPr/>
          <p:nvPr/>
        </p:nvSpPr>
        <p:spPr>
          <a:xfrm>
            <a:off x="596660" y="5806629"/>
            <a:ext cx="265345" cy="2653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96E915-52AE-7E40-A65F-3C38F6D74F09}"/>
              </a:ext>
            </a:extLst>
          </p:cNvPr>
          <p:cNvSpPr txBox="1"/>
          <p:nvPr/>
        </p:nvSpPr>
        <p:spPr>
          <a:xfrm>
            <a:off x="836033" y="1797260"/>
            <a:ext cx="810690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dirty="0">
                <a:latin typeface="Raleway Medium" pitchFamily="2" charset="0"/>
              </a:rPr>
              <a:t>В рамках проекта «Профессия без барьеров» помогаем </a:t>
            </a:r>
            <a:r>
              <a:rPr lang="ru-RU" sz="2600" dirty="0" smtClean="0">
                <a:latin typeface="Raleway Medium" pitchFamily="2" charset="0"/>
              </a:rPr>
              <a:t>людям</a:t>
            </a:r>
            <a:r>
              <a:rPr lang="ru-RU" sz="2600" dirty="0" smtClean="0">
                <a:latin typeface="Raleway Medium" pitchFamily="2" charset="0"/>
              </a:rPr>
              <a:t> </a:t>
            </a:r>
            <a:r>
              <a:rPr lang="ru-RU" sz="2600" dirty="0">
                <a:latin typeface="Raleway Medium" pitchFamily="2" charset="0"/>
              </a:rPr>
              <a:t>с </a:t>
            </a:r>
            <a:r>
              <a:rPr lang="ru-RU" sz="2600" dirty="0" smtClean="0">
                <a:latin typeface="Raleway Medium" pitchFamily="2" charset="0"/>
              </a:rPr>
              <a:t>ОВЗ </a:t>
            </a:r>
            <a:r>
              <a:rPr lang="ru-RU" sz="2600" dirty="0">
                <a:latin typeface="Raleway Medium" pitchFamily="2" charset="0"/>
              </a:rPr>
              <a:t>выбрать </a:t>
            </a:r>
            <a:r>
              <a:rPr lang="ru-RU" sz="2600" dirty="0" smtClean="0">
                <a:latin typeface="Raleway Medium" pitchFamily="2" charset="0"/>
              </a:rPr>
              <a:t>профессию, отучиться </a:t>
            </a:r>
            <a:r>
              <a:rPr lang="ru-RU" sz="2600" dirty="0">
                <a:latin typeface="Raleway Medium" pitchFamily="2" charset="0"/>
              </a:rPr>
              <a:t>и </a:t>
            </a:r>
            <a:r>
              <a:rPr lang="ru-RU" sz="2600" dirty="0" smtClean="0">
                <a:latin typeface="Raleway Medium" pitchFamily="2" charset="0"/>
              </a:rPr>
              <a:t>трудоустроиться </a:t>
            </a:r>
            <a:endParaRPr lang="ru-BY" sz="2600" dirty="0">
              <a:latin typeface="Raleway Medium" pitchFamily="2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9C721531-F592-4B4D-A7F2-D06EF4B8FAED}"/>
              </a:ext>
            </a:extLst>
          </p:cNvPr>
          <p:cNvSpPr txBox="1">
            <a:spLocks noChangeArrowheads="1"/>
          </p:cNvSpPr>
          <p:nvPr/>
        </p:nvSpPr>
        <p:spPr>
          <a:xfrm>
            <a:off x="814623" y="382131"/>
            <a:ext cx="10917302" cy="736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48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Мастер-</a:t>
            </a:r>
            <a:r>
              <a:rPr lang="ru-RU" altLang="ru-BY" sz="4800" dirty="0" err="1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клас</a:t>
            </a:r>
            <a:r>
              <a:rPr lang="en-US" altLang="ru-BY" sz="48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c</a:t>
            </a:r>
            <a:r>
              <a:rPr lang="ru-RU" altLang="ru-BY" sz="48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ы «Красота без границ</a:t>
            </a:r>
            <a:r>
              <a:rPr lang="en-US" altLang="ru-BY" sz="48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»</a:t>
            </a:r>
            <a:endParaRPr lang="ru-RU" altLang="ru-BY" sz="4800" dirty="0">
              <a:solidFill>
                <a:srgbClr val="304D66"/>
              </a:solidFill>
              <a:latin typeface="Georgia" panose="02040502050405020303" pitchFamily="18" charset="0"/>
              <a:ea typeface="SimSun" panose="02010600030101010101" pitchFamily="2" charset="-122"/>
              <a:cs typeface="Golos Text" panose="020B0503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D7A799-D1C4-444A-9F71-97B134B17227}"/>
              </a:ext>
            </a:extLst>
          </p:cNvPr>
          <p:cNvSpPr txBox="1"/>
          <p:nvPr/>
        </p:nvSpPr>
        <p:spPr>
          <a:xfrm>
            <a:off x="1035043" y="3443198"/>
            <a:ext cx="77088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  <a:cs typeface="Golos Text" panose="020B0503020202020204" pitchFamily="34" charset="0"/>
              </a:rPr>
              <a:t>Участники пробуют</a:t>
            </a:r>
            <a:r>
              <a:rPr lang="ru-RU" sz="2400" dirty="0">
                <a:effectLst/>
                <a:latin typeface="Raleway" pitchFamily="2" charset="0"/>
                <a:cs typeface="Golos Text" panose="020B0503020202020204" pitchFamily="34" charset="0"/>
              </a:rPr>
              <a:t> себя в профессиях красоты: парикмахер, мастер маникюра и педикюра</a:t>
            </a:r>
            <a:endParaRPr lang="ru-BY" sz="2400" dirty="0">
              <a:latin typeface="Raleway" pitchFamily="2" charset="0"/>
              <a:cs typeface="Golos Text" panose="020B0503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568CA80-0108-EB4B-9C7C-403871D3695B}"/>
              </a:ext>
            </a:extLst>
          </p:cNvPr>
          <p:cNvSpPr/>
          <p:nvPr/>
        </p:nvSpPr>
        <p:spPr>
          <a:xfrm>
            <a:off x="593496" y="3566427"/>
            <a:ext cx="265345" cy="265345"/>
          </a:xfrm>
          <a:prstGeom prst="ellipse">
            <a:avLst/>
          </a:prstGeom>
          <a:solidFill>
            <a:srgbClr val="4E6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11BCEE7-4C60-7441-B9FF-7E2BF7E24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022" y="2501660"/>
            <a:ext cx="3599042" cy="43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4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82DAC3EC-AEE9-CA49-AA7C-D11EE06875AF}"/>
              </a:ext>
            </a:extLst>
          </p:cNvPr>
          <p:cNvSpPr/>
          <p:nvPr/>
        </p:nvSpPr>
        <p:spPr>
          <a:xfrm>
            <a:off x="358491" y="2270246"/>
            <a:ext cx="11414058" cy="3697418"/>
          </a:xfrm>
          <a:prstGeom prst="roundRect">
            <a:avLst/>
          </a:prstGeom>
          <a:solidFill>
            <a:schemeClr val="bg1"/>
          </a:solidFill>
          <a:ln>
            <a:solidFill>
              <a:srgbClr val="4E6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BY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359184B-73F9-6C4C-BA36-10C5F12F1465}"/>
              </a:ext>
            </a:extLst>
          </p:cNvPr>
          <p:cNvSpPr txBox="1">
            <a:spLocks noChangeArrowheads="1"/>
          </p:cNvSpPr>
          <p:nvPr/>
        </p:nvSpPr>
        <p:spPr>
          <a:xfrm>
            <a:off x="580841" y="602473"/>
            <a:ext cx="4156631" cy="756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55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«Я </a:t>
            </a:r>
            <a:r>
              <a:rPr lang="ru-RU" altLang="ru-BY" sz="5500" dirty="0" smtClean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- сама</a:t>
            </a:r>
            <a:r>
              <a:rPr lang="ru-RU" altLang="ru-BY" sz="55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!</a:t>
            </a:r>
            <a:r>
              <a:rPr lang="en-US" altLang="ru-BY" sz="55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»</a:t>
            </a:r>
            <a:endParaRPr lang="ru-RU" altLang="ru-BY" sz="5500" dirty="0">
              <a:solidFill>
                <a:srgbClr val="304D66"/>
              </a:solidFill>
              <a:latin typeface="Georgia" panose="02040502050405020303" pitchFamily="18" charset="0"/>
              <a:ea typeface="SimSun" panose="02010600030101010101" pitchFamily="2" charset="-122"/>
              <a:cs typeface="Golos Text" panose="020B05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BEE0F4-E59B-F641-9FA9-51AFE7772337}"/>
              </a:ext>
            </a:extLst>
          </p:cNvPr>
          <p:cNvSpPr txBox="1"/>
          <p:nvPr/>
        </p:nvSpPr>
        <p:spPr>
          <a:xfrm>
            <a:off x="1383732" y="3642861"/>
            <a:ext cx="94322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spc="10" dirty="0">
                <a:latin typeface="Raleway" pitchFamily="2" charset="0"/>
              </a:rPr>
              <a:t>Самостоятельности и профессиональном самоопределении</a:t>
            </a:r>
            <a:endParaRPr lang="ru-BY" sz="2400" kern="1600" spc="10" dirty="0">
              <a:latin typeface="Raleway" pitchFamily="2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FB250D7-4B2B-2D47-8B80-4CBDF04F8D32}"/>
              </a:ext>
            </a:extLst>
          </p:cNvPr>
          <p:cNvSpPr txBox="1">
            <a:spLocks noChangeArrowheads="1"/>
          </p:cNvSpPr>
          <p:nvPr/>
        </p:nvSpPr>
        <p:spPr>
          <a:xfrm>
            <a:off x="1016930" y="2774969"/>
            <a:ext cx="5288672" cy="699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2800" dirty="0">
                <a:latin typeface="Raleway" pitchFamily="2" charset="0"/>
                <a:ea typeface="SimSun" panose="02010600030101010101" pitchFamily="2" charset="-122"/>
                <a:cs typeface="Golos Text" panose="020B0503020202020204" pitchFamily="34" charset="0"/>
              </a:rPr>
              <a:t>Журнал рассказывает о</a:t>
            </a:r>
            <a:r>
              <a:rPr lang="en-US" altLang="ru-BY" sz="2800" dirty="0">
                <a:latin typeface="Raleway" pitchFamily="2" charset="0"/>
                <a:ea typeface="SimSun" panose="02010600030101010101" pitchFamily="2" charset="-122"/>
                <a:cs typeface="Golos Text" panose="020B0503020202020204" pitchFamily="34" charset="0"/>
              </a:rPr>
              <a:t>:</a:t>
            </a:r>
            <a:endParaRPr lang="ru-RU" altLang="ru-BY" sz="2800" dirty="0">
              <a:latin typeface="Raleway" pitchFamily="2" charset="0"/>
              <a:ea typeface="SimSun" panose="02010600030101010101" pitchFamily="2" charset="-122"/>
              <a:cs typeface="Golos Text" panose="020B0503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94959F-18CB-6D4B-8D8C-9ABE282CAB5D}"/>
              </a:ext>
            </a:extLst>
          </p:cNvPr>
          <p:cNvSpPr txBox="1"/>
          <p:nvPr/>
        </p:nvSpPr>
        <p:spPr>
          <a:xfrm>
            <a:off x="4737473" y="599696"/>
            <a:ext cx="706790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kern="1600" dirty="0">
                <a:latin typeface="Raleway Medium" pitchFamily="2" charset="0"/>
              </a:rPr>
              <a:t>Журнал о женщинах и для женщин с ОВЗ и неограниченными возможностями </a:t>
            </a:r>
            <a:br>
              <a:rPr lang="ru-RU" sz="2600" kern="1600" dirty="0">
                <a:latin typeface="Raleway Medium" pitchFamily="2" charset="0"/>
              </a:rPr>
            </a:br>
            <a:r>
              <a:rPr lang="ru-RU" sz="2600" kern="1600" dirty="0">
                <a:latin typeface="Raleway Medium" pitchFamily="2" charset="0"/>
              </a:rPr>
              <a:t>в жизни, и людей, готовых им помогать</a:t>
            </a:r>
            <a:endParaRPr lang="ru-BY" sz="2600" kern="1600" dirty="0">
              <a:latin typeface="Raleway Medium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53FB1F-F865-8B41-908E-BFC1D9B07CFD}"/>
              </a:ext>
            </a:extLst>
          </p:cNvPr>
          <p:cNvSpPr txBox="1"/>
          <p:nvPr/>
        </p:nvSpPr>
        <p:spPr>
          <a:xfrm>
            <a:off x="1376037" y="4387108"/>
            <a:ext cx="42828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spc="10" dirty="0">
                <a:latin typeface="Raleway" pitchFamily="2" charset="0"/>
              </a:rPr>
              <a:t>Преодолении стереотипов и социальной изоляции</a:t>
            </a:r>
            <a:endParaRPr lang="ru-BY" sz="2400" kern="1600" spc="10" dirty="0">
              <a:latin typeface="Raleway" pitchFamily="2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4AFE55A-FF09-9544-94CA-7DAA021E4D43}"/>
              </a:ext>
            </a:extLst>
          </p:cNvPr>
          <p:cNvSpPr/>
          <p:nvPr/>
        </p:nvSpPr>
        <p:spPr>
          <a:xfrm>
            <a:off x="1018673" y="3740095"/>
            <a:ext cx="265345" cy="26534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9FAA3B1-EB6F-1541-8BE9-1C43F9C82256}"/>
              </a:ext>
            </a:extLst>
          </p:cNvPr>
          <p:cNvSpPr/>
          <p:nvPr/>
        </p:nvSpPr>
        <p:spPr>
          <a:xfrm>
            <a:off x="1016930" y="4500808"/>
            <a:ext cx="265345" cy="265345"/>
          </a:xfrm>
          <a:prstGeom prst="ellipse">
            <a:avLst/>
          </a:prstGeom>
          <a:solidFill>
            <a:srgbClr val="D5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C73896-6219-FC42-9236-3A2A0C829A0A}"/>
              </a:ext>
            </a:extLst>
          </p:cNvPr>
          <p:cNvSpPr txBox="1"/>
          <p:nvPr/>
        </p:nvSpPr>
        <p:spPr>
          <a:xfrm>
            <a:off x="6736923" y="4400139"/>
            <a:ext cx="42828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Raleway" pitchFamily="2" charset="0"/>
              </a:rPr>
              <a:t>Показывает примеры успешной реализации</a:t>
            </a:r>
            <a:endParaRPr lang="ru-BY" sz="2400" kern="1600" dirty="0">
              <a:latin typeface="Raleway" pitchFamily="2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83EAE9AA-7CE6-4546-BEAF-397E55E48803}"/>
              </a:ext>
            </a:extLst>
          </p:cNvPr>
          <p:cNvSpPr/>
          <p:nvPr/>
        </p:nvSpPr>
        <p:spPr>
          <a:xfrm>
            <a:off x="6343310" y="4529051"/>
            <a:ext cx="265345" cy="265345"/>
          </a:xfrm>
          <a:prstGeom prst="ellipse">
            <a:avLst/>
          </a:prstGeom>
          <a:solidFill>
            <a:srgbClr val="D51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E42540D9-C801-CB4C-B860-F43D3A7BDCA3}"/>
              </a:ext>
            </a:extLst>
          </p:cNvPr>
          <p:cNvSpPr/>
          <p:nvPr/>
        </p:nvSpPr>
        <p:spPr>
          <a:xfrm rot="21386780">
            <a:off x="7000314" y="5519615"/>
            <a:ext cx="4972377" cy="1055086"/>
          </a:xfrm>
          <a:prstGeom prst="roundRect">
            <a:avLst/>
          </a:prstGeom>
          <a:solidFill>
            <a:srgbClr val="E6EDFE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BY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721B2B-DF31-7541-8231-995443A67B13}"/>
              </a:ext>
            </a:extLst>
          </p:cNvPr>
          <p:cNvSpPr txBox="1"/>
          <p:nvPr/>
        </p:nvSpPr>
        <p:spPr>
          <a:xfrm rot="21386780">
            <a:off x="7879859" y="5697710"/>
            <a:ext cx="3263598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ru-RU" sz="2000" spc="30" dirty="0" smtClean="0">
                <a:latin typeface="Raleway" pitchFamily="2" charset="0"/>
              </a:rPr>
              <a:t>А что, так можно было? Я тоже так хочу!</a:t>
            </a:r>
            <a:endParaRPr lang="ru-BY" sz="2000" spc="30" dirty="0"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791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B0D87D-EA64-9344-92BB-5756B63B7BBB}"/>
              </a:ext>
            </a:extLst>
          </p:cNvPr>
          <p:cNvSpPr/>
          <p:nvPr/>
        </p:nvSpPr>
        <p:spPr>
          <a:xfrm>
            <a:off x="0" y="0"/>
            <a:ext cx="12192000" cy="37116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E3E9CB6-8467-7E42-B8E5-9EE53E578E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1" t="14128" r="6278" b="1304"/>
          <a:stretch/>
        </p:blipFill>
        <p:spPr>
          <a:xfrm rot="327667">
            <a:off x="2569125" y="1825660"/>
            <a:ext cx="2084777" cy="2751682"/>
          </a:xfrm>
          <a:prstGeom prst="rect">
            <a:avLst/>
          </a:prstGeom>
          <a:effectLst>
            <a:outerShdw blurRad="228600" dist="165100" dir="2880000" sx="97000" sy="97000" algn="ctr" rotWithShape="0">
              <a:srgbClr val="3A5066">
                <a:alpha val="2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AE275E-69B8-0E4B-8609-A2CFE925EB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83" b="3171"/>
          <a:stretch/>
        </p:blipFill>
        <p:spPr>
          <a:xfrm rot="327667">
            <a:off x="304959" y="2042237"/>
            <a:ext cx="2083120" cy="2750833"/>
          </a:xfrm>
          <a:prstGeom prst="rect">
            <a:avLst/>
          </a:prstGeom>
          <a:ln w="53975">
            <a:noFill/>
          </a:ln>
          <a:effectLst>
            <a:outerShdw blurRad="254000" dist="50800" dir="4260000" algn="ctr" rotWithShape="0">
              <a:srgbClr val="212D38">
                <a:alpha val="51000"/>
              </a:srgbClr>
            </a:outerShdw>
          </a:effec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359184B-73F9-6C4C-BA36-10C5F12F1465}"/>
              </a:ext>
            </a:extLst>
          </p:cNvPr>
          <p:cNvSpPr txBox="1">
            <a:spLocks noChangeArrowheads="1"/>
          </p:cNvSpPr>
          <p:nvPr/>
        </p:nvSpPr>
        <p:spPr>
          <a:xfrm>
            <a:off x="512516" y="300452"/>
            <a:ext cx="5042895" cy="1446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50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Методические пособия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8E0466-95B1-3C49-B584-D113A723F9CF}"/>
              </a:ext>
            </a:extLst>
          </p:cNvPr>
          <p:cNvSpPr txBox="1"/>
          <p:nvPr/>
        </p:nvSpPr>
        <p:spPr>
          <a:xfrm>
            <a:off x="5486301" y="347707"/>
            <a:ext cx="62291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latin typeface="Raleway Medium" pitchFamily="2" charset="0"/>
              </a:rPr>
              <a:t>В рамках проекта мы разрабатываем </a:t>
            </a:r>
            <a:br>
              <a:rPr lang="ru-RU" sz="2100" dirty="0">
                <a:latin typeface="Raleway Medium" pitchFamily="2" charset="0"/>
              </a:rPr>
            </a:br>
            <a:r>
              <a:rPr lang="ru-RU" sz="2100" dirty="0">
                <a:latin typeface="Raleway Medium" pitchFamily="2" charset="0"/>
              </a:rPr>
              <a:t>и издаем методические пособия, которые предлагают понятный способ помочь </a:t>
            </a:r>
            <a:r>
              <a:rPr lang="ru-RU" sz="2100" dirty="0" smtClean="0">
                <a:latin typeface="Raleway Medium" pitchFamily="2" charset="0"/>
              </a:rPr>
              <a:t>людям</a:t>
            </a:r>
            <a:r>
              <a:rPr lang="ru-RU" sz="2100" dirty="0" smtClean="0">
                <a:latin typeface="Raleway Medium" pitchFamily="2" charset="0"/>
              </a:rPr>
              <a:t> </a:t>
            </a:r>
            <a:r>
              <a:rPr lang="ru-RU" sz="2100" dirty="0">
                <a:latin typeface="Raleway Medium" pitchFamily="2" charset="0"/>
              </a:rPr>
              <a:t>с </a:t>
            </a:r>
            <a:r>
              <a:rPr lang="ru-RU" sz="2100" dirty="0" smtClean="0">
                <a:latin typeface="Raleway Medium" pitchFamily="2" charset="0"/>
              </a:rPr>
              <a:t>ОВЗ, в </a:t>
            </a:r>
            <a:r>
              <a:rPr lang="ru-RU" sz="2100" dirty="0" err="1" smtClean="0">
                <a:latin typeface="Raleway Medium" pitchFamily="2" charset="0"/>
              </a:rPr>
              <a:t>т.ч</a:t>
            </a:r>
            <a:r>
              <a:rPr lang="ru-RU" sz="2100" dirty="0" smtClean="0">
                <a:latin typeface="Raleway Medium" pitchFamily="2" charset="0"/>
              </a:rPr>
              <a:t>. </a:t>
            </a:r>
            <a:r>
              <a:rPr lang="ru-RU" sz="2100" dirty="0">
                <a:latin typeface="Raleway Medium" pitchFamily="2" charset="0"/>
              </a:rPr>
              <a:t>в</a:t>
            </a:r>
            <a:r>
              <a:rPr lang="ru-RU" sz="2100" dirty="0" smtClean="0">
                <a:latin typeface="Raleway Medium" pitchFamily="2" charset="0"/>
              </a:rPr>
              <a:t>етеранам СВО, </a:t>
            </a:r>
            <a:r>
              <a:rPr lang="ru-RU" sz="2100" dirty="0">
                <a:latin typeface="Raleway Medium" pitchFamily="2" charset="0"/>
              </a:rPr>
              <a:t>выбрать </a:t>
            </a:r>
            <a:r>
              <a:rPr lang="ru-RU" sz="2100" dirty="0" smtClean="0">
                <a:latin typeface="Raleway Medium" pitchFamily="2" charset="0"/>
              </a:rPr>
              <a:t>профессию. </a:t>
            </a:r>
            <a:endParaRPr lang="ru-BY" sz="2100" dirty="0">
              <a:latin typeface="Raleway Medium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63EE81-0F6B-0042-864E-3622484123D6}"/>
              </a:ext>
            </a:extLst>
          </p:cNvPr>
          <p:cNvSpPr txBox="1"/>
          <p:nvPr/>
        </p:nvSpPr>
        <p:spPr>
          <a:xfrm>
            <a:off x="5526835" y="2763081"/>
            <a:ext cx="6435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aleway" pitchFamily="2" charset="0"/>
              </a:rPr>
              <a:t>и</a:t>
            </a:r>
            <a:r>
              <a:rPr lang="ru-RU" sz="2000" dirty="0" smtClean="0">
                <a:effectLst/>
                <a:latin typeface="Raleway" pitchFamily="2" charset="0"/>
              </a:rPr>
              <a:t> </a:t>
            </a:r>
            <a:r>
              <a:rPr lang="ru-RU" sz="2000" dirty="0">
                <a:effectLst/>
                <a:latin typeface="Raleway" pitchFamily="2" charset="0"/>
              </a:rPr>
              <a:t>готовое решение для школ, властей и бизнеса, которое помогает подросткам трудоустроиться</a:t>
            </a:r>
            <a:endParaRPr lang="ru-BY" sz="2000" dirty="0">
              <a:latin typeface="Raleway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9F8EF8-BCD0-1F44-AC34-1CFD0731372F}"/>
              </a:ext>
            </a:extLst>
          </p:cNvPr>
          <p:cNvSpPr txBox="1"/>
          <p:nvPr/>
        </p:nvSpPr>
        <p:spPr>
          <a:xfrm>
            <a:off x="5490800" y="1992646"/>
            <a:ext cx="6291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Raleway" pitchFamily="2" charset="0"/>
              </a:rPr>
              <a:t>Это </a:t>
            </a:r>
            <a:r>
              <a:rPr lang="ru-RU" sz="2000" dirty="0" smtClean="0">
                <a:latin typeface="Raleway" pitchFamily="2" charset="0"/>
              </a:rPr>
              <a:t>отлаженная</a:t>
            </a:r>
            <a:r>
              <a:rPr lang="ru-RU" sz="2000" dirty="0" smtClean="0">
                <a:effectLst/>
                <a:latin typeface="Raleway" pitchFamily="2" charset="0"/>
              </a:rPr>
              <a:t> </a:t>
            </a:r>
            <a:r>
              <a:rPr lang="ru-RU" sz="2000" dirty="0">
                <a:effectLst/>
                <a:latin typeface="Raleway" pitchFamily="2" charset="0"/>
              </a:rPr>
              <a:t>система поддержки, которая </a:t>
            </a:r>
            <a:br>
              <a:rPr lang="ru-RU" sz="2000" dirty="0">
                <a:effectLst/>
                <a:latin typeface="Raleway" pitchFamily="2" charset="0"/>
              </a:rPr>
            </a:br>
            <a:r>
              <a:rPr lang="ru-RU" sz="2000" dirty="0">
                <a:effectLst/>
                <a:latin typeface="Raleway" pitchFamily="2" charset="0"/>
              </a:rPr>
              <a:t>помогает составить персональный план карьеры </a:t>
            </a:r>
            <a:endParaRPr lang="ru-BY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B7389C-A190-1B41-AED3-6AB6259D3F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713"/>
          <a:stretch/>
        </p:blipFill>
        <p:spPr>
          <a:xfrm>
            <a:off x="9307093" y="3848458"/>
            <a:ext cx="2884907" cy="27666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333A5D-C609-F04E-8D0B-8EE7D15E0C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82" b="6990"/>
          <a:stretch/>
        </p:blipFill>
        <p:spPr>
          <a:xfrm rot="327667">
            <a:off x="2043543" y="3557353"/>
            <a:ext cx="2293615" cy="2987799"/>
          </a:xfrm>
          <a:prstGeom prst="rect">
            <a:avLst/>
          </a:prstGeom>
          <a:noFill/>
          <a:ln w="53975">
            <a:noFill/>
          </a:ln>
          <a:effectLst>
            <a:outerShdw blurRad="292100" dist="50800" dir="1620000" sx="102000" sy="102000" algn="ctr" rotWithShape="0">
              <a:srgbClr val="3C5467">
                <a:alpha val="39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CD478B5-9A11-1D41-A3CA-56203F66D436}"/>
              </a:ext>
            </a:extLst>
          </p:cNvPr>
          <p:cNvSpPr txBox="1"/>
          <p:nvPr/>
        </p:nvSpPr>
        <p:spPr>
          <a:xfrm>
            <a:off x="10735258" y="6478236"/>
            <a:ext cx="17344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effectLst/>
                <a:latin typeface="Raleway" pitchFamily="2" charset="0"/>
              </a:rPr>
              <a:t>Все пособия</a:t>
            </a:r>
            <a:endParaRPr lang="ru-BY" sz="1600" dirty="0">
              <a:latin typeface="Raleway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6909EA-989B-6946-97C4-AB80CE5403EA}"/>
              </a:ext>
            </a:extLst>
          </p:cNvPr>
          <p:cNvSpPr txBox="1"/>
          <p:nvPr/>
        </p:nvSpPr>
        <p:spPr>
          <a:xfrm>
            <a:off x="5625430" y="3978644"/>
            <a:ext cx="3095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solidFill>
                  <a:srgbClr val="000000"/>
                </a:solidFill>
                <a:effectLst/>
                <a:latin typeface="Raleway" pitchFamily="2" charset="0"/>
              </a:rPr>
              <a:t>Профессия без барьеров: от профтестирования — </a:t>
            </a:r>
            <a:br>
              <a:rPr lang="ru-RU" i="0" dirty="0">
                <a:solidFill>
                  <a:srgbClr val="000000"/>
                </a:solidFill>
                <a:effectLst/>
                <a:latin typeface="Raleway" pitchFamily="2" charset="0"/>
              </a:rPr>
            </a:br>
            <a:r>
              <a:rPr lang="ru-RU" i="0" dirty="0">
                <a:solidFill>
                  <a:srgbClr val="000000"/>
                </a:solidFill>
                <a:effectLst/>
                <a:latin typeface="Raleway" pitchFamily="2" charset="0"/>
              </a:rPr>
              <a:t>к карьерному маршруту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BACDAF-2145-BD4E-8D99-BE0FBF8AF707}"/>
              </a:ext>
            </a:extLst>
          </p:cNvPr>
          <p:cNvSpPr txBox="1"/>
          <p:nvPr/>
        </p:nvSpPr>
        <p:spPr>
          <a:xfrm>
            <a:off x="5649495" y="4992179"/>
            <a:ext cx="30958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solidFill>
                  <a:srgbClr val="000000"/>
                </a:solidFill>
                <a:effectLst/>
                <a:latin typeface="Raleway" pitchFamily="2" charset="0"/>
              </a:rPr>
              <a:t>Профессия без барьеров. Профориентация для подростков с ОВЗ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4C9338-A8F7-364A-BF3F-596CFADB0DD6}"/>
              </a:ext>
            </a:extLst>
          </p:cNvPr>
          <p:cNvSpPr txBox="1"/>
          <p:nvPr/>
        </p:nvSpPr>
        <p:spPr>
          <a:xfrm>
            <a:off x="5614909" y="5976863"/>
            <a:ext cx="30529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A0A0A"/>
                </a:solidFill>
                <a:effectLst/>
                <a:latin typeface="Raleway" pitchFamily="2" charset="0"/>
              </a:rPr>
              <a:t>Психологическая помощь военнослужащим</a:t>
            </a:r>
            <a:endParaRPr lang="ru-RU" i="0" dirty="0">
              <a:solidFill>
                <a:srgbClr val="000000"/>
              </a:solidFill>
              <a:effectLst/>
              <a:latin typeface="Raleway" pitchFamily="2" charset="0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7197F8E-5960-C34E-8F6C-2565DAE4470C}"/>
              </a:ext>
            </a:extLst>
          </p:cNvPr>
          <p:cNvSpPr/>
          <p:nvPr/>
        </p:nvSpPr>
        <p:spPr>
          <a:xfrm>
            <a:off x="5399673" y="5147538"/>
            <a:ext cx="129492" cy="129492"/>
          </a:xfrm>
          <a:prstGeom prst="ellipse">
            <a:avLst/>
          </a:prstGeom>
          <a:solidFill>
            <a:srgbClr val="6D99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D0690677-5ABE-5846-A729-66D251496A0A}"/>
              </a:ext>
            </a:extLst>
          </p:cNvPr>
          <p:cNvSpPr/>
          <p:nvPr/>
        </p:nvSpPr>
        <p:spPr>
          <a:xfrm>
            <a:off x="5399673" y="4111141"/>
            <a:ext cx="129492" cy="1294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A4DDD082-B243-534D-867D-98BBA0280C53}"/>
              </a:ext>
            </a:extLst>
          </p:cNvPr>
          <p:cNvSpPr/>
          <p:nvPr/>
        </p:nvSpPr>
        <p:spPr>
          <a:xfrm>
            <a:off x="5399673" y="6089300"/>
            <a:ext cx="129492" cy="129492"/>
          </a:xfrm>
          <a:prstGeom prst="ellipse">
            <a:avLst/>
          </a:prstGeom>
          <a:solidFill>
            <a:srgbClr val="7DC8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188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359184B-73F9-6C4C-BA36-10C5F12F1465}"/>
              </a:ext>
            </a:extLst>
          </p:cNvPr>
          <p:cNvSpPr txBox="1">
            <a:spLocks noChangeArrowheads="1"/>
          </p:cNvSpPr>
          <p:nvPr/>
        </p:nvSpPr>
        <p:spPr>
          <a:xfrm>
            <a:off x="570791" y="816030"/>
            <a:ext cx="3713132" cy="564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BY" sz="6000" dirty="0">
                <a:solidFill>
                  <a:srgbClr val="304D66"/>
                </a:solidFill>
                <a:latin typeface="Georgia" panose="02040502050405020303" pitchFamily="18" charset="0"/>
                <a:ea typeface="SimSun" panose="02010600030101010101" pitchFamily="2" charset="-122"/>
                <a:cs typeface="Golos Text" panose="020B0503020202020204" pitchFamily="34" charset="0"/>
              </a:rPr>
              <a:t>Контакты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58EB9D-13E4-B446-AD1E-87308738B006}"/>
              </a:ext>
            </a:extLst>
          </p:cNvPr>
          <p:cNvSpPr txBox="1"/>
          <p:nvPr/>
        </p:nvSpPr>
        <p:spPr>
          <a:xfrm>
            <a:off x="622606" y="2096307"/>
            <a:ext cx="48680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Geometria" panose="020B0503020204020204" pitchFamily="34" charset="0"/>
              </a:rPr>
              <a:t>+</a:t>
            </a:r>
            <a:r>
              <a:rPr lang="ru-RU" sz="3200" dirty="0" smtClean="0">
                <a:solidFill>
                  <a:srgbClr val="000000"/>
                </a:solidFill>
                <a:latin typeface="Geometria" panose="020B0503020204020204" pitchFamily="34" charset="0"/>
              </a:rPr>
              <a:t>79235800100</a:t>
            </a:r>
            <a:endParaRPr lang="ru-BY" sz="3200" dirty="0">
              <a:latin typeface="Geometria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89EE2-E18A-0045-B0A1-0F6E7B0469EF}"/>
              </a:ext>
            </a:extLst>
          </p:cNvPr>
          <p:cNvSpPr txBox="1"/>
          <p:nvPr/>
        </p:nvSpPr>
        <p:spPr>
          <a:xfrm>
            <a:off x="618595" y="2794383"/>
            <a:ext cx="55375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i="0" dirty="0">
                <a:solidFill>
                  <a:srgbClr val="000000"/>
                </a:solidFill>
                <a:effectLst/>
                <a:latin typeface="Geometria" panose="020B0503020204020204" pitchFamily="34" charset="0"/>
              </a:rPr>
              <a:t>г. Абакан ул. Советская, д.179 кабинет </a:t>
            </a:r>
            <a:r>
              <a:rPr lang="ru-RU" sz="2800" i="0" dirty="0" smtClean="0">
                <a:solidFill>
                  <a:srgbClr val="000000"/>
                </a:solidFill>
                <a:effectLst/>
                <a:latin typeface="Geometria" panose="020B0503020204020204" pitchFamily="34" charset="0"/>
              </a:rPr>
              <a:t>304</a:t>
            </a:r>
            <a:endParaRPr lang="ru-RU" sz="2800" i="0" dirty="0">
              <a:solidFill>
                <a:srgbClr val="000000"/>
              </a:solidFill>
              <a:effectLst/>
              <a:latin typeface="Geometria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4E6B04-120E-5F4F-AE0D-D09A6239A948}"/>
              </a:ext>
            </a:extLst>
          </p:cNvPr>
          <p:cNvSpPr txBox="1"/>
          <p:nvPr/>
        </p:nvSpPr>
        <p:spPr>
          <a:xfrm>
            <a:off x="7456799" y="5413256"/>
            <a:ext cx="27223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Geometria" panose="020B0503020204020204" pitchFamily="34" charset="0"/>
              </a:rPr>
              <a:t>Сообщество</a:t>
            </a:r>
            <a:r>
              <a:rPr lang="ru-RU" sz="2400" i="0" dirty="0">
                <a:solidFill>
                  <a:srgbClr val="000000"/>
                </a:solidFill>
                <a:effectLst/>
                <a:latin typeface="Geometria" panose="020B0503020204020204" pitchFamily="34" charset="0"/>
              </a:rPr>
              <a:t> ВК </a:t>
            </a:r>
            <a:r>
              <a:rPr lang="en-US" sz="2400" i="0" dirty="0" err="1" smtClean="0">
                <a:solidFill>
                  <a:srgbClr val="000000"/>
                </a:solidFill>
                <a:effectLst/>
                <a:latin typeface="Geometria" panose="020B0503020204020204" pitchFamily="34" charset="0"/>
              </a:rPr>
              <a:t>profi_bez_b</a:t>
            </a:r>
            <a:endParaRPr lang="en-US" sz="2400" i="0" dirty="0">
              <a:solidFill>
                <a:srgbClr val="000000"/>
              </a:solidFill>
              <a:effectLst/>
              <a:latin typeface="Geometria" panose="020B0503020204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879D06-6396-004F-99AA-FE07C5406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799" y="816030"/>
            <a:ext cx="4354135" cy="43541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360458-F8CE-6448-90D2-6CE5B346C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29" y="4809604"/>
            <a:ext cx="1053796" cy="123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813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260</Words>
  <Application>Microsoft Office PowerPoint</Application>
  <PresentationFormat>Широкоэкранный</PresentationFormat>
  <Paragraphs>43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SimSun</vt:lpstr>
      <vt:lpstr>Arial</vt:lpstr>
      <vt:lpstr>Calibri</vt:lpstr>
      <vt:lpstr>Calibri Light</vt:lpstr>
      <vt:lpstr>Futura Medium</vt:lpstr>
      <vt:lpstr>Geometria</vt:lpstr>
      <vt:lpstr>Georgia</vt:lpstr>
      <vt:lpstr>Golos Text</vt:lpstr>
      <vt:lpstr>Helvetica Neue</vt:lpstr>
      <vt:lpstr>Raleway</vt:lpstr>
      <vt:lpstr>Raleway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Home PC</cp:lastModifiedBy>
  <cp:revision>27</cp:revision>
  <dcterms:created xsi:type="dcterms:W3CDTF">2026-03-02T11:18:31Z</dcterms:created>
  <dcterms:modified xsi:type="dcterms:W3CDTF">2026-03-05T15:35:21Z</dcterms:modified>
</cp:coreProperties>
</file>