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1"/>
    <p:sldMasterId id="2147483954" r:id="rId2"/>
  </p:sldMasterIdLst>
  <p:notesMasterIdLst>
    <p:notesMasterId r:id="rId27"/>
  </p:notesMasterIdLst>
  <p:sldIdLst>
    <p:sldId id="285" r:id="rId3"/>
    <p:sldId id="288" r:id="rId4"/>
    <p:sldId id="300" r:id="rId5"/>
    <p:sldId id="286" r:id="rId6"/>
    <p:sldId id="287" r:id="rId7"/>
    <p:sldId id="290" r:id="rId8"/>
    <p:sldId id="289" r:id="rId9"/>
    <p:sldId id="296" r:id="rId10"/>
    <p:sldId id="297" r:id="rId11"/>
    <p:sldId id="308" r:id="rId12"/>
    <p:sldId id="298" r:id="rId13"/>
    <p:sldId id="309" r:id="rId14"/>
    <p:sldId id="310" r:id="rId15"/>
    <p:sldId id="304" r:id="rId16"/>
    <p:sldId id="283" r:id="rId17"/>
    <p:sldId id="312" r:id="rId18"/>
    <p:sldId id="292" r:id="rId19"/>
    <p:sldId id="282" r:id="rId20"/>
    <p:sldId id="303" r:id="rId21"/>
    <p:sldId id="307" r:id="rId22"/>
    <p:sldId id="299" r:id="rId23"/>
    <p:sldId id="311" r:id="rId24"/>
    <p:sldId id="280" r:id="rId25"/>
    <p:sldId id="275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06" autoAdjust="0"/>
    <p:restoredTop sz="92791" autoAdjust="0"/>
  </p:normalViewPr>
  <p:slideViewPr>
    <p:cSldViewPr>
      <p:cViewPr>
        <p:scale>
          <a:sx n="69" d="100"/>
          <a:sy n="69" d="100"/>
        </p:scale>
        <p:origin x="-57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15"/>
      <c:hPercent val="77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6190476190476267E-2"/>
          <c:y val="2.1582733812949652E-2"/>
          <c:w val="0.7587301587301587"/>
          <c:h val="0.8393285371702637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2017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0.12271731190650109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Sheet1!$B$1:$B$1</c:f>
              <c:strCache>
                <c:ptCount val="1"/>
                <c:pt idx="0">
                  <c:v>человек</c:v>
                </c:pt>
              </c:strCache>
            </c:strRef>
          </c:cat>
          <c:val>
            <c:numRef>
              <c:f>Sheet1!$B$2:$B$2</c:f>
              <c:numCache>
                <c:formatCode>General</c:formatCode>
                <c:ptCount val="1"/>
                <c:pt idx="0">
                  <c:v>54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2018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8694072022464518E-3"/>
                  <c:y val="-7.8889700511322131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Sheet1!$B$1:$B$1</c:f>
              <c:strCache>
                <c:ptCount val="1"/>
                <c:pt idx="0">
                  <c:v>человек</c:v>
                </c:pt>
              </c:strCache>
            </c:strRef>
          </c:cat>
          <c:val>
            <c:numRef>
              <c:f>Sheet1!$B$3:$B$3</c:f>
              <c:numCache>
                <c:formatCode>General</c:formatCode>
                <c:ptCount val="1"/>
                <c:pt idx="0">
                  <c:v>57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2019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0.18115412710007306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Sheet1!$B$1:$B$1</c:f>
              <c:strCache>
                <c:ptCount val="1"/>
                <c:pt idx="0">
                  <c:v>человек</c:v>
                </c:pt>
              </c:strCache>
            </c:strRef>
          </c:cat>
          <c:val>
            <c:numRef>
              <c:f>Sheet1!$B$4:$B$4</c:f>
              <c:numCache>
                <c:formatCode>General</c:formatCode>
                <c:ptCount val="1"/>
                <c:pt idx="0">
                  <c:v>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32696960"/>
        <c:axId val="6247552"/>
        <c:axId val="0"/>
      </c:bar3DChart>
      <c:catAx>
        <c:axId val="32696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/>
            </a:pPr>
            <a:endParaRPr lang="ru-RU"/>
          </a:p>
        </c:txPr>
        <c:crossAx val="62475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2475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32696960"/>
        <c:crosses val="autoZero"/>
        <c:crossBetween val="between"/>
      </c:valAx>
      <c:spPr>
        <a:noFill/>
        <a:ln w="25387">
          <a:noFill/>
        </a:ln>
      </c:spPr>
    </c:plotArea>
    <c:legend>
      <c:legendPos val="r"/>
      <c:layout>
        <c:manualLayout>
          <c:xMode val="edge"/>
          <c:yMode val="edge"/>
          <c:x val="0.85072463768115947"/>
          <c:y val="0.13785557986870897"/>
          <c:w val="0.1391304347826087"/>
          <c:h val="0.678336980306345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FC8E6D0-7F80-482B-8826-9799282B4E78}" type="datetimeFigureOut">
              <a:rPr lang="ru-RU"/>
              <a:pPr>
                <a:defRPr/>
              </a:pPr>
              <a:t>12.02.2020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98EC575-DFFF-4165-B7B2-E7A0080809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8570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D5411E-BFD4-4001-A321-630970045BA3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534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1A2C4-1140-474F-B5A2-27314525409E}" type="datetimeFigureOut">
              <a:rPr lang="ru-RU"/>
              <a:pPr>
                <a:defRPr/>
              </a:pPr>
              <a:t>12.02.2020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824C2-DB5A-42C4-8F5D-7EDCC8E3C0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9CE0B-2ED8-4D35-A409-016C676D8D11}" type="datetimeFigureOut">
              <a:rPr lang="ru-RU"/>
              <a:pPr>
                <a:defRPr/>
              </a:pPr>
              <a:t>12.02.2020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112A6-190C-46EF-92BF-131844914C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91E34-B655-4AC4-B536-E04CDF071B72}" type="datetimeFigureOut">
              <a:rPr lang="ru-RU"/>
              <a:pPr>
                <a:defRPr/>
              </a:pPr>
              <a:t>12.02.2020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0499B-6643-4C1E-9081-461C15D0F7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5218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228600" y="990600"/>
            <a:ext cx="8610600" cy="0"/>
          </a:xfrm>
          <a:prstGeom prst="line">
            <a:avLst/>
          </a:prstGeom>
          <a:noFill/>
          <a:ln w="666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  <a:latin typeface="Arial" charset="0"/>
              <a:cs typeface="+mn-cs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228600" y="1447800"/>
            <a:ext cx="2286000" cy="2514600"/>
            <a:chOff x="144" y="912"/>
            <a:chExt cx="1440" cy="1584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960" y="912"/>
              <a:ext cx="52" cy="97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>
              <a:off x="844" y="912"/>
              <a:ext cx="52" cy="86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>
              <a:off x="727" y="912"/>
              <a:ext cx="52" cy="73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610" y="912"/>
              <a:ext cx="52" cy="612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0" name="Rectangle 13"/>
            <p:cNvSpPr>
              <a:spLocks noChangeArrowheads="1"/>
            </p:cNvSpPr>
            <p:nvPr/>
          </p:nvSpPr>
          <p:spPr bwMode="auto">
            <a:xfrm>
              <a:off x="494" y="912"/>
              <a:ext cx="52" cy="49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377" y="912"/>
              <a:ext cx="52" cy="36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260" y="912"/>
              <a:ext cx="52" cy="249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" name="Rectangle 16"/>
            <p:cNvSpPr>
              <a:spLocks noChangeArrowheads="1"/>
            </p:cNvSpPr>
            <p:nvPr/>
          </p:nvSpPr>
          <p:spPr bwMode="auto">
            <a:xfrm>
              <a:off x="144" y="912"/>
              <a:ext cx="52" cy="12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4" name="Rectangle 17"/>
            <p:cNvSpPr>
              <a:spLocks noChangeArrowheads="1"/>
            </p:cNvSpPr>
            <p:nvPr/>
          </p:nvSpPr>
          <p:spPr bwMode="auto">
            <a:xfrm>
              <a:off x="1077" y="912"/>
              <a:ext cx="49" cy="109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5" name="Rectangle 18"/>
            <p:cNvSpPr>
              <a:spLocks noChangeArrowheads="1"/>
            </p:cNvSpPr>
            <p:nvPr/>
          </p:nvSpPr>
          <p:spPr bwMode="auto">
            <a:xfrm>
              <a:off x="1191" y="912"/>
              <a:ext cx="49" cy="1223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6" name="Rectangle 19"/>
            <p:cNvSpPr>
              <a:spLocks noChangeArrowheads="1"/>
            </p:cNvSpPr>
            <p:nvPr/>
          </p:nvSpPr>
          <p:spPr bwMode="auto">
            <a:xfrm>
              <a:off x="1304" y="912"/>
              <a:ext cx="49" cy="134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7" name="Rectangle 20"/>
            <p:cNvSpPr>
              <a:spLocks noChangeArrowheads="1"/>
            </p:cNvSpPr>
            <p:nvPr/>
          </p:nvSpPr>
          <p:spPr bwMode="auto">
            <a:xfrm>
              <a:off x="1418" y="912"/>
              <a:ext cx="52" cy="146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8" name="Rectangle 21"/>
            <p:cNvSpPr>
              <a:spLocks noChangeArrowheads="1"/>
            </p:cNvSpPr>
            <p:nvPr/>
          </p:nvSpPr>
          <p:spPr bwMode="auto">
            <a:xfrm>
              <a:off x="1535" y="912"/>
              <a:ext cx="49" cy="158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Arial" charset="0"/>
                <a:cs typeface="+mn-cs"/>
              </a:endParaRPr>
            </a:p>
          </p:txBody>
        </p:sp>
      </p:grpSp>
      <p:sp>
        <p:nvSpPr>
          <p:cNvPr id="19" name="Line 22"/>
          <p:cNvSpPr>
            <a:spLocks noChangeShapeType="1"/>
          </p:cNvSpPr>
          <p:nvPr/>
        </p:nvSpPr>
        <p:spPr bwMode="auto">
          <a:xfrm>
            <a:off x="266700" y="6172200"/>
            <a:ext cx="861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  <a:latin typeface="Arial" charset="0"/>
              <a:cs typeface="+mn-cs"/>
            </a:endParaRP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95600" y="1371600"/>
            <a:ext cx="5867400" cy="2286000"/>
          </a:xfrm>
        </p:spPr>
        <p:txBody>
          <a:bodyPr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5791200" cy="14478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 b="1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>
                <a:latin typeface="Candar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ndar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ndara" pitchFamily="34" charset="0"/>
              </a:defRPr>
            </a:lvl1pPr>
          </a:lstStyle>
          <a:p>
            <a:pPr>
              <a:defRPr/>
            </a:pPr>
            <a:fld id="{3B0D006A-EAB6-4419-86FE-F64DD4093A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ndar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ndara" pitchFamily="34" charset="0"/>
              </a:defRPr>
            </a:lvl1pPr>
          </a:lstStyle>
          <a:p>
            <a:pPr>
              <a:defRPr/>
            </a:pPr>
            <a:fld id="{B971472C-9009-4FAE-8E19-D8DD4E09F6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latin typeface="Candar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ndar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ndara" pitchFamily="34" charset="0"/>
              </a:defRPr>
            </a:lvl1pPr>
          </a:lstStyle>
          <a:p>
            <a:pPr>
              <a:defRPr/>
            </a:pPr>
            <a:fld id="{2CE099B5-2EBB-484A-8590-EF6B3FC0E7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latin typeface="Candar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76400" y="19812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ndar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ndara" pitchFamily="34" charset="0"/>
              </a:defRPr>
            </a:lvl1pPr>
          </a:lstStyle>
          <a:p>
            <a:pPr>
              <a:defRPr/>
            </a:pPr>
            <a:fld id="{34EDAF9C-5D90-4C6E-921D-D07AD3BAB5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latin typeface="Candar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ndar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ndara" pitchFamily="34" charset="0"/>
              </a:defRPr>
            </a:lvl1pPr>
          </a:lstStyle>
          <a:p>
            <a:pPr>
              <a:defRPr/>
            </a:pPr>
            <a:fld id="{AFB2B1E8-6D37-44FD-BA41-71A0383010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22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latin typeface="Candar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ndar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ndara" pitchFamily="34" charset="0"/>
              </a:defRPr>
            </a:lvl1pPr>
          </a:lstStyle>
          <a:p>
            <a:pPr>
              <a:defRPr/>
            </a:pPr>
            <a:fld id="{6F4647A4-59FA-47C0-89C7-7B5D25A9B0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latin typeface="Candar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ndar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ndara" pitchFamily="34" charset="0"/>
              </a:defRPr>
            </a:lvl1pPr>
          </a:lstStyle>
          <a:p>
            <a:pPr>
              <a:defRPr/>
            </a:pPr>
            <a:fld id="{E6BE4B96-5B7F-44AF-A867-CCC35EAC51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22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latin typeface="Candar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4FCC4-7BA7-4A87-977E-9DAD4A3BD92A}" type="datetimeFigureOut">
              <a:rPr lang="ru-RU"/>
              <a:pPr>
                <a:defRPr/>
              </a:pPr>
              <a:t>12.02.2020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97500-9E4B-477A-B04C-800EFF6C24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ndar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ndara" pitchFamily="34" charset="0"/>
              </a:defRPr>
            </a:lvl1pPr>
          </a:lstStyle>
          <a:p>
            <a:pPr>
              <a:defRPr/>
            </a:pPr>
            <a:fld id="{5C1615C4-93B1-47EF-AAC4-38F0226CF6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latin typeface="Candar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ndar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ndara" pitchFamily="34" charset="0"/>
              </a:defRPr>
            </a:lvl1pPr>
          </a:lstStyle>
          <a:p>
            <a:pPr>
              <a:defRPr/>
            </a:pPr>
            <a:fld id="{A78C3C18-8ED6-44E5-B094-26D990EAC1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latin typeface="Candar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ndar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ndara" pitchFamily="34" charset="0"/>
              </a:defRPr>
            </a:lvl1pPr>
          </a:lstStyle>
          <a:p>
            <a:pPr>
              <a:defRPr/>
            </a:pPr>
            <a:fld id="{9B49C258-F8D8-412E-BAE0-500D548C36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latin typeface="Candar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34200" y="457200"/>
            <a:ext cx="17526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676400" y="457200"/>
            <a:ext cx="51054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ndar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ndara" pitchFamily="34" charset="0"/>
              </a:defRPr>
            </a:lvl1pPr>
          </a:lstStyle>
          <a:p>
            <a:pPr>
              <a:defRPr/>
            </a:pPr>
            <a:fld id="{99257497-3F3A-4120-920A-97943F4C5E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latin typeface="Candar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676400" y="457200"/>
            <a:ext cx="7010400" cy="5638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ndar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ndara" pitchFamily="34" charset="0"/>
              </a:defRPr>
            </a:lvl1pPr>
          </a:lstStyle>
          <a:p>
            <a:pPr>
              <a:defRPr/>
            </a:pPr>
            <a:fld id="{C4C2842D-F3DB-4C08-B9E0-4F56122DC1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latin typeface="Candar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0104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1676400" y="1981200"/>
            <a:ext cx="7010400" cy="4114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ndar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ndara" pitchFamily="34" charset="0"/>
              </a:defRPr>
            </a:lvl1pPr>
          </a:lstStyle>
          <a:p>
            <a:pPr>
              <a:defRPr/>
            </a:pPr>
            <a:fld id="{D0A810D1-BE67-4F14-9778-D838219070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latin typeface="Candar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DE721-E0D0-4671-AE61-2249C7550590}" type="datetimeFigureOut">
              <a:rPr lang="ru-RU"/>
              <a:pPr>
                <a:defRPr/>
              </a:pPr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D5A30-AD07-4B84-9B18-C5059FCD05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707D9-A465-4DAC-ACEF-E06F31CB0F37}" type="datetimeFigureOut">
              <a:rPr lang="ru-RU"/>
              <a:pPr>
                <a:defRPr/>
              </a:pPr>
              <a:t>12.02.2020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31881-5C80-4174-9750-6F3BDE3586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1A481-C3AF-4BC2-8DDA-71B8F264C896}" type="datetimeFigureOut">
              <a:rPr lang="ru-RU"/>
              <a:pPr>
                <a:defRPr/>
              </a:pPr>
              <a:t>12.02.2020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C2459-4DBB-4CD8-93E7-FDC2990A71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80589-947C-490B-B902-F209AA1E89E4}" type="datetimeFigureOut">
              <a:rPr lang="ru-RU"/>
              <a:pPr>
                <a:defRPr/>
              </a:pPr>
              <a:t>12.02.2020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8E9F9-84A5-4B98-8330-BE0EC82AE4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93FCA-739F-41CA-BA2C-278C38D82EBC}" type="datetimeFigureOut">
              <a:rPr lang="ru-RU"/>
              <a:pPr>
                <a:defRPr/>
              </a:pPr>
              <a:t>12.02.2020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5A971-66E2-47CD-896A-DE4BA5DB87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724E4-C946-4A54-A12E-7BD8D63D303F}" type="datetimeFigureOut">
              <a:rPr lang="ru-RU"/>
              <a:pPr>
                <a:defRPr/>
              </a:pPr>
              <a:t>12.02.2020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8F280-80AA-4E24-83D3-7B4E6966A8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7D622-7163-4299-9171-6B2FC3C2AB1F}" type="datetimeFigureOut">
              <a:rPr lang="ru-RU"/>
              <a:pPr>
                <a:defRPr/>
              </a:pPr>
              <a:t>12.02.2020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198725-7205-4D41-A422-387FFF8045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9156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49157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AFDA7699-B852-4289-9C37-4EEA2062848C}" type="datetimeFigureOut">
              <a:rPr lang="ru-RU"/>
              <a:pPr>
                <a:defRPr/>
              </a:pPr>
              <a:t>12.02.2020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39E4C435-D725-49BD-8D63-717A5C66E3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49161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71" r:id="rId2"/>
    <p:sldLayoutId id="2147483980" r:id="rId3"/>
    <p:sldLayoutId id="2147483972" r:id="rId4"/>
    <p:sldLayoutId id="2147483973" r:id="rId5"/>
    <p:sldLayoutId id="2147483974" r:id="rId6"/>
    <p:sldLayoutId id="2147483975" r:id="rId7"/>
    <p:sldLayoutId id="2147483976" r:id="rId8"/>
    <p:sldLayoutId id="2147483981" r:id="rId9"/>
    <p:sldLayoutId id="2147483977" r:id="rId10"/>
    <p:sldLayoutId id="2147483978" r:id="rId11"/>
    <p:sldLayoutId id="214748399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7010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1981200"/>
            <a:ext cx="7010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7342A0A-76EA-42F7-B726-90560DBF64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>
            <a:off x="266700" y="6172200"/>
            <a:ext cx="861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  <a:latin typeface="Arial" charset="0"/>
              <a:cs typeface="+mn-cs"/>
            </a:endParaRPr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>
            <a:off x="228600" y="304800"/>
            <a:ext cx="8610600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  <a:latin typeface="Arial" charset="0"/>
              <a:cs typeface="+mn-cs"/>
            </a:endParaRPr>
          </a:p>
        </p:txBody>
      </p:sp>
      <p:grpSp>
        <p:nvGrpSpPr>
          <p:cNvPr id="13320" name="Group 8"/>
          <p:cNvGrpSpPr>
            <a:grpSpLocks/>
          </p:cNvGrpSpPr>
          <p:nvPr/>
        </p:nvGrpSpPr>
        <p:grpSpPr bwMode="auto">
          <a:xfrm>
            <a:off x="228600" y="457200"/>
            <a:ext cx="1246188" cy="1371600"/>
            <a:chOff x="144" y="288"/>
            <a:chExt cx="785" cy="864"/>
          </a:xfrm>
        </p:grpSpPr>
        <p:sp>
          <p:nvSpPr>
            <p:cNvPr id="10249" name="Rectangle 9"/>
            <p:cNvSpPr>
              <a:spLocks noChangeArrowheads="1"/>
            </p:cNvSpPr>
            <p:nvPr/>
          </p:nvSpPr>
          <p:spPr bwMode="auto">
            <a:xfrm>
              <a:off x="589" y="288"/>
              <a:ext cx="28" cy="534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0250" name="Rectangle 10"/>
            <p:cNvSpPr>
              <a:spLocks noChangeArrowheads="1"/>
            </p:cNvSpPr>
            <p:nvPr/>
          </p:nvSpPr>
          <p:spPr bwMode="auto">
            <a:xfrm>
              <a:off x="526" y="288"/>
              <a:ext cx="28" cy="47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0251" name="Rectangle 11"/>
            <p:cNvSpPr>
              <a:spLocks noChangeArrowheads="1"/>
            </p:cNvSpPr>
            <p:nvPr/>
          </p:nvSpPr>
          <p:spPr bwMode="auto">
            <a:xfrm>
              <a:off x="462" y="288"/>
              <a:ext cx="28" cy="40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0252" name="Rectangle 12"/>
            <p:cNvSpPr>
              <a:spLocks noChangeArrowheads="1"/>
            </p:cNvSpPr>
            <p:nvPr/>
          </p:nvSpPr>
          <p:spPr bwMode="auto">
            <a:xfrm>
              <a:off x="398" y="288"/>
              <a:ext cx="28" cy="33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0253" name="Rectangle 13"/>
            <p:cNvSpPr>
              <a:spLocks noChangeArrowheads="1"/>
            </p:cNvSpPr>
            <p:nvPr/>
          </p:nvSpPr>
          <p:spPr bwMode="auto">
            <a:xfrm>
              <a:off x="335" y="288"/>
              <a:ext cx="28" cy="269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0254" name="Rectangle 14"/>
            <p:cNvSpPr>
              <a:spLocks noChangeArrowheads="1"/>
            </p:cNvSpPr>
            <p:nvPr/>
          </p:nvSpPr>
          <p:spPr bwMode="auto">
            <a:xfrm>
              <a:off x="271" y="288"/>
              <a:ext cx="28" cy="19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0255" name="Rectangle 15"/>
            <p:cNvSpPr>
              <a:spLocks noChangeArrowheads="1"/>
            </p:cNvSpPr>
            <p:nvPr/>
          </p:nvSpPr>
          <p:spPr bwMode="auto">
            <a:xfrm>
              <a:off x="207" y="288"/>
              <a:ext cx="29" cy="13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0256" name="Rectangle 16"/>
            <p:cNvSpPr>
              <a:spLocks noChangeArrowheads="1"/>
            </p:cNvSpPr>
            <p:nvPr/>
          </p:nvSpPr>
          <p:spPr bwMode="auto">
            <a:xfrm>
              <a:off x="144" y="288"/>
              <a:ext cx="28" cy="68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0257" name="Rectangle 17"/>
            <p:cNvSpPr>
              <a:spLocks noChangeArrowheads="1"/>
            </p:cNvSpPr>
            <p:nvPr/>
          </p:nvSpPr>
          <p:spPr bwMode="auto">
            <a:xfrm>
              <a:off x="653" y="288"/>
              <a:ext cx="26" cy="59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0258" name="Rectangle 18"/>
            <p:cNvSpPr>
              <a:spLocks noChangeArrowheads="1"/>
            </p:cNvSpPr>
            <p:nvPr/>
          </p:nvSpPr>
          <p:spPr bwMode="auto">
            <a:xfrm>
              <a:off x="715" y="288"/>
              <a:ext cx="26" cy="66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0259" name="Rectangle 19"/>
            <p:cNvSpPr>
              <a:spLocks noChangeArrowheads="1"/>
            </p:cNvSpPr>
            <p:nvPr/>
          </p:nvSpPr>
          <p:spPr bwMode="auto">
            <a:xfrm>
              <a:off x="776" y="288"/>
              <a:ext cx="27" cy="73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0260" name="Rectangle 20"/>
            <p:cNvSpPr>
              <a:spLocks noChangeArrowheads="1"/>
            </p:cNvSpPr>
            <p:nvPr/>
          </p:nvSpPr>
          <p:spPr bwMode="auto">
            <a:xfrm>
              <a:off x="839" y="288"/>
              <a:ext cx="28" cy="80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0261" name="Rectangle 21"/>
            <p:cNvSpPr>
              <a:spLocks noChangeArrowheads="1"/>
            </p:cNvSpPr>
            <p:nvPr/>
          </p:nvSpPr>
          <p:spPr bwMode="auto">
            <a:xfrm>
              <a:off x="902" y="288"/>
              <a:ext cx="27" cy="86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Arial" charset="0"/>
                <a:cs typeface="+mn-cs"/>
              </a:endParaRPr>
            </a:p>
          </p:txBody>
        </p:sp>
      </p:grpSp>
      <p:sp>
        <p:nvSpPr>
          <p:cNvPr id="10262" name="Rectangle 2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  <p:sldLayoutId id="2147483993" r:id="rId12"/>
    <p:sldLayoutId id="2147483994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" pitchFamily="2" charset="2"/>
        <a:buChar char="o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5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p"/>
        <a:defRPr sz="22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3.jpeg"/><Relationship Id="rId4" Type="http://schemas.openxmlformats.org/officeDocument/2006/relationships/image" Target="../media/image42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35895" y="980728"/>
            <a:ext cx="5003279" cy="3797647"/>
          </a:xfrm>
        </p:spPr>
        <p:txBody>
          <a:bodyPr/>
          <a:lstStyle/>
          <a:p>
            <a:pPr algn="ctr" eaLnBrk="1" hangingPunct="1"/>
            <a:r>
              <a:rPr lang="ru-RU" sz="2800" b="1" dirty="0" smtClean="0"/>
              <a:t>              </a:t>
            </a:r>
            <a:r>
              <a:rPr lang="ru-RU" sz="2800" b="1" dirty="0" smtClean="0"/>
              <a:t> </a:t>
            </a:r>
            <a:br>
              <a:rPr lang="ru-RU" sz="2800" b="1" dirty="0" smtClean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/>
              <a:t>\</a:t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 </a:t>
            </a:r>
            <a:r>
              <a:rPr lang="ru-RU" sz="2400" b="1" dirty="0" smtClean="0"/>
              <a:t>Проект</a:t>
            </a:r>
            <a:br>
              <a:rPr lang="ru-RU" sz="2400" b="1" dirty="0" smtClean="0"/>
            </a:br>
            <a:r>
              <a:rPr lang="ru-RU" sz="2400" b="1" dirty="0" smtClean="0"/>
              <a:t>инклюзивного добровольчества</a:t>
            </a:r>
            <a:br>
              <a:rPr lang="ru-RU" sz="2400" b="1" dirty="0" smtClean="0"/>
            </a:br>
            <a:r>
              <a:rPr lang="ru-RU" sz="2400" b="1" dirty="0" smtClean="0"/>
              <a:t>«Стираем границы»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ru-RU" sz="2400" b="1" dirty="0" smtClean="0"/>
              <a:t> </a:t>
            </a:r>
            <a:r>
              <a:rPr lang="ru-RU" sz="2800" b="1" i="1" dirty="0" smtClean="0"/>
              <a:t>Детское </a:t>
            </a:r>
            <a:br>
              <a:rPr lang="ru-RU" sz="2800" b="1" i="1" dirty="0" smtClean="0"/>
            </a:br>
            <a:r>
              <a:rPr lang="ru-RU" sz="2800" b="1" i="1" dirty="0" smtClean="0"/>
              <a:t>объединение</a:t>
            </a:r>
            <a:r>
              <a:rPr lang="ru-RU" sz="2800" b="1" dirty="0" smtClean="0"/>
              <a:t>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en-US" sz="2800" b="1" dirty="0" smtClean="0"/>
              <a:t>“</a:t>
            </a:r>
            <a:r>
              <a:rPr lang="ru-RU" sz="2800" b="1" dirty="0" smtClean="0"/>
              <a:t>Клуб волонтеров</a:t>
            </a:r>
            <a:r>
              <a:rPr lang="ru-RU" sz="2800" dirty="0" smtClean="0"/>
              <a:t> </a:t>
            </a:r>
            <a:r>
              <a:rPr lang="en-US" sz="2800" dirty="0" smtClean="0"/>
              <a:t>“</a:t>
            </a:r>
            <a:r>
              <a:rPr lang="ru-RU" sz="2800" b="1" dirty="0" smtClean="0"/>
              <a:t>Надежда</a:t>
            </a:r>
            <a:r>
              <a:rPr lang="en-US" sz="2800" dirty="0" smtClean="0"/>
              <a:t>”</a:t>
            </a:r>
            <a:br>
              <a:rPr lang="en-US" sz="28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Руководитель </a:t>
            </a:r>
            <a:r>
              <a:rPr lang="ru-RU" sz="1600" dirty="0" smtClean="0"/>
              <a:t>, автор </a:t>
            </a:r>
            <a:r>
              <a:rPr lang="ru-RU" sz="1600" dirty="0" smtClean="0"/>
              <a:t>проекта </a:t>
            </a:r>
            <a:r>
              <a:rPr lang="ru-RU" sz="1600" dirty="0" smtClean="0"/>
              <a:t>: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Сеитова </a:t>
            </a:r>
            <a:r>
              <a:rPr lang="ru-RU" sz="1600" dirty="0" err="1" smtClean="0"/>
              <a:t>Мадина</a:t>
            </a:r>
            <a:r>
              <a:rPr lang="ru-RU" sz="1600" dirty="0" smtClean="0"/>
              <a:t> Руслановна    </a:t>
            </a:r>
            <a:br>
              <a:rPr lang="ru-RU" sz="1600" dirty="0" smtClean="0"/>
            </a:br>
            <a:r>
              <a:rPr lang="ru-RU" sz="1600" dirty="0" smtClean="0"/>
              <a:t>                                                                                                                            </a:t>
            </a:r>
            <a:br>
              <a:rPr lang="ru-RU" sz="1600" dirty="0" smtClean="0"/>
            </a:br>
            <a:endParaRPr lang="ru-RU" sz="1600" dirty="0" smtClean="0"/>
          </a:p>
        </p:txBody>
      </p:sp>
      <p:pic>
        <p:nvPicPr>
          <p:cNvPr id="34818" name="Picture 2" descr="C:\Users\Преподаватель\Documents\Акция Я-гражданин России\логотип проект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5" y="980728"/>
            <a:ext cx="4471857" cy="516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Поддержали Всероссийскую акцию «СПИД СТОП!»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Преподаватель\Documents\Акции\IMG-20181008-WA00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824"/>
            <a:ext cx="5364000" cy="431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Преподаватель\Documents\Акции\IMG-20181009-WA00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367" y="1844824"/>
            <a:ext cx="4450633" cy="431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28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7704856" cy="2160240"/>
          </a:xfrm>
        </p:spPr>
        <p:txBody>
          <a:bodyPr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Участники проекта «Стираем границы» </a:t>
            </a:r>
            <a:b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активно занимаются профилактикой ДТП с участием несовершеннолетних, пропагандируют культурное поведение на дорогах для всех участников дорожного движения </a:t>
            </a:r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</a:br>
            <a:endParaRPr lang="ru-RU" sz="24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7" name="Picture 3" descr="E:\новое фото\20180901_1352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37306"/>
            <a:ext cx="5444364" cy="3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E:\новое фото\20180901_1444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026" y="2137306"/>
            <a:ext cx="3419872" cy="3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«Еще один день светлее»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Преподаватель\Documents\событийное волонтерство\IMG_01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3779912" cy="47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Преподаватель\Documents\событийное волонтерство\IMG_02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567" y="1484784"/>
            <a:ext cx="5161914" cy="47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88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216080" cy="1531640"/>
          </a:xfrm>
        </p:spPr>
        <p:txBody>
          <a:bodyPr/>
          <a:lstStyle/>
          <a:p>
            <a:pPr algn="ctr"/>
            <a:r>
              <a:rPr lang="ru-RU" sz="2400" dirty="0" smtClean="0"/>
              <a:t>Акция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smtClean="0"/>
              <a:t>«Еще один день светлее» </a:t>
            </a:r>
            <a:br>
              <a:rPr lang="ru-RU" sz="2400" dirty="0" smtClean="0"/>
            </a:br>
            <a:r>
              <a:rPr lang="ru-RU" sz="2400" dirty="0" smtClean="0"/>
              <a:t>Преображаем особенных детей, учим технике плетения и рисованию хной по телу.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Преподаватель\Documents\событийное волонтерство\IMG_02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8840"/>
            <a:ext cx="5712000" cy="48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Преподаватель\Documents\событийное волонтерство\IMG_026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988840"/>
            <a:ext cx="4716016" cy="48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71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3" descr="C:\Users\1\Desktop\Окружной конкурс Доброволец Ямала доброволец России - 2017\Мы разные но мы вмест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97200" y="2564904"/>
            <a:ext cx="3807047" cy="1110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6" name="Picture 4" descr="C:\Users\1\Desktop\Окружной конкурс Доброволец Ямала доброволец России - 2017\20171115_1624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087600" y="-11315700"/>
            <a:ext cx="48006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5" descr="C:\Users\1\Desktop\Окружной конкурс Доброволец Ямала доброволец России - 2017\20171115_1624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087600" y="-11315700"/>
            <a:ext cx="48006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6" descr="C:\Users\1\Desktop\Окружной конкурс Доброволец Ямала доброволец России - 2017\20171115_16245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5087600" y="-11315700"/>
            <a:ext cx="57594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0" name="Picture 15" descr="C:\Users\1\Desktop\РАЗНЫЕ ФОТОГРАФИ\20171205_15152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67489" y="3002553"/>
            <a:ext cx="2576512" cy="3839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1" name="Picture 16" descr="C:\Users\1\Desktop\РАЗНЫЕ ФОТОГРАФИ\20171213_13145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83376" y="0"/>
            <a:ext cx="3184112" cy="297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3" name="Picture 1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56176" y="0"/>
            <a:ext cx="2914799" cy="297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4" name="Picture 1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315" y="-1"/>
            <a:ext cx="3371061" cy="297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Picture 2" descr="C:\Users\Преподаватель\Documents\событийное волонтерство\IMG_009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200" y="3705073"/>
            <a:ext cx="3570288" cy="3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Преподаватель\Downloads\IMG-20191102-WA0015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3389"/>
            <a:ext cx="3383376" cy="3839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2016"/>
            <a:ext cx="4932000" cy="369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71464" y="688339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C00000"/>
                </a:solidFill>
              </a:rPr>
              <a:t>Участие в событиях города 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1784" y="1644492"/>
            <a:ext cx="38884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«Региональное соревнование по </a:t>
            </a:r>
            <a:r>
              <a:rPr lang="ru-RU" sz="2800" b="1" dirty="0" err="1" smtClean="0"/>
              <a:t>автомногоборью</a:t>
            </a:r>
            <a:r>
              <a:rPr lang="ru-RU" sz="2800" b="1" dirty="0" smtClean="0"/>
              <a:t> -2019» </a:t>
            </a:r>
            <a:endParaRPr lang="ru-RU" sz="2800" b="1" dirty="0"/>
          </a:p>
        </p:txBody>
      </p:sp>
      <p:pic>
        <p:nvPicPr>
          <p:cNvPr id="8195" name="Picture 3" descr="C:\Users\Преподаватель\Downloads\20200208_1406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006000"/>
            <a:ext cx="4358385" cy="38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52120" y="1976978"/>
            <a:ext cx="34222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«Лыжня России-2020»</a:t>
            </a:r>
            <a:endParaRPr lang="ru-RU" sz="2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Преподаватель\Downloads\IMG-20200125-WA00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74795"/>
            <a:ext cx="5075960" cy="519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Преподаватель\Downloads\IMG-20200125-WA003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191" y="1573695"/>
            <a:ext cx="4139951" cy="519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7664" y="620688"/>
            <a:ext cx="69127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Акция                     </a:t>
            </a:r>
          </a:p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          «Блокадный хлеб»</a:t>
            </a:r>
            <a:endParaRPr lang="ru-RU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13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0"/>
            <a:ext cx="8229600" cy="3241675"/>
          </a:xfrm>
        </p:spPr>
        <p:txBody>
          <a:bodyPr/>
          <a:lstStyle/>
          <a:p>
            <a:pPr algn="ctr" eaLnBrk="1" hangingPunct="1"/>
            <a:r>
              <a:rPr lang="ru-RU" sz="6600" b="1" dirty="0" smtClean="0"/>
              <a:t>Достигнутые результаты 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314876"/>
            <a:ext cx="4716015" cy="3543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Преподаватель\Documents\событийное волонтерство\Новая папка\MMMM87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41561"/>
            <a:ext cx="4644000" cy="4135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7" name="Picture 3" descr="C:\Users\Преподаватель\Documents\событийное волонтерство\Новая папка\UUVC16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024" y="2641561"/>
            <a:ext cx="4428000" cy="425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584" y="548680"/>
            <a:ext cx="727280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Проект  «Стираем Границы»  победитель </a:t>
            </a:r>
            <a:r>
              <a:rPr lang="ru-RU" sz="2800" b="1" dirty="0" smtClean="0">
                <a:solidFill>
                  <a:srgbClr val="C00000"/>
                </a:solidFill>
              </a:rPr>
              <a:t>гранта и признан </a:t>
            </a:r>
            <a:r>
              <a:rPr lang="ru-RU" sz="2800" b="1" dirty="0" smtClean="0">
                <a:solidFill>
                  <a:srgbClr val="C00000"/>
                </a:solidFill>
              </a:rPr>
              <a:t>одним из  лучших добровольческих практик  на территории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 г. Новый Уренгой – 2018,2019гг.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6" name="Прямоугольник 1"/>
          <p:cNvSpPr>
            <a:spLocks noChangeArrowheads="1"/>
          </p:cNvSpPr>
          <p:nvPr/>
        </p:nvSpPr>
        <p:spPr bwMode="auto">
          <a:xfrm>
            <a:off x="773113" y="190500"/>
            <a:ext cx="73279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32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Наши</a:t>
            </a:r>
            <a:r>
              <a:rPr lang="ru-RU" sz="3200" dirty="0" smtClean="0"/>
              <a:t> </a:t>
            </a:r>
            <a:r>
              <a:rPr lang="ru-RU" sz="3200" b="1" dirty="0">
                <a:solidFill>
                  <a:srgbClr val="C00000"/>
                </a:solidFill>
              </a:rPr>
              <a:t>достижения</a:t>
            </a:r>
          </a:p>
        </p:txBody>
      </p:sp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5" y="1531243"/>
            <a:ext cx="3723002" cy="52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68689" y="2098498"/>
            <a:ext cx="5364000" cy="402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8"/>
          <p:cNvSpPr txBox="1">
            <a:spLocks noChangeArrowheads="1"/>
          </p:cNvSpPr>
          <p:nvPr/>
        </p:nvSpPr>
        <p:spPr bwMode="auto">
          <a:xfrm>
            <a:off x="6011863" y="3068638"/>
            <a:ext cx="6572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Arial" charset="0"/>
            </a:endParaRPr>
          </a:p>
        </p:txBody>
      </p:sp>
      <p:sp>
        <p:nvSpPr>
          <p:cNvPr id="31746" name="Text Box 9"/>
          <p:cNvSpPr txBox="1">
            <a:spLocks noChangeArrowheads="1"/>
          </p:cNvSpPr>
          <p:nvPr/>
        </p:nvSpPr>
        <p:spPr bwMode="auto">
          <a:xfrm>
            <a:off x="1527175" y="6397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Arial" charset="0"/>
            </a:endParaRPr>
          </a:p>
        </p:txBody>
      </p:sp>
      <p:sp>
        <p:nvSpPr>
          <p:cNvPr id="31747" name="Text Box 10"/>
          <p:cNvSpPr txBox="1">
            <a:spLocks noChangeArrowheads="1"/>
          </p:cNvSpPr>
          <p:nvPr/>
        </p:nvSpPr>
        <p:spPr bwMode="auto">
          <a:xfrm>
            <a:off x="611559" y="282575"/>
            <a:ext cx="835305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>
                <a:latin typeface="Arial" charset="0"/>
              </a:rPr>
              <a:t>                                                   </a:t>
            </a:r>
            <a:endParaRPr lang="ru-RU" sz="1600" b="1" u="sng" dirty="0">
              <a:latin typeface="Arial" charset="0"/>
            </a:endParaRPr>
          </a:p>
          <a:p>
            <a:pPr algn="ctr"/>
            <a:r>
              <a:rPr lang="ru-RU" sz="2800" b="1" u="sng" dirty="0">
                <a:latin typeface="Arial" charset="0"/>
              </a:rPr>
              <a:t>Актуальность</a:t>
            </a:r>
          </a:p>
          <a:p>
            <a:r>
              <a:rPr lang="en-US" sz="1600" dirty="0">
                <a:latin typeface="Arial" charset="0"/>
              </a:rPr>
              <a:t>	</a:t>
            </a:r>
            <a:endParaRPr lang="ru-RU" sz="1600" dirty="0">
              <a:latin typeface="Arial" charset="0"/>
            </a:endParaRPr>
          </a:p>
          <a:p>
            <a:endParaRPr lang="ru-RU" sz="1000" dirty="0">
              <a:latin typeface="Arial" charset="0"/>
            </a:endParaRPr>
          </a:p>
          <a:p>
            <a:endParaRPr lang="ru-RU" sz="1000" dirty="0">
              <a:latin typeface="Arial" charset="0"/>
            </a:endParaRPr>
          </a:p>
        </p:txBody>
      </p:sp>
      <p:sp>
        <p:nvSpPr>
          <p:cNvPr id="31748" name="Прямоугольник 2"/>
          <p:cNvSpPr>
            <a:spLocks noChangeArrowheads="1"/>
          </p:cNvSpPr>
          <p:nvPr/>
        </p:nvSpPr>
        <p:spPr bwMode="auto">
          <a:xfrm>
            <a:off x="179389" y="944294"/>
            <a:ext cx="8641084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Инвалидность затрудняет возможность полноценных социальных контактов человека, а отсутствие достаточного круга общения приводит к </a:t>
            </a:r>
            <a:r>
              <a:rPr lang="ru-RU" dirty="0" err="1"/>
              <a:t>дезадаптации</a:t>
            </a:r>
            <a:r>
              <a:rPr lang="ru-RU" dirty="0"/>
              <a:t>, которая в свою очередь, ведет еще к большей изоляции и, соответственно к недостаткам развития.</a:t>
            </a:r>
          </a:p>
          <a:p>
            <a:pPr algn="just"/>
            <a:r>
              <a:rPr lang="ru-RU" dirty="0"/>
              <a:t>Социальный статус молодых людей с особыми потребностями характеризуется определенными показателями: состоянием здоровья, материальным положением, уровнем образования, спецификой занятости и особенностями организации досуговой деятельности. В этом случае возникает вопрос – как можно стать добровольцем с ограниченными возможностями? Инклюзивное добровольчество дает возможность всем молодым людям с ограниченными </a:t>
            </a:r>
            <a:r>
              <a:rPr lang="ru-RU" dirty="0" smtClean="0"/>
              <a:t>возможностями в </a:t>
            </a:r>
            <a:r>
              <a:rPr lang="ru-RU" dirty="0"/>
              <a:t>полном объеме участвовать в жизни общества. Инклюзивное добровольчество базируется на основных принципах:</a:t>
            </a:r>
          </a:p>
          <a:p>
            <a:pPr algn="just"/>
            <a:r>
              <a:rPr lang="ru-RU" dirty="0"/>
              <a:t> – ценность человека с ограниченными возможностями здоровья не зависит от его способностей и достижений; – каждый человек с ограниченными возможностями здоровья способен чувствовать и думать;</a:t>
            </a:r>
          </a:p>
          <a:p>
            <a:pPr algn="just"/>
            <a:r>
              <a:rPr lang="ru-RU" dirty="0"/>
              <a:t> – каждый человек с ограниченными возможностями здоровья имеет право на общение и на то, чтобы быть услышанным. Важно вовлекать добровольцев с ограниченными возможностями здоровья в те сферы деятельности, которые не оплачиваются, но остаются важными для достижения целей 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143" y="260648"/>
            <a:ext cx="8467424" cy="166923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43" y="4895031"/>
            <a:ext cx="2666760" cy="10743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8279" y="4586277"/>
            <a:ext cx="989460" cy="12844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5905" y="4574686"/>
            <a:ext cx="1559595" cy="14063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7109" y="5277882"/>
            <a:ext cx="1169696" cy="67975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47379" y="1929885"/>
            <a:ext cx="8044421" cy="58990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/>
            <a:r>
              <a:rPr lang="ru" sz="2000" dirty="0" smtClean="0">
                <a:solidFill>
                  <a:srgbClr val="247B93"/>
                </a:solidFill>
                <a:latin typeface="Impact"/>
              </a:rPr>
              <a:t>                                            ПОБЕДИТЕЛЯ </a:t>
            </a:r>
            <a:r>
              <a:rPr lang="ru" sz="2000" dirty="0">
                <a:solidFill>
                  <a:srgbClr val="247B93"/>
                </a:solidFill>
                <a:latin typeface="Impact"/>
              </a:rPr>
              <a:t>РЕГИОНАЛЬНОГО ЭТАПА</a:t>
            </a:r>
          </a:p>
          <a:p>
            <a:pPr indent="0" algn="ctr"/>
            <a:r>
              <a:rPr lang="ru" sz="2000" dirty="0">
                <a:solidFill>
                  <a:srgbClr val="247B93"/>
                </a:solidFill>
                <a:latin typeface="Impact"/>
              </a:rPr>
              <a:t>ВСЕРОССИЙСКОГО КОНКУРСА «ДОБРОВОЛЕЦ РОССИИ </a:t>
            </a:r>
            <a:r>
              <a:rPr lang="ru" sz="2000" dirty="0" smtClean="0">
                <a:solidFill>
                  <a:srgbClr val="174450"/>
                </a:solidFill>
                <a:latin typeface="Impact"/>
              </a:rPr>
              <a:t>– </a:t>
            </a:r>
            <a:r>
              <a:rPr lang="ru" sz="2000" dirty="0" smtClean="0">
                <a:solidFill>
                  <a:srgbClr val="247B93"/>
                </a:solidFill>
                <a:latin typeface="Impact"/>
              </a:rPr>
              <a:t>2018»</a:t>
            </a:r>
            <a:endParaRPr lang="ru" sz="2000" dirty="0">
              <a:solidFill>
                <a:srgbClr val="247B93"/>
              </a:solidFill>
              <a:latin typeface="Impac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01237" y="2474862"/>
            <a:ext cx="4299921" cy="72273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/>
            <a:r>
              <a:rPr lang="ru" sz="2000" dirty="0">
                <a:solidFill>
                  <a:srgbClr val="247B93"/>
                </a:solidFill>
                <a:latin typeface="Impact"/>
              </a:rPr>
              <a:t>В НОМИНАЦИИ:</a:t>
            </a:r>
          </a:p>
          <a:p>
            <a:pPr indent="0" algn="ctr">
              <a:spcAft>
                <a:spcPts val="420"/>
              </a:spcAft>
            </a:pPr>
            <a:r>
              <a:rPr lang="ru" sz="2500" dirty="0">
                <a:solidFill>
                  <a:srgbClr val="247B93"/>
                </a:solidFill>
                <a:latin typeface="Impact"/>
              </a:rPr>
              <a:t>«РОЖДЁННЫЕ </a:t>
            </a:r>
            <a:r>
              <a:rPr lang="ru" sz="2500" dirty="0" smtClean="0">
                <a:solidFill>
                  <a:srgbClr val="247B93"/>
                </a:solidFill>
                <a:latin typeface="Impact"/>
              </a:rPr>
              <a:t>ПОМОГАТЬ»</a:t>
            </a:r>
          </a:p>
          <a:p>
            <a:pPr indent="0" algn="ctr">
              <a:lnSpc>
                <a:spcPts val="2256"/>
              </a:lnSpc>
            </a:pPr>
            <a:r>
              <a:rPr lang="ru" sz="1300" dirty="0" smtClean="0">
                <a:solidFill>
                  <a:srgbClr val="247B93"/>
                </a:solidFill>
                <a:latin typeface="Tahoma"/>
              </a:rPr>
              <a:t>ВОЗРАСТНАЯ КАТЕГОРИЯ ОТ 14 ДО 17 ЛЕТ ВРУЧАЕТСЯ</a:t>
            </a:r>
            <a:endParaRPr lang="ru" sz="1300" dirty="0">
              <a:solidFill>
                <a:srgbClr val="247B93"/>
              </a:solidFill>
              <a:latin typeface="Tahoma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15455" y="3645024"/>
            <a:ext cx="6540000" cy="36004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ctr">
              <a:spcAft>
                <a:spcPts val="630"/>
              </a:spcAft>
            </a:pPr>
            <a:r>
              <a:rPr lang="ru" sz="2400" dirty="0">
                <a:solidFill>
                  <a:srgbClr val="247B93"/>
                </a:solidFill>
                <a:latin typeface="Impact"/>
              </a:rPr>
              <a:t>ФОКИНОЙ АЛЕКСАНДРЕ АНДРЕЕВНЕ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65084" y="4005064"/>
            <a:ext cx="7569921" cy="43204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spcBef>
                <a:spcPts val="630"/>
              </a:spcBef>
              <a:spcAft>
                <a:spcPts val="630"/>
              </a:spcAft>
            </a:pPr>
            <a:r>
              <a:rPr lang="ru" sz="2000" dirty="0">
                <a:solidFill>
                  <a:srgbClr val="247B93"/>
                </a:solidFill>
                <a:latin typeface="Impact"/>
              </a:rPr>
              <a:t>РУКОВОДИТЕЛЬ ПРОЕКТА </a:t>
            </a:r>
            <a:r>
              <a:rPr lang="ru" sz="2000" dirty="0">
                <a:solidFill>
                  <a:srgbClr val="174450"/>
                </a:solidFill>
                <a:latin typeface="Impact"/>
              </a:rPr>
              <a:t>- </a:t>
            </a:r>
            <a:r>
              <a:rPr lang="ru" sz="2000" dirty="0">
                <a:solidFill>
                  <a:srgbClr val="247B93"/>
                </a:solidFill>
                <a:latin typeface="Impact"/>
              </a:rPr>
              <a:t>СЕИТОВА МАДИНА РУСЛАНОВНА</a:t>
            </a:r>
          </a:p>
          <a:p>
            <a:pPr marL="2463800" indent="0"/>
            <a:endParaRPr lang="ru" sz="1300" dirty="0">
              <a:solidFill>
                <a:srgbClr val="247B93"/>
              </a:solidFill>
              <a:latin typeface="Tahoma"/>
            </a:endParaRPr>
          </a:p>
          <a:p>
            <a:pPr marL="2463800" indent="0"/>
            <a:endParaRPr lang="ru" sz="1300" dirty="0">
              <a:solidFill>
                <a:srgbClr val="247B93"/>
              </a:solidFill>
              <a:latin typeface="Tahoma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39752" y="4961444"/>
            <a:ext cx="1927424" cy="31643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1392"/>
              </a:lnSpc>
            </a:pPr>
            <a:r>
              <a:rPr lang="ru" sz="1100">
                <a:solidFill>
                  <a:srgbClr val="247B93"/>
                </a:solidFill>
                <a:latin typeface="Tahoma"/>
              </a:rPr>
              <a:t>КООРДИНАТОР ДОБРОВОЛЬЧЕСТВА (ВОЛОНТЕРСТВА) ЯНАО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951968" y="5406802"/>
            <a:ext cx="1647874" cy="10938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100">
                <a:solidFill>
                  <a:srgbClr val="247B93"/>
                </a:solidFill>
                <a:latin typeface="Tahoma"/>
              </a:rPr>
              <a:t>.К. НАЖМУДИНОВА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040247" y="5711520"/>
            <a:ext cx="926929" cy="16407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/>
            <a:r>
              <a:rPr lang="ru" sz="1400" spc="-100">
                <a:latin typeface="Tahoma"/>
              </a:rPr>
              <a:t>ЙЮМЦ</a:t>
            </a:r>
          </a:p>
          <a:p>
            <a:pPr indent="0"/>
            <a:r>
              <a:rPr lang="ru" sz="700" i="1" spc="-150">
                <a:solidFill>
                  <a:srgbClr val="585E94"/>
                </a:solidFill>
                <a:latin typeface="Lucida Sans Unicode"/>
              </a:rPr>
              <a:t>ШГ</a:t>
            </a:r>
            <a:r>
              <a:rPr lang="ru" sz="650" spc="-100">
                <a:solidFill>
                  <a:srgbClr val="585E94"/>
                </a:solidFill>
                <a:latin typeface="Tahoma"/>
              </a:rPr>
              <a:t> </a:t>
            </a:r>
            <a:r>
              <a:rPr lang="ru" sz="650" spc="-100">
                <a:solidFill>
                  <a:srgbClr val="2E93B9"/>
                </a:solidFill>
                <a:latin typeface="Tahoma"/>
              </a:rPr>
              <a:t>* </a:t>
            </a:r>
            <a:r>
              <a:rPr lang="ru" sz="650" spc="-100">
                <a:latin typeface="Tahoma"/>
              </a:rPr>
              <a:t>НМ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275658" y="5856066"/>
            <a:ext cx="268515" cy="293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480"/>
              </a:lnSpc>
            </a:pPr>
            <a:r>
              <a:rPr lang="ru" sz="400" cap="small">
                <a:latin typeface="Tahoma"/>
              </a:rPr>
              <a:t>ГЬУ </a:t>
            </a:r>
            <a:r>
              <a:rPr lang="en-US" sz="400" cap="small">
                <a:latin typeface="Tahoma"/>
              </a:rPr>
              <a:t>SHaO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271979" y="5895133"/>
            <a:ext cx="338403" cy="31253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480"/>
              </a:lnSpc>
            </a:pPr>
            <a:r>
              <a:rPr lang="ru" sz="400" spc="-50">
                <a:latin typeface="Lucida Sans Unicode"/>
              </a:rPr>
              <a:t>0*УУЖН©Й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271980" y="5934199"/>
            <a:ext cx="632666" cy="33207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480"/>
              </a:lnSpc>
            </a:pPr>
            <a:r>
              <a:rPr lang="ru" sz="550">
                <a:latin typeface="Times New Roman"/>
              </a:rPr>
              <a:t>мОЮД£жныйц«нгг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046119" y="6354164"/>
            <a:ext cx="919573" cy="21877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1416"/>
              </a:lnSpc>
            </a:pPr>
            <a:r>
              <a:rPr lang="ru" sz="1100">
                <a:solidFill>
                  <a:srgbClr val="2E93B9"/>
                </a:solidFill>
                <a:latin typeface="Tahoma"/>
              </a:rPr>
              <a:t>САЛЕХАРД 2018 ГОД</a:t>
            </a:r>
          </a:p>
        </p:txBody>
      </p:sp>
    </p:spTree>
    <p:extLst>
      <p:ext uri="{BB962C8B-B14F-4D97-AF65-F5344CB8AC3E}">
        <p14:creationId xmlns:p14="http://schemas.microsoft.com/office/powerpoint/2010/main" val="36558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2" descr="C:\Users\1\Desktop\20171217_1709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-9317038"/>
            <a:ext cx="3600450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4" name="Заголовок 4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08025"/>
          </a:xfrm>
        </p:spPr>
        <p:txBody>
          <a:bodyPr/>
          <a:lstStyle/>
          <a:p>
            <a:pPr algn="ctr" eaLnBrk="1" hangingPunct="1"/>
            <a:r>
              <a:rPr lang="ru-RU" dirty="0" smtClean="0"/>
              <a:t>Наши достижения</a:t>
            </a:r>
          </a:p>
        </p:txBody>
      </p:sp>
      <p:sp>
        <p:nvSpPr>
          <p:cNvPr id="54275" name="Текст 5"/>
          <p:cNvSpPr>
            <a:spLocks noGrp="1"/>
          </p:cNvSpPr>
          <p:nvPr>
            <p:ph type="body" idx="1"/>
          </p:nvPr>
        </p:nvSpPr>
        <p:spPr>
          <a:xfrm>
            <a:off x="457200" y="1628801"/>
            <a:ext cx="4186238" cy="720700"/>
          </a:xfrm>
        </p:spPr>
        <p:txBody>
          <a:bodyPr/>
          <a:lstStyle/>
          <a:p>
            <a:pPr eaLnBrk="1" hangingPunct="1"/>
            <a:r>
              <a:rPr lang="ru-RU" dirty="0"/>
              <a:t>г</a:t>
            </a:r>
            <a:r>
              <a:rPr lang="ru-RU" dirty="0" smtClean="0"/>
              <a:t>. Анапа, 2019г. </a:t>
            </a:r>
          </a:p>
        </p:txBody>
      </p:sp>
      <p:sp>
        <p:nvSpPr>
          <p:cNvPr id="54276" name="Текст 6"/>
          <p:cNvSpPr>
            <a:spLocks noGrp="1"/>
          </p:cNvSpPr>
          <p:nvPr>
            <p:ph type="body" sz="half" idx="3"/>
          </p:nvPr>
        </p:nvSpPr>
        <p:spPr>
          <a:xfrm>
            <a:off x="4645025" y="1700213"/>
            <a:ext cx="4041775" cy="649287"/>
          </a:xfrm>
        </p:spPr>
        <p:txBody>
          <a:bodyPr/>
          <a:lstStyle/>
          <a:p>
            <a:pPr algn="ctr" eaLnBrk="1" hangingPunct="1"/>
            <a:r>
              <a:rPr lang="ru-RU" dirty="0"/>
              <a:t>г</a:t>
            </a:r>
            <a:r>
              <a:rPr lang="ru-RU" dirty="0" smtClean="0"/>
              <a:t>. Сочи, 2019  </a:t>
            </a:r>
          </a:p>
        </p:txBody>
      </p:sp>
      <p:pic>
        <p:nvPicPr>
          <p:cNvPr id="3891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6" y="2276872"/>
            <a:ext cx="4573555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278" name="Объект 7"/>
          <p:cNvSpPr>
            <a:spLocks noGrp="1"/>
          </p:cNvSpPr>
          <p:nvPr>
            <p:ph sz="quarter" idx="4"/>
          </p:nvPr>
        </p:nvSpPr>
        <p:spPr>
          <a:xfrm>
            <a:off x="4645025" y="2276872"/>
            <a:ext cx="4041775" cy="4320480"/>
          </a:xfrm>
        </p:spPr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7171" name="Picture 3" descr="C:\Users\Преподаватель\Downloads\20200212_1323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66252" y="2024986"/>
            <a:ext cx="5148000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12744" y="260648"/>
            <a:ext cx="8229600" cy="1189544"/>
          </a:xfrm>
        </p:spPr>
        <p:txBody>
          <a:bodyPr/>
          <a:lstStyle/>
          <a:p>
            <a:pPr algn="ctr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>
                <a:solidFill>
                  <a:srgbClr val="C00000"/>
                </a:solidFill>
              </a:rPr>
              <a:t>Международный форум добровольцев и вручение премии «Доброволец России – 2019»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Преподаватель\Downloads\IMG-20191205-WA00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0192"/>
            <a:ext cx="9129967" cy="5407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99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2" name="Object 28"/>
          <p:cNvGraphicFramePr>
            <a:graphicFrameLocks noChangeAspect="1"/>
          </p:cNvGraphicFramePr>
          <p:nvPr/>
        </p:nvGraphicFramePr>
        <p:xfrm>
          <a:off x="4032250" y="3078163"/>
          <a:ext cx="1079500" cy="89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PDF" r:id="rId3" imgW="1080000" imgH="1080000" progId="">
                  <p:embed/>
                </p:oleObj>
              </mc:Choice>
              <mc:Fallback>
                <p:oleObj name="PDF" r:id="rId3" imgW="1080000" imgH="1080000" progId="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2250" y="3078163"/>
                        <a:ext cx="1079500" cy="890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66" name="Picture 42" descr="C:\Users\Преподаватель\Downloads\IMG-20200212-WA013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80258"/>
            <a:ext cx="8604000" cy="564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54979" y="517322"/>
            <a:ext cx="8352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latin typeface="Cambria Math" pitchFamily="18" charset="0"/>
                <a:ea typeface="Cambria Math" pitchFamily="18" charset="0"/>
              </a:rPr>
              <a:t>Международный форум г. Сочи, 2019г. </a:t>
            </a:r>
            <a:endParaRPr lang="ru-RU" sz="3200" i="1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35038" y="846138"/>
            <a:ext cx="8208962" cy="5168900"/>
          </a:xfrm>
          <a:noFill/>
          <a:ln/>
          <a:effectLst>
            <a:innerShdw blurRad="63500" dist="50800" dir="10800000">
              <a:prstClr val="black">
                <a:alpha val="50000"/>
              </a:prstClr>
            </a:innerShdw>
          </a:effectLst>
          <a:extLst/>
        </p:spPr>
        <p:txBody>
          <a:bodyPr/>
          <a:lstStyle/>
          <a:p>
            <a:pPr algn="ctr" eaLnBrk="1" hangingPunct="1">
              <a:buFont typeface="Symbol" pitchFamily="18" charset="2"/>
              <a:buNone/>
            </a:pPr>
            <a:endParaRPr lang="ru-RU" altLang="ru-RU" sz="1800" b="1" dirty="0">
              <a:solidFill>
                <a:srgbClr val="08684E"/>
              </a:solidFill>
              <a:latin typeface="Arial Unicode MS" pitchFamily="34" charset="-128"/>
              <a:cs typeface="Arial" charset="0"/>
            </a:endParaRPr>
          </a:p>
          <a:p>
            <a:pPr algn="ctr">
              <a:buFont typeface="Symbol" pitchFamily="18" charset="2"/>
              <a:buNone/>
            </a:pPr>
            <a:r>
              <a:rPr lang="ru-RU" alt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важно какой у человека </a:t>
            </a:r>
            <a:r>
              <a:rPr lang="ru-RU" alt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диагноз, </a:t>
            </a:r>
            <a:r>
              <a:rPr lang="ru-RU" alt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alt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ажно </a:t>
            </a:r>
            <a:r>
              <a:rPr lang="ru-RU" alt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относиться к нему с уважением, и дать возможность достойно жить!</a:t>
            </a:r>
          </a:p>
          <a:p>
            <a:pPr algn="ctr">
              <a:buFont typeface="Symbol" pitchFamily="18" charset="2"/>
              <a:buNone/>
            </a:pPr>
            <a:endParaRPr lang="ru-RU" alt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buFont typeface="Symbol" pitchFamily="18" charset="2"/>
              <a:buNone/>
            </a:pPr>
            <a:endParaRPr lang="ru-RU" alt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buFont typeface="Symbol" pitchFamily="18" charset="2"/>
              <a:buNone/>
            </a:pPr>
            <a:r>
              <a:rPr lang="ru-RU" alt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Мария </a:t>
            </a:r>
            <a:r>
              <a:rPr lang="ru-RU" alt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Цыбульская</a:t>
            </a:r>
            <a:endParaRPr lang="ru-RU" alt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1" hangingPunct="1">
              <a:buFont typeface="Symbol" pitchFamily="18" charset="2"/>
              <a:buNone/>
            </a:pPr>
            <a:endParaRPr lang="ru-RU" altLang="ru-RU" sz="3600" b="1" dirty="0" smtClean="0">
              <a:solidFill>
                <a:srgbClr val="C00000"/>
              </a:solidFill>
              <a:latin typeface="Arial Unicode MS" pitchFamily="34" charset="-128"/>
              <a:cs typeface="Arial" charset="0"/>
            </a:endParaRPr>
          </a:p>
          <a:p>
            <a:pPr algn="r" eaLnBrk="1" hangingPunct="1">
              <a:buFont typeface="Symbol" pitchFamily="18" charset="2"/>
              <a:buNone/>
            </a:pPr>
            <a:endParaRPr lang="ru-RU" altLang="ru-RU" sz="3600" b="1" dirty="0">
              <a:solidFill>
                <a:srgbClr val="C00000"/>
              </a:solidFill>
              <a:latin typeface="Arial Unicode MS" pitchFamily="34" charset="-128"/>
              <a:cs typeface="Arial" charset="0"/>
            </a:endParaRPr>
          </a:p>
          <a:p>
            <a:pPr algn="r" eaLnBrk="1" hangingPunct="1">
              <a:buFont typeface="Symbol" pitchFamily="18" charset="2"/>
              <a:buNone/>
            </a:pPr>
            <a:endParaRPr lang="ru-RU" altLang="ru-RU" sz="3600" b="1" dirty="0" smtClean="0">
              <a:solidFill>
                <a:srgbClr val="C00000"/>
              </a:solidFill>
              <a:latin typeface="Arial Unicode MS" pitchFamily="34" charset="-128"/>
              <a:cs typeface="Arial" charset="0"/>
            </a:endParaRPr>
          </a:p>
          <a:p>
            <a:pPr algn="ctr" eaLnBrk="1" hangingPunct="1">
              <a:buFont typeface="Symbol" pitchFamily="18" charset="2"/>
              <a:buNone/>
            </a:pPr>
            <a:endParaRPr lang="ru-RU" altLang="ru-RU" sz="1800" b="1" dirty="0">
              <a:solidFill>
                <a:srgbClr val="08684E"/>
              </a:solidFill>
              <a:latin typeface="Arial Unicode MS" pitchFamily="34" charset="-128"/>
              <a:cs typeface="Arial" charset="0"/>
            </a:endParaRPr>
          </a:p>
          <a:p>
            <a:pPr algn="ctr" eaLnBrk="1" hangingPunct="1">
              <a:buFont typeface="Symbol" pitchFamily="18" charset="2"/>
              <a:buNone/>
            </a:pPr>
            <a:endParaRPr lang="ru-RU" altLang="ru-RU" sz="1800" b="1" dirty="0" smtClean="0">
              <a:solidFill>
                <a:srgbClr val="08684E"/>
              </a:solidFill>
              <a:latin typeface="Arial Unicode MS" pitchFamily="34" charset="-128"/>
              <a:cs typeface="Arial" charset="0"/>
            </a:endParaRPr>
          </a:p>
          <a:p>
            <a:pPr algn="ctr" eaLnBrk="1" hangingPunct="1">
              <a:buFont typeface="Symbol" pitchFamily="18" charset="2"/>
              <a:buNone/>
            </a:pPr>
            <a:endParaRPr lang="ru-RU" altLang="ru-RU" sz="1800" b="1" dirty="0">
              <a:solidFill>
                <a:srgbClr val="08684E"/>
              </a:solidFill>
              <a:latin typeface="Arial Unicode MS" pitchFamily="34" charset="-128"/>
              <a:cs typeface="Arial" charset="0"/>
            </a:endParaRPr>
          </a:p>
          <a:p>
            <a:pPr algn="ctr" eaLnBrk="1" hangingPunct="1">
              <a:buFont typeface="Symbol" pitchFamily="18" charset="2"/>
              <a:buNone/>
            </a:pPr>
            <a:endParaRPr lang="ru-RU" altLang="ru-RU" sz="1800" b="1" dirty="0" smtClean="0">
              <a:solidFill>
                <a:srgbClr val="08684E"/>
              </a:solidFill>
              <a:latin typeface="Arial Unicode MS" pitchFamily="34" charset="-128"/>
              <a:cs typeface="Arial" charset="0"/>
            </a:endParaRPr>
          </a:p>
          <a:p>
            <a:pPr algn="ctr" eaLnBrk="1" hangingPunct="1">
              <a:buFont typeface="Symbol" pitchFamily="18" charset="2"/>
              <a:buNone/>
            </a:pPr>
            <a:r>
              <a:rPr lang="ru-RU" altLang="ru-RU" sz="1800" b="1" dirty="0" smtClean="0">
                <a:solidFill>
                  <a:srgbClr val="08684E"/>
                </a:solidFill>
                <a:latin typeface="Arial Unicode MS" pitchFamily="34" charset="-128"/>
                <a:cs typeface="Arial" charset="0"/>
              </a:rPr>
              <a:t>I</a:t>
            </a:r>
            <a:r>
              <a:rPr lang="en-US" altLang="ru-RU" sz="1800" b="1" dirty="0" err="1" smtClean="0">
                <a:solidFill>
                  <a:srgbClr val="08684E"/>
                </a:solidFill>
                <a:latin typeface="Arial Unicode MS" pitchFamily="34" charset="-128"/>
                <a:cs typeface="Arial" charset="0"/>
              </a:rPr>
              <a:t>nstagaram</a:t>
            </a:r>
            <a:r>
              <a:rPr lang="en-US" altLang="ru-RU" sz="1800" b="1" dirty="0" smtClean="0">
                <a:solidFill>
                  <a:srgbClr val="08684E"/>
                </a:solidFill>
                <a:latin typeface="Arial Unicode MS" pitchFamily="34" charset="-128"/>
                <a:cs typeface="Arial" charset="0"/>
              </a:rPr>
              <a:t>: https:</a:t>
            </a:r>
            <a:r>
              <a:rPr lang="ru-RU" altLang="ru-RU" sz="1800" b="1" dirty="0" smtClean="0">
                <a:solidFill>
                  <a:srgbClr val="08684E"/>
                </a:solidFill>
                <a:latin typeface="Arial Unicode MS" pitchFamily="34" charset="-128"/>
                <a:cs typeface="Arial" charset="0"/>
              </a:rPr>
              <a:t>/</a:t>
            </a:r>
            <a:r>
              <a:rPr lang="en-US" altLang="ru-RU" sz="1800" b="1" dirty="0" smtClean="0">
                <a:solidFill>
                  <a:srgbClr val="08684E"/>
                </a:solidFill>
                <a:latin typeface="Arial Unicode MS" pitchFamily="34" charset="-128"/>
                <a:cs typeface="Arial" charset="0"/>
              </a:rPr>
              <a:t>/www.instagram.com/</a:t>
            </a:r>
            <a:r>
              <a:rPr lang="ru-RU" altLang="ru-RU" sz="1800" b="1" dirty="0" smtClean="0">
                <a:solidFill>
                  <a:srgbClr val="08684E"/>
                </a:solidFill>
                <a:latin typeface="Arial Unicode MS" pitchFamily="34" charset="-128"/>
                <a:cs typeface="Arial" charset="0"/>
              </a:rPr>
              <a:t>_</a:t>
            </a:r>
            <a:r>
              <a:rPr lang="en-US" altLang="ru-RU" sz="1800" b="1" dirty="0" smtClean="0">
                <a:solidFill>
                  <a:srgbClr val="08684E"/>
                </a:solidFill>
                <a:latin typeface="Arial Unicode MS" pitchFamily="34" charset="-128"/>
                <a:cs typeface="Arial" charset="0"/>
              </a:rPr>
              <a:t>nadejda_89_/</a:t>
            </a:r>
          </a:p>
          <a:p>
            <a:pPr algn="ctr" eaLnBrk="1" hangingPunct="1">
              <a:buFont typeface="Symbol" pitchFamily="18" charset="2"/>
              <a:buNone/>
            </a:pPr>
            <a:r>
              <a:rPr lang="ru-RU" altLang="ru-RU" sz="1800" b="1" dirty="0" err="1" smtClean="0">
                <a:solidFill>
                  <a:srgbClr val="08684E"/>
                </a:solidFill>
                <a:latin typeface="Arial Unicode MS" pitchFamily="34" charset="-128"/>
                <a:cs typeface="Arial" charset="0"/>
              </a:rPr>
              <a:t>Вк</a:t>
            </a:r>
            <a:r>
              <a:rPr lang="en-US" altLang="ru-RU" sz="1800" b="1" dirty="0" smtClean="0">
                <a:solidFill>
                  <a:srgbClr val="08684E"/>
                </a:solidFill>
                <a:latin typeface="Arial Unicode MS" pitchFamily="34" charset="-128"/>
                <a:cs typeface="Arial" charset="0"/>
              </a:rPr>
              <a:t>: http://vk.com/club134145048</a:t>
            </a:r>
          </a:p>
          <a:p>
            <a:pPr algn="ctr" eaLnBrk="1" hangingPunct="1">
              <a:buFont typeface="Symbol" pitchFamily="18" charset="2"/>
              <a:buNone/>
            </a:pPr>
            <a:endParaRPr lang="ru-RU" altLang="ru-RU" sz="2000" b="1" dirty="0" smtClean="0">
              <a:solidFill>
                <a:srgbClr val="08684E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idx="1"/>
          </p:nvPr>
        </p:nvSpPr>
        <p:spPr>
          <a:xfrm>
            <a:off x="468313" y="1628800"/>
            <a:ext cx="8135937" cy="4536504"/>
          </a:xfrm>
        </p:spPr>
        <p:txBody>
          <a:bodyPr/>
          <a:lstStyle/>
          <a:p>
            <a:pPr marL="0" indent="0" algn="just">
              <a:buFont typeface="Wingdings" pitchFamily="2" charset="2"/>
              <a:buNone/>
            </a:pPr>
            <a:r>
              <a:rPr lang="ru-RU" sz="1800" dirty="0" smtClean="0"/>
              <a:t>Мы полагаем, что именно </a:t>
            </a:r>
            <a:r>
              <a:rPr lang="ru-RU" sz="1800" dirty="0" err="1" smtClean="0"/>
              <a:t>волонтерство</a:t>
            </a:r>
            <a:r>
              <a:rPr lang="ru-RU" sz="1800" dirty="0" smtClean="0"/>
              <a:t> может стать тем связующим элементом, который, с одной стороны, будет помогать реализовывать задачи инклюзивного образования, а, с другой стороны, будет являться мощным толчком для развития и становления самих волонтеров активными членами нашего общества. Волонтерская деятельность, безусловно, носит гражданский характер, и, занимаясь волонтерской деятельностью, каждый человек вносит свой вклад в развитие современного гражданского общества.</a:t>
            </a:r>
          </a:p>
          <a:p>
            <a:pPr marL="0" indent="0" algn="just">
              <a:buFont typeface="Wingdings" pitchFamily="2" charset="2"/>
              <a:buNone/>
            </a:pPr>
            <a:r>
              <a:rPr lang="ru-RU" sz="1800" dirty="0" smtClean="0"/>
              <a:t>Инклюзивное добровольчество – это деятельность людей с ограничениями в здоровье и без таковых, направленная на помощь людям, организацию мероприятий, решение социально значимых проблем общества. Инклюзивное </a:t>
            </a:r>
            <a:r>
              <a:rPr lang="ru-RU" sz="1800" dirty="0" err="1" smtClean="0"/>
              <a:t>волонтёрство</a:t>
            </a:r>
            <a:r>
              <a:rPr lang="ru-RU" sz="1800" dirty="0" smtClean="0"/>
              <a:t> является профильным механизмом массовой социальной реабилитации и адаптации людей с ограниченными возможностями здоровья, получения ими конкретных знаний и навыков для последующего полноценного включения в социально-экономическую жизнь общества.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43"/>
          <p:cNvSpPr txBox="1">
            <a:spLocks noChangeArrowheads="1"/>
          </p:cNvSpPr>
          <p:nvPr/>
        </p:nvSpPr>
        <p:spPr bwMode="auto">
          <a:xfrm>
            <a:off x="3132138" y="836613"/>
            <a:ext cx="407073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dirty="0">
                <a:latin typeface="Arial" charset="0"/>
              </a:rPr>
              <a:t>Цель проекта</a:t>
            </a:r>
          </a:p>
        </p:txBody>
      </p:sp>
      <p:sp>
        <p:nvSpPr>
          <p:cNvPr id="29698" name="Text Box 45"/>
          <p:cNvSpPr txBox="1">
            <a:spLocks noChangeArrowheads="1"/>
          </p:cNvSpPr>
          <p:nvPr/>
        </p:nvSpPr>
        <p:spPr bwMode="auto">
          <a:xfrm>
            <a:off x="1958975" y="15763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Arial" charset="0"/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1619250" y="1765300"/>
            <a:ext cx="7010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14000"/>
              </a:lnSpc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ru-RU" sz="2400">
                <a:solidFill>
                  <a:schemeClr val="tx2"/>
                </a:solidFill>
              </a:rPr>
              <a:t> </a:t>
            </a:r>
          </a:p>
          <a:p>
            <a:pPr marL="342900" indent="-342900">
              <a:lnSpc>
                <a:spcPct val="114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None/>
            </a:pPr>
            <a:endParaRPr lang="ru-RU" sz="2400">
              <a:solidFill>
                <a:schemeClr val="tx2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31640" y="1951672"/>
            <a:ext cx="70567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/>
              <a:t>Вовлечение людей с ОВЗ в волонтерское движение с целью личностного самоопределения, становления и позиционирования себя полноценным членом гражданского общества.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549275"/>
            <a:ext cx="7010400" cy="1295400"/>
          </a:xfrm>
        </p:spPr>
        <p:txBody>
          <a:bodyPr/>
          <a:lstStyle/>
          <a:p>
            <a:pPr algn="ctr" eaLnBrk="1" hangingPunct="1"/>
            <a:r>
              <a:rPr lang="ru-RU" smtClean="0"/>
              <a:t>Задачи</a:t>
            </a:r>
            <a:r>
              <a:rPr lang="en-US" smtClean="0"/>
              <a:t>:</a:t>
            </a:r>
            <a:endParaRPr lang="ru-RU" smtClean="0"/>
          </a:p>
        </p:txBody>
      </p:sp>
      <p:sp>
        <p:nvSpPr>
          <p:cNvPr id="30722" name="Rectangle 3"/>
          <p:cNvSpPr>
            <a:spLocks noChangeArrowheads="1"/>
          </p:cNvSpPr>
          <p:nvPr/>
        </p:nvSpPr>
        <p:spPr bwMode="auto">
          <a:xfrm>
            <a:off x="1676400" y="1981200"/>
            <a:ext cx="7010400" cy="367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14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</a:pPr>
            <a:endParaRPr lang="ru-RU" sz="2000">
              <a:solidFill>
                <a:schemeClr val="tx2"/>
              </a:solidFill>
            </a:endParaRPr>
          </a:p>
        </p:txBody>
      </p:sp>
      <p:sp>
        <p:nvSpPr>
          <p:cNvPr id="30723" name="Прямоугольник 1"/>
          <p:cNvSpPr>
            <a:spLocks noChangeArrowheads="1"/>
          </p:cNvSpPr>
          <p:nvPr/>
        </p:nvSpPr>
        <p:spPr bwMode="auto">
          <a:xfrm>
            <a:off x="849313" y="1558925"/>
            <a:ext cx="7634287" cy="424731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dirty="0"/>
              <a:t>Р</a:t>
            </a:r>
            <a:r>
              <a:rPr lang="ru-RU" dirty="0" smtClean="0"/>
              <a:t>азвивать </a:t>
            </a:r>
            <a:r>
              <a:rPr lang="ru-RU" dirty="0"/>
              <a:t>чувство  толерантности  у всех участников проекта,   вовлечь подростков с ОВЗ в общую социальную среду.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dirty="0"/>
              <a:t>Способствовать проявлению своей гражданской позиции,  укрепить и помочь развить  профессиональные навыки.  Обучить  подростков  с ОВЗ навыкам работы со сверстниками, совершенствовать  их ораторские способности.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dirty="0"/>
              <a:t>Научить  взаимодействовать с добровольческими центрами разных направлений.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dirty="0"/>
              <a:t>Привлечь  людей с ОВЗ к участию массовых мероприятиях, значимых для города и всей страны.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dirty="0"/>
              <a:t>Создание профильного механизма массовой социальной реабилитации и адаптации людей с ограниченными возможностями здоровья, получения ими конкретных знаний и навыков для последующего полноценного включения в социально-экономическую жизнь общества. 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476250"/>
            <a:ext cx="7010400" cy="1295400"/>
          </a:xfrm>
        </p:spPr>
        <p:txBody>
          <a:bodyPr/>
          <a:lstStyle/>
          <a:p>
            <a:r>
              <a:rPr lang="ru-RU" b="1" smtClean="0"/>
              <a:t>Ожидаемый результат</a:t>
            </a:r>
            <a:r>
              <a:rPr lang="ru-RU" smtClean="0"/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54088" y="2565400"/>
            <a:ext cx="72009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  <a:defRPr/>
            </a:pPr>
            <a:r>
              <a:rPr lang="ru-RU" dirty="0">
                <a:cs typeface="+mn-cs"/>
              </a:rPr>
              <a:t>Развитие социально ориентированных волонтерских объединений на территории ЯНАО  и РФ.</a:t>
            </a:r>
          </a:p>
          <a:p>
            <a:pPr marL="285750" indent="-285750" algn="just">
              <a:buFont typeface="Wingdings" panose="05000000000000000000" pitchFamily="2" charset="2"/>
              <a:buChar char="q"/>
              <a:defRPr/>
            </a:pPr>
            <a:r>
              <a:rPr lang="ru-RU" dirty="0">
                <a:cs typeface="+mn-cs"/>
              </a:rPr>
              <a:t> Содействие духовному развитию личности, расширить информационное поле для молодежи о формах волонтерской деятельности.</a:t>
            </a:r>
          </a:p>
          <a:p>
            <a:pPr marL="285750" indent="-285750" algn="just">
              <a:buFont typeface="Wingdings" panose="05000000000000000000" pitchFamily="2" charset="2"/>
              <a:buChar char="q"/>
              <a:defRPr/>
            </a:pPr>
            <a:r>
              <a:rPr lang="ru-RU" dirty="0">
                <a:cs typeface="+mn-cs"/>
              </a:rPr>
              <a:t>Реализация  успешного интегративного включения детей инвалидов, детей с ОВЗ в </a:t>
            </a:r>
            <a:r>
              <a:rPr lang="ru-RU" dirty="0" smtClean="0">
                <a:cs typeface="+mn-cs"/>
              </a:rPr>
              <a:t>добровольческую  </a:t>
            </a:r>
            <a:r>
              <a:rPr lang="ru-RU" dirty="0">
                <a:cs typeface="+mn-cs"/>
              </a:rPr>
              <a:t>среду, в социум. </a:t>
            </a:r>
          </a:p>
          <a:p>
            <a:pPr algn="just">
              <a:defRPr/>
            </a:pPr>
            <a:r>
              <a:rPr lang="ru-RU" dirty="0">
                <a:cs typeface="+mn-cs"/>
              </a:rPr>
              <a:t>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1692275" y="333375"/>
            <a:ext cx="7288213" cy="1295400"/>
          </a:xfrm>
        </p:spPr>
        <p:txBody>
          <a:bodyPr/>
          <a:lstStyle/>
          <a:p>
            <a:pPr algn="ctr"/>
            <a:r>
              <a:rPr lang="ru-RU" smtClean="0"/>
              <a:t>Количество участников проекта </a:t>
            </a:r>
          </a:p>
        </p:txBody>
      </p:sp>
      <p:graphicFrame>
        <p:nvGraphicFramePr>
          <p:cNvPr id="2" name="Object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8637092"/>
              </p:ext>
            </p:extLst>
          </p:nvPr>
        </p:nvGraphicFramePr>
        <p:xfrm>
          <a:off x="1670050" y="1608138"/>
          <a:ext cx="6862390" cy="4346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edge/>
      </p:transition>
    </mc:Choice>
    <mc:Fallback xmlns="">
      <p:transition spd="slow">
        <p:wedg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type="title"/>
          </p:nvPr>
        </p:nvSpPr>
        <p:spPr>
          <a:xfrm>
            <a:off x="1676400" y="476250"/>
            <a:ext cx="6783388" cy="1296988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rgbClr val="00B050"/>
                </a:solidFill>
              </a:rPr>
              <a:t>Мероприятия проекта</a:t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 smtClean="0">
                <a:solidFill>
                  <a:srgbClr val="00B050"/>
                </a:solidFill>
              </a:rPr>
              <a:t>Акция </a:t>
            </a:r>
            <a:r>
              <a:rPr lang="ru-RU" sz="2400" dirty="0" smtClean="0">
                <a:solidFill>
                  <a:srgbClr val="00B050"/>
                </a:solidFill>
              </a:rPr>
              <a:t>«Дари тепло» </a:t>
            </a:r>
            <a:r>
              <a:rPr lang="ru-RU" sz="2400" dirty="0" smtClean="0">
                <a:solidFill>
                  <a:srgbClr val="00B050"/>
                </a:solidFill>
              </a:rPr>
              <a:t/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 smtClean="0">
                <a:solidFill>
                  <a:srgbClr val="00B050"/>
                </a:solidFill>
              </a:rPr>
              <a:t>посвященная </a:t>
            </a:r>
            <a:r>
              <a:rPr lang="ru-RU" sz="2400" dirty="0" smtClean="0">
                <a:solidFill>
                  <a:srgbClr val="00B050"/>
                </a:solidFill>
              </a:rPr>
              <a:t>Международному Дню </a:t>
            </a:r>
            <a:r>
              <a:rPr lang="ru-RU" sz="2400" dirty="0" smtClean="0">
                <a:solidFill>
                  <a:srgbClr val="00B050"/>
                </a:solidFill>
              </a:rPr>
              <a:t>пожилых людей</a:t>
            </a:r>
          </a:p>
        </p:txBody>
      </p:sp>
      <p:pic>
        <p:nvPicPr>
          <p:cNvPr id="38914" name="Picture 3" descr="C:\Users\1\Desktop\дари тепло\IMG-20171001-WA001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512" y="2157371"/>
            <a:ext cx="4673008" cy="4700629"/>
          </a:xfrm>
        </p:spPr>
      </p:pic>
      <p:pic>
        <p:nvPicPr>
          <p:cNvPr id="38915" name="Picture 4" descr="C:\Users\1\Desktop\дари тепло\IMG-20171001-WA00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2520" y="2132856"/>
            <a:ext cx="4127329" cy="4607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>
          <a:xfrm>
            <a:off x="1763713" y="476250"/>
            <a:ext cx="7010400" cy="1296988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Волонтеры вручали собранные подарки адресно </a:t>
            </a:r>
            <a:r>
              <a:rPr lang="ru-RU" sz="2800" b="1" dirty="0" smtClean="0">
                <a:solidFill>
                  <a:srgbClr val="C00000"/>
                </a:solidFill>
              </a:rPr>
              <a:t> и на площади города</a:t>
            </a:r>
            <a:endParaRPr lang="ru-RU" sz="2800" b="1" dirty="0" smtClean="0">
              <a:solidFill>
                <a:srgbClr val="C000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C:\Users\Преподаватель\Documents\Акции\IMG-20181001-WA00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8" y="1790166"/>
            <a:ext cx="4932000" cy="441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Преподаватель\Documents\Акции\IMG-20181001-WA00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790166"/>
            <a:ext cx="4800000" cy="438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Каскад">
  <a:themeElements>
    <a:clrScheme name="Каскад 4">
      <a:dk1>
        <a:srgbClr val="FFFFCC"/>
      </a:dk1>
      <a:lt1>
        <a:srgbClr val="FFFFFF"/>
      </a:lt1>
      <a:dk2>
        <a:srgbClr val="000066"/>
      </a:dk2>
      <a:lt2>
        <a:srgbClr val="FFFFFF"/>
      </a:lt2>
      <a:accent1>
        <a:srgbClr val="0078F0"/>
      </a:accent1>
      <a:accent2>
        <a:srgbClr val="CCECFF"/>
      </a:accent2>
      <a:accent3>
        <a:srgbClr val="AAAAB8"/>
      </a:accent3>
      <a:accent4>
        <a:srgbClr val="DADADA"/>
      </a:accent4>
      <a:accent5>
        <a:srgbClr val="AABEF6"/>
      </a:accent5>
      <a:accent6>
        <a:srgbClr val="B9D6E7"/>
      </a:accent6>
      <a:hlink>
        <a:srgbClr val="3399FF"/>
      </a:hlink>
      <a:folHlink>
        <a:srgbClr val="FFCC00"/>
      </a:folHlink>
    </a:clrScheme>
    <a:fontScheme name="Каскад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аскад 1">
        <a:dk1>
          <a:srgbClr val="C0C0C0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5C5C8A"/>
        </a:accent6>
        <a:hlink>
          <a:srgbClr val="FFFF99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2">
        <a:dk1>
          <a:srgbClr val="CC99FF"/>
        </a:dk1>
        <a:lt1>
          <a:srgbClr val="FFFFFF"/>
        </a:lt1>
        <a:dk2>
          <a:srgbClr val="400040"/>
        </a:dk2>
        <a:lt2>
          <a:srgbClr val="FFFFFF"/>
        </a:lt2>
        <a:accent1>
          <a:srgbClr val="FF66FF"/>
        </a:accent1>
        <a:accent2>
          <a:srgbClr val="CC00CC"/>
        </a:accent2>
        <a:accent3>
          <a:srgbClr val="AFAAAF"/>
        </a:accent3>
        <a:accent4>
          <a:srgbClr val="DADADA"/>
        </a:accent4>
        <a:accent5>
          <a:srgbClr val="FFB8FF"/>
        </a:accent5>
        <a:accent6>
          <a:srgbClr val="B900B9"/>
        </a:accent6>
        <a:hlink>
          <a:srgbClr val="FF7C80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3">
        <a:dk1>
          <a:srgbClr val="CC99FF"/>
        </a:dk1>
        <a:lt1>
          <a:srgbClr val="FFFFFF"/>
        </a:lt1>
        <a:dk2>
          <a:srgbClr val="34022D"/>
        </a:dk2>
        <a:lt2>
          <a:srgbClr val="FFFFFF"/>
        </a:lt2>
        <a:accent1>
          <a:srgbClr val="775EC8"/>
        </a:accent1>
        <a:accent2>
          <a:srgbClr val="9933FF"/>
        </a:accent2>
        <a:accent3>
          <a:srgbClr val="AEAAAD"/>
        </a:accent3>
        <a:accent4>
          <a:srgbClr val="DADADA"/>
        </a:accent4>
        <a:accent5>
          <a:srgbClr val="BDB6E0"/>
        </a:accent5>
        <a:accent6>
          <a:srgbClr val="8A2DE7"/>
        </a:accent6>
        <a:hlink>
          <a:srgbClr val="993366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4">
        <a:dk1>
          <a:srgbClr val="FFFFCC"/>
        </a:dk1>
        <a:lt1>
          <a:srgbClr val="FFFFFF"/>
        </a:lt1>
        <a:dk2>
          <a:srgbClr val="000066"/>
        </a:dk2>
        <a:lt2>
          <a:srgbClr val="FFFFFF"/>
        </a:lt2>
        <a:accent1>
          <a:srgbClr val="0078F0"/>
        </a:accent1>
        <a:accent2>
          <a:srgbClr val="CCECFF"/>
        </a:accent2>
        <a:accent3>
          <a:srgbClr val="AAAAB8"/>
        </a:accent3>
        <a:accent4>
          <a:srgbClr val="DADADA"/>
        </a:accent4>
        <a:accent5>
          <a:srgbClr val="AABEF6"/>
        </a:accent5>
        <a:accent6>
          <a:srgbClr val="B9D6E7"/>
        </a:accent6>
        <a:hlink>
          <a:srgbClr val="3399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5">
        <a:dk1>
          <a:srgbClr val="00FFFF"/>
        </a:dk1>
        <a:lt1>
          <a:srgbClr val="FFFFFF"/>
        </a:lt1>
        <a:dk2>
          <a:srgbClr val="4E009C"/>
        </a:dk2>
        <a:lt2>
          <a:srgbClr val="FFFFFF"/>
        </a:lt2>
        <a:accent1>
          <a:srgbClr val="00A8A4"/>
        </a:accent1>
        <a:accent2>
          <a:srgbClr val="3399FF"/>
        </a:accent2>
        <a:accent3>
          <a:srgbClr val="B2AACB"/>
        </a:accent3>
        <a:accent4>
          <a:srgbClr val="DADADA"/>
        </a:accent4>
        <a:accent5>
          <a:srgbClr val="AAD1CF"/>
        </a:accent5>
        <a:accent6>
          <a:srgbClr val="2D8A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6">
        <a:dk1>
          <a:srgbClr val="CCCC33"/>
        </a:dk1>
        <a:lt1>
          <a:srgbClr val="FFFFFF"/>
        </a:lt1>
        <a:dk2>
          <a:srgbClr val="003300"/>
        </a:dk2>
        <a:lt2>
          <a:srgbClr val="FFFFCC"/>
        </a:lt2>
        <a:accent1>
          <a:srgbClr val="008000"/>
        </a:accent1>
        <a:accent2>
          <a:srgbClr val="669900"/>
        </a:accent2>
        <a:accent3>
          <a:srgbClr val="AAADAA"/>
        </a:accent3>
        <a:accent4>
          <a:srgbClr val="DADADA"/>
        </a:accent4>
        <a:accent5>
          <a:srgbClr val="AAC0AA"/>
        </a:accent5>
        <a:accent6>
          <a:srgbClr val="5C8A00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7">
        <a:dk1>
          <a:srgbClr val="CCCC99"/>
        </a:dk1>
        <a:lt1>
          <a:srgbClr val="FFFFFF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996633"/>
        </a:accent2>
        <a:accent3>
          <a:srgbClr val="C0AAAA"/>
        </a:accent3>
        <a:accent4>
          <a:srgbClr val="DADADA"/>
        </a:accent4>
        <a:accent5>
          <a:srgbClr val="E2CAAA"/>
        </a:accent5>
        <a:accent6>
          <a:srgbClr val="8A5C2D"/>
        </a:accent6>
        <a:hlink>
          <a:srgbClr val="FFFFCC"/>
        </a:hlink>
        <a:folHlink>
          <a:srgbClr val="DDD8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8">
        <a:dk1>
          <a:srgbClr val="204162"/>
        </a:dk1>
        <a:lt1>
          <a:srgbClr val="FFFFFF"/>
        </a:lt1>
        <a:dk2>
          <a:srgbClr val="204162"/>
        </a:dk2>
        <a:lt2>
          <a:srgbClr val="003300"/>
        </a:lt2>
        <a:accent1>
          <a:srgbClr val="99CC00"/>
        </a:accent1>
        <a:accent2>
          <a:srgbClr val="336633"/>
        </a:accent2>
        <a:accent3>
          <a:srgbClr val="FFFFFF"/>
        </a:accent3>
        <a:accent4>
          <a:srgbClr val="1A3653"/>
        </a:accent4>
        <a:accent5>
          <a:srgbClr val="CAE2AA"/>
        </a:accent5>
        <a:accent6>
          <a:srgbClr val="2D5C2D"/>
        </a:accent6>
        <a:hlink>
          <a:srgbClr val="6666FF"/>
        </a:hlink>
        <a:folHlink>
          <a:srgbClr val="C5C2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скад 9">
        <a:dk1>
          <a:srgbClr val="000000"/>
        </a:dk1>
        <a:lt1>
          <a:srgbClr val="FFFFFF"/>
        </a:lt1>
        <a:dk2>
          <a:srgbClr val="1C1C34"/>
        </a:dk2>
        <a:lt2>
          <a:srgbClr val="000066"/>
        </a:lt2>
        <a:accent1>
          <a:srgbClr val="DDDDDD"/>
        </a:accent1>
        <a:accent2>
          <a:srgbClr val="6699CC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5C8AB9"/>
        </a:accent6>
        <a:hlink>
          <a:srgbClr val="005A58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1757</TotalTime>
  <Words>681</Words>
  <Application>Microsoft Office PowerPoint</Application>
  <PresentationFormat>Экран (4:3)</PresentationFormat>
  <Paragraphs>79</Paragraphs>
  <Slides>24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7" baseType="lpstr">
      <vt:lpstr>Поток</vt:lpstr>
      <vt:lpstr>Каскад</vt:lpstr>
      <vt:lpstr>PDF</vt:lpstr>
      <vt:lpstr>                 \   Проект инклюзивного добровольчества «Стираем границы»   Детское  объединение  “Клуб волонтеров “Надежда”   Руководитель , автор проекта :  Сеитова Мадина Руслановна                                                                                                                                  </vt:lpstr>
      <vt:lpstr>Презентация PowerPoint</vt:lpstr>
      <vt:lpstr>Презентация PowerPoint</vt:lpstr>
      <vt:lpstr>Презентация PowerPoint</vt:lpstr>
      <vt:lpstr>Задачи:</vt:lpstr>
      <vt:lpstr>Ожидаемый результат </vt:lpstr>
      <vt:lpstr>Количество участников проекта </vt:lpstr>
      <vt:lpstr>Мероприятия проекта Акция «Дари тепло»  посвященная Международному Дню пожилых людей</vt:lpstr>
      <vt:lpstr>Волонтеры вручали собранные подарки адресно  и на площади города</vt:lpstr>
      <vt:lpstr>Поддержали Всероссийскую акцию «СПИД СТОП!»</vt:lpstr>
      <vt:lpstr>Участники проекта «Стираем границы»  активно занимаются профилактикой ДТП с участием несовершеннолетних, пропагандируют культурное поведение на дорогах для всех участников дорожного движения  </vt:lpstr>
      <vt:lpstr>«Еще один день светлее» </vt:lpstr>
      <vt:lpstr>Акция  «Еще один день светлее»  Преображаем особенных детей, учим технике плетения и рисованию хной по телу.</vt:lpstr>
      <vt:lpstr>Презентация PowerPoint</vt:lpstr>
      <vt:lpstr>Презентация PowerPoint</vt:lpstr>
      <vt:lpstr>Презентация PowerPoint</vt:lpstr>
      <vt:lpstr>Достигнутые результаты </vt:lpstr>
      <vt:lpstr>Презентация PowerPoint</vt:lpstr>
      <vt:lpstr>Презентация PowerPoint</vt:lpstr>
      <vt:lpstr>Презентация PowerPoint</vt:lpstr>
      <vt:lpstr>Наши достижения</vt:lpstr>
      <vt:lpstr>   Международный форум добровольцев и вручение премии «Доброволец России – 2019»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Волонтёры</dc:title>
  <dc:creator>biblio-1</dc:creator>
  <cp:lastModifiedBy>Преподаватель</cp:lastModifiedBy>
  <cp:revision>121</cp:revision>
  <dcterms:created xsi:type="dcterms:W3CDTF">2016-11-17T08:49:23Z</dcterms:created>
  <dcterms:modified xsi:type="dcterms:W3CDTF">2020-02-12T14:07:30Z</dcterms:modified>
</cp:coreProperties>
</file>