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61" r:id="rId5"/>
    <p:sldId id="262" r:id="rId6"/>
    <p:sldId id="268" r:id="rId7"/>
    <p:sldId id="265" r:id="rId8"/>
    <p:sldId id="269" r:id="rId9"/>
    <p:sldId id="270" r:id="rId10"/>
    <p:sldId id="263" r:id="rId11"/>
    <p:sldId id="267" r:id="rId12"/>
    <p:sldId id="264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1392-2278-47BA-B9F3-E03F1FFD62E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AFDA-4FE2-4C72-BE60-F2F65DF72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34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1392-2278-47BA-B9F3-E03F1FFD62E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AFDA-4FE2-4C72-BE60-F2F65DF72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29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1392-2278-47BA-B9F3-E03F1FFD62E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AFDA-4FE2-4C72-BE60-F2F65DF72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45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1392-2278-47BA-B9F3-E03F1FFD62E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AFDA-4FE2-4C72-BE60-F2F65DF72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504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1392-2278-47BA-B9F3-E03F1FFD62E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AFDA-4FE2-4C72-BE60-F2F65DF72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130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1392-2278-47BA-B9F3-E03F1FFD62E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AFDA-4FE2-4C72-BE60-F2F65DF72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951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1392-2278-47BA-B9F3-E03F1FFD62E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AFDA-4FE2-4C72-BE60-F2F65DF72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401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1392-2278-47BA-B9F3-E03F1FFD62E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AFDA-4FE2-4C72-BE60-F2F65DF72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89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1392-2278-47BA-B9F3-E03F1FFD62E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AFDA-4FE2-4C72-BE60-F2F65DF72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82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1392-2278-47BA-B9F3-E03F1FFD62E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6DAAFDA-4FE2-4C72-BE60-F2F65DF72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4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1392-2278-47BA-B9F3-E03F1FFD62E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AFDA-4FE2-4C72-BE60-F2F65DF72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21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1392-2278-47BA-B9F3-E03F1FFD62E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AFDA-4FE2-4C72-BE60-F2F65DF72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6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1392-2278-47BA-B9F3-E03F1FFD62E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AFDA-4FE2-4C72-BE60-F2F65DF72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35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1392-2278-47BA-B9F3-E03F1FFD62E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AFDA-4FE2-4C72-BE60-F2F65DF72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44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1392-2278-47BA-B9F3-E03F1FFD62E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AFDA-4FE2-4C72-BE60-F2F65DF72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34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1392-2278-47BA-B9F3-E03F1FFD62E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AFDA-4FE2-4C72-BE60-F2F65DF72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03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1392-2278-47BA-B9F3-E03F1FFD62E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AFDA-4FE2-4C72-BE60-F2F65DF72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36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BC1392-2278-47BA-B9F3-E03F1FFD62E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DAAFDA-4FE2-4C72-BE60-F2F65DF72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30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9640" y="1527049"/>
            <a:ext cx="10412360" cy="1892808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 smtClean="0">
                <a:solidFill>
                  <a:srgbClr val="0070C0"/>
                </a:solidFill>
                <a:latin typeface="A20" panose="02020603050405020304" pitchFamily="18" charset="0"/>
                <a:cs typeface="A20" panose="02020603050405020304" pitchFamily="18" charset="0"/>
              </a:rPr>
              <a:t/>
            </a:r>
            <a:br>
              <a:rPr lang="ru-RU" sz="5000" b="1" dirty="0" smtClean="0">
                <a:solidFill>
                  <a:srgbClr val="0070C0"/>
                </a:solidFill>
                <a:latin typeface="A20" panose="02020603050405020304" pitchFamily="18" charset="0"/>
                <a:cs typeface="A20" panose="02020603050405020304" pitchFamily="18" charset="0"/>
              </a:rPr>
            </a:br>
            <a:r>
              <a:rPr lang="ru-RU" sz="5000" b="1" dirty="0" smtClean="0">
                <a:solidFill>
                  <a:srgbClr val="0070C0"/>
                </a:solidFill>
                <a:latin typeface="A20" panose="02020603050405020304" pitchFamily="18" charset="0"/>
                <a:cs typeface="A20" panose="02020603050405020304" pitchFamily="18" charset="0"/>
              </a:rPr>
              <a:t>ПРОЕКТ</a:t>
            </a:r>
            <a:br>
              <a:rPr lang="ru-RU" sz="5000" b="1" dirty="0" smtClean="0">
                <a:solidFill>
                  <a:srgbClr val="0070C0"/>
                </a:solidFill>
                <a:latin typeface="A20" panose="02020603050405020304" pitchFamily="18" charset="0"/>
                <a:cs typeface="A20" panose="02020603050405020304" pitchFamily="18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20" panose="02020603050405020304" pitchFamily="18" charset="0"/>
                <a:cs typeface="A20" panose="02020603050405020304" pitchFamily="18" charset="0"/>
              </a:rPr>
              <a:t>#</a:t>
            </a:r>
            <a:r>
              <a:rPr lang="ru-RU" sz="4400" b="1" dirty="0" err="1" smtClean="0">
                <a:solidFill>
                  <a:srgbClr val="0070C0"/>
                </a:solidFill>
                <a:latin typeface="A20" panose="02020603050405020304" pitchFamily="18" charset="0"/>
                <a:cs typeface="A20" panose="02020603050405020304" pitchFamily="18" charset="0"/>
              </a:rPr>
              <a:t>Новотроицкие_покрова_для_СВОих</a:t>
            </a:r>
            <a:endParaRPr lang="ru-RU" sz="4400" b="1" dirty="0">
              <a:solidFill>
                <a:srgbClr val="0070C0"/>
              </a:solidFill>
              <a:latin typeface="A20" panose="02020603050405020304" pitchFamily="18" charset="0"/>
              <a:cs typeface="A20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2542" y="263286"/>
            <a:ext cx="10117393" cy="1428353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20" panose="02020603050405020304" pitchFamily="18" charset="0"/>
              <a:ea typeface="Batang" panose="02030600000101010101" pitchFamily="18" charset="-127"/>
              <a:cs typeface="A20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839841" y="4333842"/>
            <a:ext cx="6987645" cy="1388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817806" y="3816557"/>
            <a:ext cx="7374194" cy="1211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20" panose="02020603050405020304" pitchFamily="18" charset="0"/>
              <a:ea typeface="Batang" panose="02030600000101010101" pitchFamily="18" charset="-127"/>
              <a:cs typeface="A20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102942" y="4163691"/>
            <a:ext cx="6356555" cy="1211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20" panose="02020603050405020304" pitchFamily="18" charset="0"/>
              <a:ea typeface="Batang" panose="02030600000101010101" pitchFamily="18" charset="-127"/>
              <a:cs typeface="A20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81704" y="4948645"/>
            <a:ext cx="69169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АВТОР: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Владимировна,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МАУ ДО СДЮТурЭ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Новотроицка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 городского совета депутатов г. Новотроицка,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партии «Единая Россия»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"/>
            <a:ext cx="10018713" cy="973394"/>
          </a:xfrm>
        </p:spPr>
        <p:txBody>
          <a:bodyPr/>
          <a:lstStyle/>
          <a:p>
            <a:r>
              <a:rPr lang="ru-RU" b="1" dirty="0" smtClean="0">
                <a:solidFill>
                  <a:srgbClr val="30ACEC">
                    <a:lumMod val="75000"/>
                  </a:srgbClr>
                </a:solidFill>
              </a:rPr>
              <a:t>РЕЗУЛЬТАТЫ (количественные)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84041" y="2000864"/>
            <a:ext cx="4562798" cy="4311446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3200" b="1" dirty="0"/>
              <a:t>1 точка для плетения сетей и маскировочных костюмов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3200" b="1" dirty="0"/>
              <a:t>100 волонтеров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3200" b="1" dirty="0" smtClean="0"/>
              <a:t>изготовлено </a:t>
            </a:r>
            <a:r>
              <a:rPr lang="ru-RU" sz="3200" b="1" dirty="0"/>
              <a:t>20 маскировочных сетей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3200" b="1" dirty="0"/>
              <a:t>40 костюмов «Леший»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3200" b="1" dirty="0"/>
              <a:t>3099 окопных свечей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3200" b="1" dirty="0" smtClean="0"/>
              <a:t>Состоялась 1  </a:t>
            </a:r>
            <a:r>
              <a:rPr lang="ru-RU" sz="3200" b="1" dirty="0"/>
              <a:t>встреча с ветераном СВО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43035" y="973395"/>
            <a:ext cx="3854606" cy="93406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СДЕЛАНО</a:t>
            </a:r>
          </a:p>
          <a:p>
            <a:pPr algn="ctr"/>
            <a:r>
              <a:rPr lang="ru-RU" sz="2000" b="1" dirty="0" smtClean="0"/>
              <a:t> (март 2023)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24195" y="973395"/>
            <a:ext cx="3878828" cy="9340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Сделано</a:t>
            </a:r>
          </a:p>
          <a:p>
            <a:pPr algn="ctr"/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(сентябрь 2024)</a:t>
            </a:r>
            <a:endParaRPr lang="ru-RU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7423716" y="2175386"/>
            <a:ext cx="5073445" cy="4682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3200" b="1" dirty="0" smtClean="0"/>
              <a:t>3 точки для плетения сетей и маскировочных костюмов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3200" b="1" dirty="0" smtClean="0"/>
              <a:t>более </a:t>
            </a:r>
            <a:r>
              <a:rPr lang="ru-RU" sz="3200" b="1" dirty="0" smtClean="0"/>
              <a:t>400 </a:t>
            </a:r>
            <a:r>
              <a:rPr lang="ru-RU" sz="3200" b="1" dirty="0" smtClean="0"/>
              <a:t>волонтеров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3200" b="1" dirty="0" smtClean="0"/>
              <a:t>изготовлено </a:t>
            </a:r>
            <a:r>
              <a:rPr lang="ru-RU" sz="3200" b="1" dirty="0" smtClean="0"/>
              <a:t>950 </a:t>
            </a:r>
            <a:r>
              <a:rPr lang="ru-RU" sz="3200" b="1" dirty="0" smtClean="0"/>
              <a:t>маскировочных сетей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3200" b="1" dirty="0" smtClean="0"/>
              <a:t>изготовлено </a:t>
            </a:r>
            <a:r>
              <a:rPr lang="ru-RU" sz="3200" b="1" dirty="0" smtClean="0"/>
              <a:t>720 </a:t>
            </a:r>
            <a:r>
              <a:rPr lang="ru-RU" sz="3200" b="1" dirty="0" smtClean="0"/>
              <a:t>костюмов «Лешего»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3200" b="1" dirty="0" smtClean="0"/>
              <a:t>изготовлено </a:t>
            </a:r>
            <a:r>
              <a:rPr lang="ru-RU" sz="3200" b="1" dirty="0" smtClean="0"/>
              <a:t>11300 </a:t>
            </a:r>
            <a:r>
              <a:rPr lang="ru-RU" sz="3200" b="1" dirty="0" smtClean="0"/>
              <a:t>окопных свечей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3200" b="1" dirty="0" smtClean="0"/>
              <a:t>организовано и проведено </a:t>
            </a:r>
            <a:r>
              <a:rPr lang="ru-RU" sz="3200" b="1" dirty="0" smtClean="0"/>
              <a:t>16  </a:t>
            </a:r>
            <a:r>
              <a:rPr lang="ru-RU" sz="3200" b="1" dirty="0" smtClean="0"/>
              <a:t>встреч с ветеранами СВО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3200" b="1" dirty="0" smtClean="0"/>
              <a:t>Проведено более </a:t>
            </a:r>
            <a:r>
              <a:rPr lang="ru-RU" sz="3200" b="1" dirty="0" smtClean="0"/>
              <a:t>300 </a:t>
            </a:r>
            <a:r>
              <a:rPr lang="ru-RU" sz="3200" b="1" dirty="0" smtClean="0"/>
              <a:t>мастер классов в которых приняло участие более </a:t>
            </a:r>
            <a:r>
              <a:rPr lang="ru-RU" sz="3200" b="1" dirty="0" smtClean="0"/>
              <a:t>800 </a:t>
            </a:r>
            <a:r>
              <a:rPr lang="ru-RU" sz="3200" b="1" dirty="0" smtClean="0"/>
              <a:t>обучающихся образовательных учреждений города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6092996" y="3064601"/>
            <a:ext cx="1217012" cy="29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6092996" y="2267262"/>
            <a:ext cx="1217012" cy="29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6092996" y="3714136"/>
            <a:ext cx="1217012" cy="29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6126771" y="4331109"/>
            <a:ext cx="1217012" cy="29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6092996" y="4890942"/>
            <a:ext cx="1217012" cy="29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6126771" y="5450775"/>
            <a:ext cx="1217012" cy="29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0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795" y="140110"/>
            <a:ext cx="10018713" cy="951271"/>
          </a:xfrm>
        </p:spPr>
        <p:txBody>
          <a:bodyPr/>
          <a:lstStyle/>
          <a:p>
            <a:r>
              <a:rPr lang="ru-RU" b="1" dirty="0" smtClean="0">
                <a:solidFill>
                  <a:srgbClr val="30ACEC">
                    <a:lumMod val="75000"/>
                  </a:srgbClr>
                </a:solidFill>
              </a:rPr>
              <a:t>РЕЗУЛЬТАТЫ (качественные)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091381"/>
            <a:ext cx="10018713" cy="469981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Моральная и материальная поддержка участников </a:t>
            </a:r>
            <a:r>
              <a:rPr lang="ru-RU" dirty="0"/>
              <a:t>СВО (маскировочные сети, окопные свечи, костюмы «Лешего», письма) ;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волонтерской деятельности на территории города Новотроицка </a:t>
            </a:r>
            <a:r>
              <a:rPr lang="ru-RU" dirty="0" smtClean="0"/>
              <a:t>в которой задействованы люди разных возрастных и социальных групп;</a:t>
            </a:r>
          </a:p>
          <a:p>
            <a:r>
              <a:rPr lang="ru-RU" dirty="0" smtClean="0"/>
              <a:t>Объединение общим делом разных возрастных категорий участников, способствует связи поколений;</a:t>
            </a:r>
          </a:p>
          <a:p>
            <a:r>
              <a:rPr lang="ru-RU" dirty="0" smtClean="0"/>
              <a:t>Проект </a:t>
            </a:r>
            <a:r>
              <a:rPr lang="ru-RU" dirty="0" smtClean="0"/>
              <a:t>стал </a:t>
            </a:r>
            <a:r>
              <a:rPr lang="ru-RU" dirty="0"/>
              <a:t>успешной </a:t>
            </a:r>
            <a:r>
              <a:rPr lang="ru-RU" dirty="0" smtClean="0"/>
              <a:t>площадкой </a:t>
            </a:r>
            <a:r>
              <a:rPr lang="ru-RU" dirty="0"/>
              <a:t>по формированию новых оригинальных практик волонтерского </a:t>
            </a:r>
            <a:r>
              <a:rPr lang="ru-RU" dirty="0" smtClean="0"/>
              <a:t>наставничества;</a:t>
            </a:r>
          </a:p>
          <a:p>
            <a:r>
              <a:rPr lang="ru-RU" dirty="0" smtClean="0"/>
              <a:t>Патриотическое воспитание подрастающего поколения складывается не только через участие в изготовлении столь нужных изделий, а также благодаря личным встречам и беседам  с участниками СВО.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609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003" y="-75238"/>
            <a:ext cx="10018713" cy="1752599"/>
          </a:xfrm>
        </p:spPr>
        <p:txBody>
          <a:bodyPr/>
          <a:lstStyle/>
          <a:p>
            <a:r>
              <a:rPr lang="ru-RU" b="1" dirty="0" smtClean="0">
                <a:solidFill>
                  <a:srgbClr val="30ACEC">
                    <a:lumMod val="75000"/>
                  </a:srgbClr>
                </a:solidFill>
              </a:rPr>
              <a:t>ИНФОРМАЦИОННОЕ  СОПРОВОЖДЕНИЕ</a:t>
            </a:r>
            <a:br>
              <a:rPr lang="ru-RU" b="1" dirty="0" smtClean="0">
                <a:solidFill>
                  <a:srgbClr val="30ACEC">
                    <a:lumMod val="75000"/>
                  </a:srgbClr>
                </a:solidFill>
              </a:rPr>
            </a:br>
            <a:r>
              <a:rPr lang="ru-RU" b="1" dirty="0" smtClean="0">
                <a:solidFill>
                  <a:srgbClr val="30ACEC">
                    <a:lumMod val="75000"/>
                  </a:srgbClr>
                </a:solidFill>
              </a:rPr>
              <a:t>ПРОЕКТА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879" y="1485632"/>
            <a:ext cx="4719483" cy="24978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632" y="1527151"/>
            <a:ext cx="4245087" cy="2657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924" y="3983461"/>
            <a:ext cx="4741663" cy="26658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7975" y="4105248"/>
            <a:ext cx="4525048" cy="25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92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463" y="411480"/>
            <a:ext cx="10018713" cy="339242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b="1" dirty="0" smtClean="0">
                <a:solidFill>
                  <a:srgbClr val="002060"/>
                </a:solidFill>
              </a:rPr>
              <a:t>НАШИ КООРДИНАТЫ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Муниципальное автономное учреждение дополнительного образования</a:t>
            </a:r>
            <a:br>
              <a:rPr lang="ru-RU" sz="2000" b="1" dirty="0" smtClean="0"/>
            </a:br>
            <a:r>
              <a:rPr lang="ru-RU" sz="2000" b="1" dirty="0" smtClean="0"/>
              <a:t>«Станция детского и юношеского туризма и экскурсий (юных туристов)» </a:t>
            </a:r>
            <a:br>
              <a:rPr lang="ru-RU" sz="2000" b="1" dirty="0" smtClean="0"/>
            </a:br>
            <a:r>
              <a:rPr lang="ru-RU" sz="2000" b="1" dirty="0" smtClean="0"/>
              <a:t>города Новотроицка  Оренбургской области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1742" y="2968751"/>
            <a:ext cx="10018713" cy="3124201"/>
          </a:xfrm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latin typeface="Arial"/>
              </a:rPr>
              <a:t>Адрес: Оренбургская область, город Новотроицк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latin typeface="Arial"/>
              </a:rPr>
              <a:t>пр. Металлургов, д.23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ru-RU" sz="2800" kern="1400" dirty="0">
              <a:solidFill>
                <a:srgbClr val="000000"/>
              </a:solidFill>
              <a:latin typeface="Garamond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>
                <a:solidFill>
                  <a:srgbClr val="000000"/>
                </a:solidFill>
                <a:latin typeface="Arial"/>
              </a:rPr>
              <a:t>Телефон: 8 (3537) 64 -14 </a:t>
            </a:r>
            <a:r>
              <a:rPr lang="ru-RU" kern="1400" dirty="0" smtClean="0">
                <a:solidFill>
                  <a:srgbClr val="000000"/>
                </a:solidFill>
                <a:latin typeface="Arial"/>
              </a:rPr>
              <a:t>– 66, 89068464853</a:t>
            </a:r>
            <a:endParaRPr lang="ru-RU" kern="1400" dirty="0">
              <a:solidFill>
                <a:srgbClr val="000000"/>
              </a:solidFill>
              <a:latin typeface="Arial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>
                <a:solidFill>
                  <a:srgbClr val="000000"/>
                </a:solidFill>
                <a:latin typeface="Arial"/>
              </a:rPr>
              <a:t>Эл. почта: sdyuture@mail.ru</a:t>
            </a:r>
          </a:p>
          <a:p>
            <a:endParaRPr lang="ru-RU" dirty="0"/>
          </a:p>
        </p:txBody>
      </p:sp>
      <p:pic>
        <p:nvPicPr>
          <p:cNvPr id="1026" name="Picture 2" descr="Логоттип стан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778" y="0"/>
            <a:ext cx="1780222" cy="158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269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052" y="72515"/>
            <a:ext cx="9688972" cy="1752599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ЦЕЛЬ ПРОЕКТА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48336" y="4119715"/>
            <a:ext cx="10018713" cy="312420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1578076" y="1946787"/>
            <a:ext cx="10220633" cy="2905432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bg1"/>
                </a:solidFill>
              </a:rPr>
              <a:t>Содействие развитию волонтерской деятельности на территории города Новотроицка Оренбургской области, осуществляющих изготовление и передачу средств защиты военнослужащим Вооруженных сил Российской Федерации в период с </a:t>
            </a:r>
            <a:r>
              <a:rPr lang="ru-RU" sz="2800" b="1" dirty="0" smtClean="0">
                <a:solidFill>
                  <a:schemeClr val="bg1"/>
                </a:solidFill>
              </a:rPr>
              <a:t>ноября 2022 </a:t>
            </a:r>
            <a:r>
              <a:rPr lang="ru-RU" sz="2800" b="1" dirty="0">
                <a:solidFill>
                  <a:schemeClr val="bg1"/>
                </a:solidFill>
              </a:rPr>
              <a:t>года по </a:t>
            </a:r>
            <a:r>
              <a:rPr lang="ru-RU" sz="2800" b="1" dirty="0" smtClean="0">
                <a:solidFill>
                  <a:schemeClr val="bg1"/>
                </a:solidFill>
              </a:rPr>
              <a:t>сентябрь 2024 года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997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630" y="11991"/>
            <a:ext cx="9452997" cy="1157748"/>
          </a:xfrm>
        </p:spPr>
        <p:txBody>
          <a:bodyPr/>
          <a:lstStyle/>
          <a:p>
            <a:r>
              <a:rPr lang="ru-RU" b="1" dirty="0" smtClean="0">
                <a:solidFill>
                  <a:srgbClr val="30ACEC">
                    <a:lumMod val="75000"/>
                  </a:srgbClr>
                </a:solidFill>
              </a:rPr>
              <a:t>ЗАДАЧИ </a:t>
            </a:r>
            <a:r>
              <a:rPr lang="ru-RU" b="1" dirty="0">
                <a:solidFill>
                  <a:srgbClr val="30ACEC">
                    <a:lumMod val="75000"/>
                  </a:srgbClr>
                </a:solidFill>
              </a:rPr>
              <a:t>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312" y="2227629"/>
            <a:ext cx="10018713" cy="31242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трелка влево 3"/>
          <p:cNvSpPr/>
          <p:nvPr/>
        </p:nvSpPr>
        <p:spPr>
          <a:xfrm>
            <a:off x="3805084" y="2227629"/>
            <a:ext cx="7388941" cy="1615561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>
                <a:solidFill>
                  <a:schemeClr val="tx1"/>
                </a:solidFill>
                <a:latin typeface="A20" panose="02020603050405020304" pitchFamily="18" charset="0"/>
                <a:cs typeface="A20" panose="02020603050405020304" pitchFamily="18" charset="0"/>
              </a:rPr>
              <a:t>Информационное сопровождение проекта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1175312" y="3693858"/>
            <a:ext cx="8362337" cy="1761201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A20" panose="02020603050405020304" pitchFamily="18" charset="0"/>
                <a:cs typeface="A20" panose="02020603050405020304" pitchFamily="18" charset="0"/>
              </a:rPr>
              <a:t>Организация и координация работы добровольческого сообщества #</a:t>
            </a:r>
            <a:r>
              <a:rPr lang="ru-RU" sz="2400" dirty="0" err="1">
                <a:solidFill>
                  <a:schemeClr val="tx1"/>
                </a:solidFill>
                <a:latin typeface="A20" panose="02020603050405020304" pitchFamily="18" charset="0"/>
                <a:cs typeface="A20" panose="02020603050405020304" pitchFamily="18" charset="0"/>
              </a:rPr>
              <a:t>Новотроицкие_покрова_для_СВОих</a:t>
            </a:r>
            <a:endParaRPr lang="ru-RU" sz="2400" dirty="0">
              <a:solidFill>
                <a:schemeClr val="tx1"/>
              </a:solidFill>
              <a:latin typeface="A20" panose="02020603050405020304" pitchFamily="18" charset="0"/>
              <a:cs typeface="A20" panose="02020603050405020304" pitchFamily="18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1592823" y="929148"/>
            <a:ext cx="6474545" cy="1547350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A20" panose="02020603050405020304" pitchFamily="18" charset="0"/>
                <a:cs typeface="A20" panose="02020603050405020304" pitchFamily="18" charset="0"/>
              </a:rPr>
              <a:t>Подготовка материально-технической базы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4129549" y="5206190"/>
            <a:ext cx="7293078" cy="1579293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A20" panose="02020603050405020304" pitchFamily="18" charset="0"/>
                <a:cs typeface="A20" panose="02020603050405020304" pitchFamily="18" charset="0"/>
              </a:rPr>
              <a:t>Создание условий для патриотического воспитания молодого поколения</a:t>
            </a:r>
          </a:p>
        </p:txBody>
      </p:sp>
    </p:spTree>
    <p:extLst>
      <p:ext uri="{BB962C8B-B14F-4D97-AF65-F5344CB8AC3E}">
        <p14:creationId xmlns:p14="http://schemas.microsoft.com/office/powerpoint/2010/main" val="41892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789" y="110614"/>
            <a:ext cx="10018713" cy="848031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СОЦИАЛЬНАЯ  ЗНАЧИМОСТЬ 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4116" y="781665"/>
            <a:ext cx="6651523" cy="5633883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Arial Narrow" panose="020B0606020202030204" pitchFamily="34" charset="0"/>
              </a:rPr>
              <a:t>Маскировочные сети, костюмы "Лешего" широко применяются для маскировки бойцов, вооружения, военной техники и других важных объектов. </a:t>
            </a:r>
            <a:endParaRPr lang="ru-RU" sz="1800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sz="1800" dirty="0" smtClean="0">
                <a:latin typeface="Arial Narrow" panose="020B0606020202030204" pitchFamily="34" charset="0"/>
              </a:rPr>
              <a:t>Сегодня </a:t>
            </a:r>
            <a:r>
              <a:rPr lang="ru-RU" sz="1800" dirty="0">
                <a:latin typeface="Arial Narrow" panose="020B0606020202030204" pitchFamily="34" charset="0"/>
              </a:rPr>
              <a:t>буквально вся страна, от Владивостока до Калининграда, от Мурманска до Астрахани, объединена этой общей </a:t>
            </a:r>
            <a:r>
              <a:rPr lang="ru-RU" sz="1800" dirty="0" smtClean="0">
                <a:latin typeface="Arial Narrow" panose="020B0606020202030204" pitchFamily="34" charset="0"/>
              </a:rPr>
              <a:t>работой</a:t>
            </a:r>
            <a:r>
              <a:rPr lang="ru-RU" sz="1800" dirty="0">
                <a:latin typeface="Arial Narrow" panose="020B0606020202030204" pitchFamily="34" charset="0"/>
              </a:rPr>
              <a:t>.</a:t>
            </a:r>
            <a:r>
              <a:rPr lang="ru-RU" sz="1800" dirty="0" smtClean="0">
                <a:latin typeface="Arial Narrow" panose="020B0606020202030204" pitchFamily="34" charset="0"/>
              </a:rPr>
              <a:t> Маскировочная </a:t>
            </a:r>
            <a:r>
              <a:rPr lang="ru-RU" sz="1800" dirty="0">
                <a:latin typeface="Arial Narrow" panose="020B0606020202030204" pitchFamily="34" charset="0"/>
              </a:rPr>
              <a:t>сеть и костюм "Лешего" очень быстро изнашивается, рвется или уничтожается противником в условиях боя. Именно поэтому социальная значимость такой волонтерской инициативы будет оставаться актуальной и значимой во время всего периода СВО, особенно в зимнее время, когда износ данных изделий возрастает</a:t>
            </a:r>
            <a:r>
              <a:rPr lang="ru-RU" sz="1800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sz="1700" dirty="0" smtClean="0">
                <a:latin typeface="Arial Narrow" panose="020B0606020202030204" pitchFamily="34" charset="0"/>
              </a:rPr>
              <a:t>К </a:t>
            </a:r>
            <a:r>
              <a:rPr lang="ru-RU" sz="1700" dirty="0">
                <a:latin typeface="Arial Narrow" panose="020B0606020202030204" pitchFamily="34" charset="0"/>
              </a:rPr>
              <a:t>всероссийской инициативе присоединился и Новотроицк. Маскировочные </a:t>
            </a:r>
            <a:r>
              <a:rPr lang="ru-RU" sz="1700" dirty="0" smtClean="0">
                <a:latin typeface="Arial Narrow" panose="020B0606020202030204" pitchFamily="34" charset="0"/>
              </a:rPr>
              <a:t>сети, окопные свечи  </a:t>
            </a:r>
            <a:r>
              <a:rPr lang="ru-RU" sz="1700" dirty="0">
                <a:latin typeface="Arial Narrow" panose="020B0606020202030204" pitchFamily="34" charset="0"/>
              </a:rPr>
              <a:t>и костюмы "Лешего" в Новотроицке сегодня делают только на базе Станции туристов. Сейчас столь важные изделия изготавливаются ими из материалов, закупленных на средства неравнодушных горожан, объем таких закупок всё время разный и соответственно загрузка волонтеров не всегда одинакова, хотя у нашего проекта есть и помещения, и оборудование, достаточное для производства больших </a:t>
            </a:r>
            <a:r>
              <a:rPr lang="ru-RU" sz="1700" dirty="0" smtClean="0">
                <a:latin typeface="Arial Narrow" panose="020B0606020202030204" pitchFamily="34" charset="0"/>
              </a:rPr>
              <a:t>объемов окопных свечей,  </a:t>
            </a:r>
            <a:r>
              <a:rPr lang="ru-RU" sz="1700" dirty="0">
                <a:latin typeface="Arial Narrow" panose="020B0606020202030204" pitchFamily="34" charset="0"/>
              </a:rPr>
              <a:t>маскировочных сетей и </a:t>
            </a:r>
            <a:r>
              <a:rPr lang="ru-RU" sz="1700" dirty="0" smtClean="0">
                <a:latin typeface="Arial Narrow" panose="020B0606020202030204" pitchFamily="34" charset="0"/>
              </a:rPr>
              <a:t>костюмов "Лешего".  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s://sun9-47.userapi.com/impg/vX76EZzPgeF3H5x24qdfQezbj3WxMrSY6dEaFw/TuAibBDxdYo.jpg?size=1280x1280&amp;quality=95&amp;sign=9d2d81ea3d2367866354f7264bb8048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639" y="1839655"/>
            <a:ext cx="4159045" cy="403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47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331" y="0"/>
            <a:ext cx="10018713" cy="107202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ЭТАПЫ 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7048" y="2404872"/>
            <a:ext cx="10206989" cy="36600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Формирование проектной команды;</a:t>
            </a:r>
            <a:endParaRPr lang="ru-RU" dirty="0"/>
          </a:p>
          <a:p>
            <a:pPr algn="just"/>
            <a:r>
              <a:rPr lang="ru-RU" dirty="0" smtClean="0"/>
              <a:t>Изучение запросов и потребностей участников СВО по средствам индивидуальной и групповой защиты (маскировочные сети, маскировочные костюмы «Леший»);</a:t>
            </a:r>
          </a:p>
          <a:p>
            <a:pPr algn="just"/>
            <a:r>
              <a:rPr lang="ru-RU" dirty="0" smtClean="0"/>
              <a:t>Сбор необходимых материалов и оборудования для реализации проекта;</a:t>
            </a:r>
          </a:p>
          <a:p>
            <a:pPr algn="just"/>
            <a:r>
              <a:rPr lang="ru-RU" dirty="0" smtClean="0"/>
              <a:t>Обучение руководителя проекта технологии плетения и изготовления средств защиты;</a:t>
            </a:r>
          </a:p>
          <a:p>
            <a:pPr algn="just"/>
            <a:r>
              <a:rPr lang="ru-RU" dirty="0" smtClean="0"/>
              <a:t>Привлечение средств партнеров и неравнодушных граждан к реализации проекта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41755" y="1072023"/>
            <a:ext cx="7757651" cy="1122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 </a:t>
            </a:r>
            <a:r>
              <a:rPr lang="ru-RU" sz="2400" b="1" dirty="0" smtClean="0">
                <a:solidFill>
                  <a:schemeClr val="tx1"/>
                </a:solidFill>
              </a:rPr>
              <a:t>этап  ПОДГОТОВИТЕЛЬНЫЙ (планирование)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66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0637" y="1582219"/>
            <a:ext cx="3002387" cy="8561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sun9-44.userapi.com/impg/BreYtQrRk3xXDHjnRsH5kW8utafos9LnIq6M8w/6nyYJewjlSM.jpg?size=808x1080&amp;quality=95&amp;sign=a6c28fc2a7ce57ce52589ba785737c7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838" y="140114"/>
            <a:ext cx="3513257" cy="353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6.userapi.com/impg/VpjpcRDp5ysIVy3DvfWNQW0tOcyvU02QDsIApg/eXWEVnOqDGY.jpg?size=810x1080&amp;quality=95&amp;sign=066d35dcebf455a0d608e2c016a040ca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71" y="176982"/>
            <a:ext cx="3687097" cy="34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7.userapi.com/impg/zFPjldl_AoWUfInR1huiTcQD7Masz9-AZX0vzw/oegj8hiEznA.jpg?size=1280x1280&amp;quality=95&amp;sign=3c9e18c9db764a51d387712b5e2919d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045" y="2950949"/>
            <a:ext cx="4571999" cy="38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89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331" y="0"/>
            <a:ext cx="10018713" cy="107202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ЭТАПЫ 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374490"/>
            <a:ext cx="10362437" cy="390743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Обучение членов сообщества необходимым навыкам и умениям по изготовлению средств защиты для СВО;</a:t>
            </a:r>
            <a:endParaRPr lang="ru-RU" dirty="0"/>
          </a:p>
          <a:p>
            <a:pPr algn="just"/>
            <a:r>
              <a:rPr lang="ru-RU" dirty="0" smtClean="0"/>
              <a:t>Проведение в рамках проекта систематических мастер классов для организованных групп (школьники, студенты);</a:t>
            </a:r>
            <a:endParaRPr lang="ru-RU" dirty="0"/>
          </a:p>
          <a:p>
            <a:pPr algn="just"/>
            <a:r>
              <a:rPr lang="ru-RU" dirty="0" smtClean="0"/>
              <a:t>Размещение информации в городских СМИ и социальных сетях о работе сообщества;</a:t>
            </a:r>
            <a:endParaRPr lang="ru-RU" dirty="0"/>
          </a:p>
          <a:p>
            <a:pPr algn="just"/>
            <a:r>
              <a:rPr lang="ru-RU" dirty="0" smtClean="0"/>
              <a:t>Подготовка и отправка готовой продукции в зону проведения СВО;</a:t>
            </a:r>
            <a:endParaRPr lang="ru-RU" dirty="0"/>
          </a:p>
          <a:p>
            <a:pPr algn="just"/>
            <a:r>
              <a:rPr lang="ru-RU" dirty="0" smtClean="0"/>
              <a:t>Организация и проведение встреч с ветеранами СВО.</a:t>
            </a:r>
            <a:endParaRPr lang="ru-RU" dirty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41755" y="1072023"/>
            <a:ext cx="7757651" cy="1122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II </a:t>
            </a:r>
            <a:r>
              <a:rPr lang="ru-RU" sz="2400" b="1" dirty="0" smtClean="0">
                <a:solidFill>
                  <a:schemeClr val="tx1"/>
                </a:solidFill>
              </a:rPr>
              <a:t>этап ОСНОВНОЙ ( реализация)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0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059" y="1660529"/>
            <a:ext cx="2871095" cy="64631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https://sun9-27.userapi.com/impg/ST6CIqORuaqid0NhMipwMDY9T-jzABpiWtlUxQ/YJIb5ErLb8g.jpg?size=1280x957&amp;quality=95&amp;sign=2b1ec4f14d82eeb2e5d309e9a2a8239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73" y="-1"/>
            <a:ext cx="4365215" cy="283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74.userapi.com/impg/dImUZqs4dzz4ZerjMjEwunNIB8gDUHadA6GtSg/tk8Zr5wnI8k.jpg?size=1280x957&amp;quality=95&amp;sign=f80994aa7fe063d7831469c330e6f46d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516" y="0"/>
            <a:ext cx="4467577" cy="283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61.userapi.com/impg/JPFZH5giHH3TwCw7MexoisvTNhft3HnG2HfzeQ/-r3sO-4O8Xk.jpg?size=810x1080&amp;quality=95&amp;sign=f60261c14256af7c8126cc6b8fdc545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06" y="3019847"/>
            <a:ext cx="2953230" cy="374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69.userapi.com/impg/-Cmesc1w42d4kq4Z4oZL8t41QcyByISwixOiOQ/kcIsZPB9e-Y.jpg?size=808x1080&amp;quality=95&amp;sign=946116b7de57991be99131fa1c57217c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3" y="3019846"/>
            <a:ext cx="3156846" cy="374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438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894" y="1058149"/>
            <a:ext cx="4872003" cy="33311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https://sun9-70.userapi.com/impg/3B7IlYbgyMLL7C22esEqHYu5J5cCPf3BjdLlZg/8nsQgoxJVZE.jpg?size=1280x957&amp;quality=95&amp;sign=e86b543730f53acc65296c75e712a67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0" y="206476"/>
            <a:ext cx="5017281" cy="292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80.userapi.com/impg/ukvgI0QilY5LtZDOU084qabnPAWYCKGtYi3BAA/_saHQ5eX7Zg.jpg?size=808x1080&amp;quality=95&amp;sign=5cbe29332a01049a54213af924c7044c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75" y="206476"/>
            <a:ext cx="4708674" cy="64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46.userapi.com/impg/-VlGq9eIjuYJHTsRJ5sJDh7RWDhUGAvdtfZM7A/swrLhxqh0R4.jpg?size=1280x827&amp;quality=95&amp;sign=610b04873ccdb57353c9c218d8d035c4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0" y="3315928"/>
            <a:ext cx="5017281" cy="330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321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699</TotalTime>
  <Words>605</Words>
  <Application>Microsoft Office PowerPoint</Application>
  <PresentationFormat>Широкоэкранный</PresentationFormat>
  <Paragraphs>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Batang</vt:lpstr>
      <vt:lpstr>A20</vt:lpstr>
      <vt:lpstr>Arial</vt:lpstr>
      <vt:lpstr>Arial Narrow</vt:lpstr>
      <vt:lpstr>Corbel</vt:lpstr>
      <vt:lpstr>Garamond</vt:lpstr>
      <vt:lpstr>Times New Roman</vt:lpstr>
      <vt:lpstr>Wingdings</vt:lpstr>
      <vt:lpstr>Параллакс</vt:lpstr>
      <vt:lpstr> ПРОЕКТ #Новотроицкие_покрова_для_СВОих</vt:lpstr>
      <vt:lpstr>ЦЕЛЬ ПРОЕКТА</vt:lpstr>
      <vt:lpstr>ЗАДАЧИ ПРОЕКТА</vt:lpstr>
      <vt:lpstr>СОЦИАЛЬНАЯ  ЗНАЧИМОСТЬ  ПРОЕКТА</vt:lpstr>
      <vt:lpstr>ЭТАПЫ  ПРОЕКТА</vt:lpstr>
      <vt:lpstr>Презентация PowerPoint</vt:lpstr>
      <vt:lpstr>ЭТАПЫ  ПРОЕКТА</vt:lpstr>
      <vt:lpstr>Презентация PowerPoint</vt:lpstr>
      <vt:lpstr>Презентация PowerPoint</vt:lpstr>
      <vt:lpstr>РЕЗУЛЬТАТЫ (количественные)</vt:lpstr>
      <vt:lpstr>РЕЗУЛЬТАТЫ (качественные)</vt:lpstr>
      <vt:lpstr>ИНФОРМАЦИОННОЕ  СОПРОВОЖДЕНИЕ ПРОЕКТА</vt:lpstr>
      <vt:lpstr>   НАШИ КООРДИНАТЫ    Муниципальное автономное учреждение дополнительного образования «Станция детского и юношеского туризма и экскурсий (юных туристов)»  города Новотроицка  Оренбургской области 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38</cp:revision>
  <dcterms:created xsi:type="dcterms:W3CDTF">2023-03-28T04:21:04Z</dcterms:created>
  <dcterms:modified xsi:type="dcterms:W3CDTF">2024-09-27T10:25:47Z</dcterms:modified>
</cp:coreProperties>
</file>