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8" r:id="rId3"/>
    <p:sldId id="279" r:id="rId4"/>
    <p:sldId id="271" r:id="rId5"/>
    <p:sldId id="273" r:id="rId6"/>
    <p:sldId id="256" r:id="rId7"/>
    <p:sldId id="280" r:id="rId8"/>
    <p:sldId id="282" r:id="rId9"/>
    <p:sldId id="270" r:id="rId10"/>
    <p:sldId id="277" r:id="rId11"/>
    <p:sldId id="275" r:id="rId12"/>
    <p:sldId id="274" r:id="rId13"/>
    <p:sldId id="269" r:id="rId14"/>
    <p:sldId id="276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1" d="100"/>
          <a:sy n="71" d="100"/>
        </p:scale>
        <p:origin x="-3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6E5C59F-17AE-4303-883C-F25E38189649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9EEB37B-0DE3-4AC2-BD70-35B23FC8E8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wall-215524831_91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олонтеры\1621810016_3-phonoteka_org-p-fon-dlya-blagotvoritelnoi-aktsii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033" y="-430306"/>
            <a:ext cx="6191367" cy="43865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05179" y="3713949"/>
            <a:ext cx="38024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2200" y="2621280"/>
            <a:ext cx="75916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2" descr="C:\Users\user\Desktop\__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6011" y="161365"/>
            <a:ext cx="1116107" cy="62781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108576" y="675946"/>
            <a:ext cx="4083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https://dobro.ru/organizations/716700/info</a:t>
            </a:r>
            <a:endParaRPr lang="ru-RU" sz="1400" b="1" dirty="0"/>
          </a:p>
        </p:txBody>
      </p:sp>
      <p:pic>
        <p:nvPicPr>
          <p:cNvPr id="10" name="Picture 5" descr="C:\Users\user\Desktop\Screenshot_20221103-113957_V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7591" y="2595282"/>
            <a:ext cx="1540703" cy="9491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094487" y="3688087"/>
            <a:ext cx="28568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https://vk.com/club215524831</a:t>
            </a:r>
            <a:endParaRPr lang="ru-RU" sz="1400" b="1" dirty="0"/>
          </a:p>
        </p:txBody>
      </p:sp>
      <p:pic>
        <p:nvPicPr>
          <p:cNvPr id="12" name="Picture 2" descr="C:\Users\user\Desktop\лицей_эмблема без фон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07479" y="1021977"/>
            <a:ext cx="1192215" cy="119221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9412940" y="2178424"/>
            <a:ext cx="2051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Lytseum2@mail.ru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95639" y="4338935"/>
            <a:ext cx="25234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Волгоград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2023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9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2825" y="174812"/>
            <a:ext cx="8511988" cy="152521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На протяжении 7 лет МОУ Лицей №2 является соучредителем и организатором городского конкурса – фестиваля волонтерских объединений «Созвездие сердец горячих». Волонтерский отряд «Благо*Дарю» ресурсного центра школьного добровольчества «МОУ Лицей №2 Краснооктябрьского района Волгограда» неоднократно становился победителем фестиваля.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\\Server\лицей\фотогалерея 2016-2017 учебного года\фото фестиваля созвездие сердец горячих -16\IMG_416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5446" y="1896036"/>
            <a:ext cx="7088563" cy="4725708"/>
          </a:xfrm>
          <a:prstGeom prst="rect">
            <a:avLst/>
          </a:prstGeom>
          <a:noFill/>
        </p:spPr>
      </p:pic>
      <p:pic>
        <p:nvPicPr>
          <p:cNvPr id="5" name="Picture 2" descr="\\Server\лицей\фотогалерея 2018-2019 учебного года\Фестиваль волонтеров 2019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047" y="4034117"/>
            <a:ext cx="3993777" cy="266251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67511"/>
            <a:ext cx="2864030" cy="2024742"/>
          </a:xfrm>
          <a:prstGeom prst="rect">
            <a:avLst/>
          </a:prstGeom>
        </p:spPr>
      </p:pic>
      <p:pic>
        <p:nvPicPr>
          <p:cNvPr id="10" name="Picture 4" descr="D:\порох\Документы\мои док\волонтёры\фото\ФОТО 1 фестиваль волонтеров\IMG_55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048" y="1751107"/>
            <a:ext cx="3334870" cy="2160494"/>
          </a:xfrm>
          <a:prstGeom prst="rect">
            <a:avLst/>
          </a:prstGeom>
          <a:noFill/>
        </p:spPr>
      </p:pic>
      <p:pic>
        <p:nvPicPr>
          <p:cNvPr id="11" name="Picture 2" descr="D:\порох\Документы\мои док\волонтёры\фото\ФОТО 1 фестиваль волонтеров\IMG_5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34231">
            <a:off x="3126441" y="2034985"/>
            <a:ext cx="3157819" cy="2105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орох\Документы\мои док\волонтёры\фото\для ролика\плове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3765" y="4107492"/>
            <a:ext cx="3657601" cy="2437863"/>
          </a:xfrm>
          <a:prstGeom prst="rect">
            <a:avLst/>
          </a:prstGeom>
          <a:noFill/>
        </p:spPr>
      </p:pic>
      <p:pic>
        <p:nvPicPr>
          <p:cNvPr id="2052" name="Picture 4" descr="D:\порох\Документы\мои док\соц.реклама1\соц реклама 2012\ветеран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794" y="4058599"/>
            <a:ext cx="3375477" cy="2530457"/>
          </a:xfrm>
          <a:prstGeom prst="rect">
            <a:avLst/>
          </a:prstGeom>
          <a:noFill/>
        </p:spPr>
      </p:pic>
      <p:pic>
        <p:nvPicPr>
          <p:cNvPr id="2053" name="Picture 5" descr="D:\порох\Документы\мои док\соц.реклама1\фото картинки рисунки\Детские работы (реклама)\Плакаты\Берегите жизнь детей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939" y="188259"/>
            <a:ext cx="2312725" cy="3469341"/>
          </a:xfrm>
          <a:prstGeom prst="rect">
            <a:avLst/>
          </a:prstGeom>
          <a:noFill/>
        </p:spPr>
      </p:pic>
      <p:pic>
        <p:nvPicPr>
          <p:cNvPr id="2054" name="Picture 6" descr="D:\порох\Документы\мои док\соц.реклама1\фото картинки рисунки\Детские работы (реклама)\Плакаты\МОР ФЛО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308" y="4112017"/>
            <a:ext cx="3559549" cy="2515422"/>
          </a:xfrm>
          <a:prstGeom prst="rect">
            <a:avLst/>
          </a:prstGeom>
          <a:noFill/>
        </p:spPr>
      </p:pic>
      <p:pic>
        <p:nvPicPr>
          <p:cNvPr id="3073" name="Picture 1" descr="C:\Users\user\Desktop\2018-2019\экология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0299" y="188259"/>
            <a:ext cx="2499173" cy="3523129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702859" y="215153"/>
            <a:ext cx="6225988" cy="3294529"/>
          </a:xfrm>
        </p:spPr>
        <p:txBody>
          <a:bodyPr>
            <a:normAutofit/>
          </a:bodyPr>
          <a:lstStyle/>
          <a:p>
            <a:pPr algn="just"/>
            <a:r>
              <a:rPr lang="ru-RU" sz="1900" b="1" dirty="0" smtClean="0">
                <a:solidFill>
                  <a:schemeClr val="tx1"/>
                </a:solidFill>
              </a:rPr>
              <a:t>В рамках реализации программы по подготовке волонтеров </a:t>
            </a:r>
            <a:r>
              <a:rPr lang="ru-RU" sz="1900" b="1" dirty="0" smtClean="0"/>
              <a:t/>
            </a:r>
            <a:br>
              <a:rPr lang="ru-RU" sz="1900" b="1" dirty="0" smtClean="0"/>
            </a:br>
            <a:r>
              <a:rPr lang="ru-RU" sz="1900" b="1" dirty="0" smtClean="0">
                <a:solidFill>
                  <a:schemeClr val="tx1"/>
                </a:solidFill>
              </a:rPr>
              <a:t>Одной из технологий формирования личностных и социальных компетентностей волонтеров в ресурсном центре является метод социального проектирования. Он способствует становлению организационной культуры личности, развитию самостоятельности, критичности и независимости мышления, раскрытию творческих способностей добровольцев. </a:t>
            </a:r>
            <a:endParaRPr lang="ru-RU" sz="1900" dirty="0"/>
          </a:p>
        </p:txBody>
      </p:sp>
      <p:sp>
        <p:nvSpPr>
          <p:cNvPr id="13" name="TextBox 12"/>
          <p:cNvSpPr txBox="1"/>
          <p:nvPr/>
        </p:nvSpPr>
        <p:spPr>
          <a:xfrm>
            <a:off x="416859" y="3738282"/>
            <a:ext cx="11107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Наши работы стали победителями районных, городских, региональный и Российских конкурсов.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6271" y="188259"/>
            <a:ext cx="6750424" cy="84716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Повышение компетентности участников     	волонтерской деятельности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817" y="-248193"/>
            <a:ext cx="2864030" cy="2024742"/>
          </a:xfrm>
          <a:prstGeom prst="rect">
            <a:avLst/>
          </a:prstGeom>
        </p:spPr>
      </p:pic>
      <p:pic>
        <p:nvPicPr>
          <p:cNvPr id="1026" name="Picture 2" descr="C:\Users\user\Desktop\фото\мастер класс\20220412_1239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833" y="3049774"/>
            <a:ext cx="3338481" cy="2503861"/>
          </a:xfrm>
          <a:prstGeom prst="rect">
            <a:avLst/>
          </a:prstGeom>
          <a:noFill/>
        </p:spPr>
      </p:pic>
      <p:pic>
        <p:nvPicPr>
          <p:cNvPr id="1027" name="Picture 3" descr="C:\Users\user\Desktop\фото\20210914_130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9648" y="3065929"/>
            <a:ext cx="3388659" cy="2541495"/>
          </a:xfrm>
          <a:prstGeom prst="rect">
            <a:avLst/>
          </a:prstGeom>
          <a:noFill/>
        </p:spPr>
      </p:pic>
      <p:pic>
        <p:nvPicPr>
          <p:cNvPr id="1028" name="Picture 4" descr="C:\Users\user\Desktop\фото\Screenshot_20221102-133536_V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7252" y="740365"/>
            <a:ext cx="2733954" cy="1908705"/>
          </a:xfrm>
          <a:prstGeom prst="rect">
            <a:avLst/>
          </a:prstGeom>
          <a:noFill/>
        </p:spPr>
      </p:pic>
      <p:pic>
        <p:nvPicPr>
          <p:cNvPr id="1029" name="Picture 5" descr="D:\порох\Документы\мои док\волонтёры\фото\для ролика\IMG_53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7587" y="2988234"/>
            <a:ext cx="3895165" cy="25967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36176" y="1452282"/>
            <a:ext cx="9897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Обучение волонтерских групп </a:t>
            </a:r>
          </a:p>
          <a:p>
            <a:r>
              <a:rPr lang="ru-RU" sz="2400" dirty="0" smtClean="0"/>
              <a:t>проходит ежегодно согласно действующей программе </a:t>
            </a:r>
          </a:p>
          <a:p>
            <a:r>
              <a:rPr lang="ru-RU" sz="2000" b="1" i="1" dirty="0" smtClean="0"/>
              <a:t>«Подготовка подростков к волонтерской практике</a:t>
            </a:r>
            <a:r>
              <a:rPr lang="ru-RU" sz="2400" b="1" i="1" dirty="0" smtClean="0"/>
              <a:t>». 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6859" y="5916271"/>
            <a:ext cx="10152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Ежегодно проходят занятия в школе вожатых </a:t>
            </a:r>
            <a:r>
              <a:rPr lang="ru-RU" sz="2400" b="1" dirty="0" smtClean="0"/>
              <a:t>«Я, ТЫ, МЫ!»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636" y="274638"/>
            <a:ext cx="665629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</a:rPr>
              <a:t>Волонтеры центра активно принимали участие в акции взаимопомощи «</a:t>
            </a:r>
            <a:r>
              <a:rPr lang="ru-RU" sz="1600" b="1" dirty="0" err="1" smtClean="0">
                <a:solidFill>
                  <a:schemeClr val="tx1"/>
                </a:solidFill>
              </a:rPr>
              <a:t>МыВместе</a:t>
            </a:r>
            <a:r>
              <a:rPr lang="ru-RU" sz="1600" b="1" dirty="0" smtClean="0">
                <a:solidFill>
                  <a:schemeClr val="tx1"/>
                </a:solidFill>
              </a:rPr>
              <a:t>» в период пандемии, а на данный период принимаем участие в акции «</a:t>
            </a:r>
            <a:r>
              <a:rPr lang="ru-RU" sz="1600" b="1" dirty="0" err="1" smtClean="0">
                <a:solidFill>
                  <a:schemeClr val="tx1"/>
                </a:solidFill>
              </a:rPr>
              <a:t>МыВместе</a:t>
            </a:r>
            <a:r>
              <a:rPr lang="ru-RU" sz="1600" b="1" dirty="0" smtClean="0">
                <a:solidFill>
                  <a:schemeClr val="tx1"/>
                </a:solidFill>
              </a:rPr>
              <a:t>» по оказанию помощи военнослужащим и мобилизованным гражданам.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3067" cy="1156508"/>
          </a:xfrm>
          <a:prstGeom prst="rect">
            <a:avLst/>
          </a:prstGeom>
        </p:spPr>
      </p:pic>
      <p:pic>
        <p:nvPicPr>
          <p:cNvPr id="32772" name="Picture 4" descr="C:\Users\user\Desktop\фото\Screenshot_20221102-133841_V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112" y="3872753"/>
            <a:ext cx="3382566" cy="2393576"/>
          </a:xfrm>
          <a:prstGeom prst="rect">
            <a:avLst/>
          </a:prstGeom>
          <a:noFill/>
        </p:spPr>
      </p:pic>
      <p:pic>
        <p:nvPicPr>
          <p:cNvPr id="32773" name="Picture 5" descr="C:\Users\user\Desktop\фото\Screenshot_20221102-133926_V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192" y="3853318"/>
            <a:ext cx="4326426" cy="2399564"/>
          </a:xfrm>
          <a:prstGeom prst="rect">
            <a:avLst/>
          </a:prstGeom>
          <a:noFill/>
        </p:spPr>
      </p:pic>
      <p:pic>
        <p:nvPicPr>
          <p:cNvPr id="32780" name="Picture 12" descr="C:\Users\user\Desktop\фото\Screenshot_20221102-133941_V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0239" y="1546412"/>
            <a:ext cx="3295334" cy="2097741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37297" y="-228599"/>
            <a:ext cx="2864030" cy="2024742"/>
          </a:xfrm>
          <a:prstGeom prst="rect">
            <a:avLst/>
          </a:prstGeom>
        </p:spPr>
      </p:pic>
      <p:pic>
        <p:nvPicPr>
          <p:cNvPr id="10" name="Picture 13" descr="C:\Users\user\Desktop\фото\Screenshot_20221102-133953_V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204" y="1573306"/>
            <a:ext cx="4213624" cy="2083403"/>
          </a:xfrm>
          <a:prstGeom prst="rect">
            <a:avLst/>
          </a:prstGeom>
          <a:noFill/>
        </p:spPr>
      </p:pic>
      <p:pic>
        <p:nvPicPr>
          <p:cNvPr id="11" name="Picture 3" descr="C:\Users\user\Desktop\фото\Новая папка222\IMG-20221013-WA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241" y="1573305"/>
            <a:ext cx="2707901" cy="4719919"/>
          </a:xfrm>
          <a:prstGeom prst="rect">
            <a:avLst/>
          </a:prstGeom>
          <a:noFill/>
        </p:spPr>
      </p:pic>
      <p:pic>
        <p:nvPicPr>
          <p:cNvPr id="1026" name="Picture 2" descr="C:\Users\user\Desktop\волонтеры\Новая папка\20221101_1423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2580" y="-336177"/>
            <a:ext cx="5425644" cy="746580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8541" y="4470120"/>
            <a:ext cx="990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3975408" cy="28104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68588" y="494437"/>
            <a:ext cx="73286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По итогам 2022 - 2023 г. общая численность детей и подростков, вовлеченных в волонтерскую (добровольческую) деятельность составляет 2700 человек. Из них на 2023 год на платформе Добро. </a:t>
            </a:r>
            <a:r>
              <a:rPr lang="en-US" sz="2000" b="1" dirty="0" err="1" smtClean="0"/>
              <a:t>ru</a:t>
            </a:r>
            <a:r>
              <a:rPr lang="ru-RU" sz="2000" b="1" dirty="0" smtClean="0"/>
              <a:t> зарегистрирован 690 волонтер</a:t>
            </a:r>
            <a:endParaRPr lang="ru-RU" sz="2000" dirty="0"/>
          </a:p>
        </p:txBody>
      </p:sp>
      <p:pic>
        <p:nvPicPr>
          <p:cNvPr id="2052" name="Picture 4" descr="C:\Users\user\Desktop\фото\IMG_7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4" y="2634874"/>
            <a:ext cx="5453905" cy="3635937"/>
          </a:xfrm>
          <a:prstGeom prst="rect">
            <a:avLst/>
          </a:prstGeom>
          <a:noFill/>
        </p:spPr>
      </p:pic>
      <p:pic>
        <p:nvPicPr>
          <p:cNvPr id="2053" name="Picture 5" descr="C:\Users\user\Desktop\фото\Копия IMG_5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8592" y="2581835"/>
            <a:ext cx="5587256" cy="372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3" y="0"/>
            <a:ext cx="2881555" cy="3842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5688" y="8464"/>
            <a:ext cx="4854223" cy="3784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9911" y="0"/>
            <a:ext cx="4452089" cy="3793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17332"/>
            <a:ext cx="2292665" cy="3640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2268" y="3217332"/>
            <a:ext cx="5034844" cy="37761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2664" y="3707449"/>
            <a:ext cx="4679603" cy="31505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99255" y="2845133"/>
            <a:ext cx="97283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Волонтер – это стиль жизни!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6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817" y="-248193"/>
            <a:ext cx="2864030" cy="2024742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70264" y="1694832"/>
            <a:ext cx="5525588" cy="480131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26 апреля 2021 г. на базе государственного автономного учреждения «Исторический парк «Россия – моя история»» прошло награждение ресурсных центров школьного добровольчества. Лицей получил сертификат на право открытия ресурсного центра. В 2020 г. деятельность волонтерского отряда «Благо*Дарю» была отмечена Ассоциацией волонтерских центров в рамках  Федеральной программы по развитию детского добровольчества «Ты решаешь!». В преддверии Международного Дня волонтера добровольческий (волонтерский) отряд «Благо*Дарю» Лицея №2 занял 3 место в конкурсе на лучшую практику внедрения целевой модели школьного добровольческого отряда в организациях общего образования Волгоградской области. 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076" name="Picture 4" descr="C:\Users\user\Desktop\фото\фото грамоты\IMG_1881.JPG"/>
          <p:cNvPicPr>
            <a:picLocks noChangeAspect="1" noChangeArrowheads="1"/>
          </p:cNvPicPr>
          <p:nvPr/>
        </p:nvPicPr>
        <p:blipFill>
          <a:blip r:embed="rId3" cstate="print"/>
          <a:srcRect t="319" r="639"/>
          <a:stretch>
            <a:fillRect/>
          </a:stretch>
        </p:blipFill>
        <p:spPr bwMode="auto">
          <a:xfrm rot="183814">
            <a:off x="8114766" y="159044"/>
            <a:ext cx="3749011" cy="3036529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2926081" y="169817"/>
            <a:ext cx="5185954" cy="14499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           </a:t>
            </a:r>
            <a:r>
              <a:rPr lang="ru-RU" b="1" dirty="0" smtClean="0">
                <a:solidFill>
                  <a:schemeClr val="bg1"/>
                </a:solidFill>
              </a:rPr>
              <a:t>НАШ  ДЕВИЗ: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ЖИВИ  АКТИВНО !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ДУМАЙ  ПОЗИТИВНО !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ДЕЙСТВУЙ  БЕЗОПАСНО !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7" name="Picture 5" descr="C:\Users\user\Desktop\фото\Новая папка\IMG-bb2812ea998e34ba9ee122a846be1f8d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0684" y="2547257"/>
            <a:ext cx="2926081" cy="2194560"/>
          </a:xfrm>
          <a:prstGeom prst="rect">
            <a:avLst/>
          </a:prstGeom>
          <a:noFill/>
        </p:spPr>
      </p:pic>
      <p:pic>
        <p:nvPicPr>
          <p:cNvPr id="3078" name="Picture 6" descr="C:\Users\user\Desktop\фото\20210910_154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9275">
            <a:off x="8296394" y="3721409"/>
            <a:ext cx="3641067" cy="2730801"/>
          </a:xfrm>
          <a:prstGeom prst="rect">
            <a:avLst/>
          </a:prstGeom>
          <a:noFill/>
        </p:spPr>
      </p:pic>
      <p:sp>
        <p:nvSpPr>
          <p:cNvPr id="14" name="Содержимое 13"/>
          <p:cNvSpPr>
            <a:spLocks noGrp="1"/>
          </p:cNvSpPr>
          <p:nvPr>
            <p:ph sz="quarter" idx="1"/>
          </p:nvPr>
        </p:nvSpPr>
        <p:spPr>
          <a:xfrm>
            <a:off x="261258" y="1600200"/>
            <a:ext cx="5799908" cy="499654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69140" y="175788"/>
            <a:ext cx="75975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Рейтинг организации на платформе «ДОБРО»  </a:t>
            </a:r>
            <a:r>
              <a:rPr lang="ru-RU" sz="2800" b="1" dirty="0" smtClean="0">
                <a:solidFill>
                  <a:srgbClr val="C00000"/>
                </a:solidFill>
              </a:rPr>
              <a:t>(4.9)</a:t>
            </a:r>
          </a:p>
          <a:p>
            <a:endParaRPr lang="ru-RU" sz="2000" b="1" dirty="0" smtClean="0"/>
          </a:p>
          <a:p>
            <a:pPr algn="ctr"/>
            <a:r>
              <a:rPr lang="ru-RU" sz="2000" b="1" dirty="0" smtClean="0"/>
              <a:t> В профиле  более </a:t>
            </a:r>
            <a:r>
              <a:rPr lang="ru-RU" sz="2400" b="1" dirty="0" smtClean="0">
                <a:solidFill>
                  <a:srgbClr val="C00000"/>
                </a:solidFill>
              </a:rPr>
              <a:t>50</a:t>
            </a:r>
            <a:r>
              <a:rPr lang="ru-RU" sz="2000" b="1" dirty="0" smtClean="0"/>
              <a:t> положительных отзывов от волонтеров.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r>
              <a:rPr lang="ru-RU" sz="2000" b="1" dirty="0" smtClean="0"/>
              <a:t>                      Создано  </a:t>
            </a:r>
            <a:r>
              <a:rPr lang="ru-RU" sz="3600" b="1" dirty="0" smtClean="0">
                <a:solidFill>
                  <a:srgbClr val="C00000"/>
                </a:solidFill>
              </a:rPr>
              <a:t>68</a:t>
            </a:r>
            <a:r>
              <a:rPr lang="ru-RU" sz="2000" b="1" dirty="0" smtClean="0"/>
              <a:t> добрых дела</a:t>
            </a:r>
          </a:p>
          <a:p>
            <a:r>
              <a:rPr lang="ru-RU" sz="2000" b="1" dirty="0" smtClean="0"/>
              <a:t>               Отработано </a:t>
            </a:r>
            <a:r>
              <a:rPr lang="ru-RU" sz="3600" b="1" dirty="0" smtClean="0">
                <a:solidFill>
                  <a:srgbClr val="C00000"/>
                </a:solidFill>
              </a:rPr>
              <a:t>13888.8</a:t>
            </a:r>
            <a:r>
              <a:rPr lang="ru-RU" sz="2000" b="1" dirty="0" smtClean="0"/>
              <a:t> часов</a:t>
            </a:r>
          </a:p>
          <a:p>
            <a:r>
              <a:rPr lang="ru-RU" sz="2000" b="1" dirty="0" smtClean="0"/>
              <a:t>              Зарегистрировано </a:t>
            </a:r>
            <a:r>
              <a:rPr lang="ru-RU" sz="3600" b="1" dirty="0" smtClean="0">
                <a:solidFill>
                  <a:srgbClr val="C00000"/>
                </a:solidFill>
              </a:rPr>
              <a:t>690</a:t>
            </a:r>
            <a:r>
              <a:rPr lang="ru-RU" sz="3600" b="1" dirty="0" smtClean="0"/>
              <a:t> </a:t>
            </a:r>
            <a:r>
              <a:rPr lang="ru-RU" sz="2000" b="1" dirty="0" smtClean="0"/>
              <a:t>человек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949824" cy="1378439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9601201" y="1532964"/>
            <a:ext cx="2286000" cy="1788459"/>
          </a:xfrm>
          <a:prstGeom prst="wedgeRectCallout">
            <a:avLst>
              <a:gd name="adj1" fmla="val -47827"/>
              <a:gd name="adj2" fmla="val 65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</a:rPr>
              <a:t>«Встретили отлично, приятное общение, все объяснили, после участия в мероприятии, проставлены электронные </a:t>
            </a:r>
            <a:r>
              <a:rPr lang="ru-RU" sz="1400" dirty="0" smtClean="0">
                <a:solidFill>
                  <a:schemeClr val="tx1"/>
                </a:solidFill>
              </a:rPr>
              <a:t>часы.»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 rot="909769">
            <a:off x="7937881" y="3680350"/>
            <a:ext cx="3658583" cy="2541711"/>
          </a:xfrm>
          <a:prstGeom prst="wedgeRectCallout">
            <a:avLst>
              <a:gd name="adj1" fmla="val -42262"/>
              <a:gd name="adj2" fmla="val 71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</a:rPr>
              <a:t>«Нам трудно поверить, что человеческую жизнь оборвать так же просто, как утренний сон. Мы, нынешнее поколение, должны помнить тех, кто отдал за нас жизнь. Память! Это то, что лежит в основе нравственных устоев, что делает человека человеком. С большим удовольствием участвую в таких акциях.»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 rot="20901394">
            <a:off x="136567" y="1484450"/>
            <a:ext cx="2496958" cy="1607945"/>
          </a:xfrm>
          <a:prstGeom prst="wedgeRectCallout">
            <a:avLst>
              <a:gd name="adj1" fmla="val 40564"/>
              <a:gd name="adj2" fmla="val 767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</a:rPr>
              <a:t>«Спасибо организаторам, такие патриотические мероприятия, сохраняют наследие русской воинской славы!»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 rot="21008500">
            <a:off x="7315204" y="1438837"/>
            <a:ext cx="2017058" cy="1761565"/>
          </a:xfrm>
          <a:prstGeom prst="wedgeRectCallout">
            <a:avLst>
              <a:gd name="adj1" fmla="val -40051"/>
              <a:gd name="adj2" fmla="val 74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</a:rPr>
              <a:t>«Спасибо организатором за такое мероприятие! Прекрасная возможность присоединиться к акции)»</a:t>
            </a:r>
            <a:endParaRPr lang="ru-RU" sz="1400" b="1" i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 rot="631820">
            <a:off x="497541" y="3872752"/>
            <a:ext cx="3254188" cy="2064930"/>
          </a:xfrm>
          <a:prstGeom prst="wedgeRectCallout">
            <a:avLst>
              <a:gd name="adj1" fmla="val -8436"/>
              <a:gd name="adj2" fmla="val 709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</a:rPr>
              <a:t>«Отличное мероприятие. Очень порадовала слаженная работа волонтеров. Приятно, что к акции присоединились другие добровольческие центры. большое спасибо всем за участие. Надеемся на дальнейшее сотрудничество!»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" name="Picture 2" descr="C:\Users\user\Desktop\__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44211" y="0"/>
            <a:ext cx="2318871" cy="1317812"/>
          </a:xfrm>
          <a:prstGeom prst="rect">
            <a:avLst/>
          </a:prstGeom>
          <a:noFill/>
        </p:spPr>
      </p:pic>
      <p:pic>
        <p:nvPicPr>
          <p:cNvPr id="1026" name="Picture 2" descr="C:\Users\user\Desktop\1673553330_gas-kvas-com-p-pomoshch-lyudyam-detskii-risunok-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5482" y="3963522"/>
            <a:ext cx="3092823" cy="2894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828799"/>
            <a:ext cx="6355830" cy="5029199"/>
          </a:xfrm>
        </p:spPr>
        <p:txBody>
          <a:bodyPr>
            <a:normAutofit fontScale="92500"/>
          </a:bodyPr>
          <a:lstStyle/>
          <a:p>
            <a:pPr algn="just"/>
            <a:r>
              <a:rPr lang="ru-RU" b="1" dirty="0" smtClean="0">
                <a:latin typeface="+mj-lt"/>
              </a:rPr>
              <a:t>Деятельность ресурсного центра была отмечена депутатом государственной Думы, членом Генерального Совета партии «Единая Россия» </a:t>
            </a:r>
            <a:r>
              <a:rPr lang="ru-RU" b="1" dirty="0" err="1" smtClean="0">
                <a:latin typeface="+mj-lt"/>
              </a:rPr>
              <a:t>Волоцковым</a:t>
            </a:r>
            <a:r>
              <a:rPr lang="ru-RU" b="1" dirty="0" smtClean="0">
                <a:latin typeface="+mj-lt"/>
              </a:rPr>
              <a:t> А.А. В 2022 году за большой вклад в развитие добровольческого движения Волгоградской области и искреннюю работу, по оказанию гуманитарной помощи беженцам прибывшим из Донецкой и Луганской Народных республик волонтеры получили благодарственное письмо депутата Государственной Думы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817" y="-248193"/>
            <a:ext cx="2864030" cy="2024742"/>
          </a:xfrm>
          <a:prstGeom prst="rect">
            <a:avLst/>
          </a:prstGeom>
        </p:spPr>
      </p:pic>
      <p:pic>
        <p:nvPicPr>
          <p:cNvPr id="34818" name="Picture 2" descr="C:\Users\user\Desktop\фото\Screenshot_20221102-133610_V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417" y="93035"/>
            <a:ext cx="4847948" cy="3640449"/>
          </a:xfrm>
          <a:prstGeom prst="rect">
            <a:avLst/>
          </a:prstGeom>
          <a:noFill/>
        </p:spPr>
      </p:pic>
      <p:pic>
        <p:nvPicPr>
          <p:cNvPr id="34819" name="Picture 3" descr="C:\Users\user\Desktop\фото\Screenshot_20221102-133633_VK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1189318">
            <a:off x="7331970" y="3359320"/>
            <a:ext cx="4196705" cy="3260219"/>
          </a:xfrm>
          <a:prstGeom prst="rect">
            <a:avLst/>
          </a:prstGeom>
          <a:noFill/>
        </p:spPr>
      </p:pic>
      <p:pic>
        <p:nvPicPr>
          <p:cNvPr id="34820" name="Picture 4" descr="C:\Users\user\Desktop\волонтеры\Новая папка\Screenshot_20221101-090336_V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1630" y="0"/>
            <a:ext cx="514695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82388" y="389966"/>
            <a:ext cx="8861611" cy="173467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tx1"/>
                </a:solidFill>
              </a:rPr>
              <a:t>Центр вовлекает детей и подростков в волонтерскую деятельность патриотической, событийной, экологической, благотворительной направленности, по пропаганде здорового образа жизни, а так же курирует работу всех волонтерских объединений района, помогает в регистрации на портале «</a:t>
            </a:r>
            <a:r>
              <a:rPr lang="ru-RU" sz="1800" b="1" dirty="0" err="1" smtClean="0">
                <a:solidFill>
                  <a:schemeClr val="tx1"/>
                </a:solidFill>
              </a:rPr>
              <a:t>Добро.ru</a:t>
            </a:r>
            <a:r>
              <a:rPr lang="ru-RU" sz="1800" b="1" dirty="0" smtClean="0">
                <a:solidFill>
                  <a:schemeClr val="tx1"/>
                </a:solidFill>
              </a:rPr>
              <a:t>», создают события, в которых принимают участие все желающие города.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0616" y="-215152"/>
            <a:ext cx="2334878" cy="1761564"/>
          </a:xfrm>
          <a:prstGeom prst="rect">
            <a:avLst/>
          </a:prstGeom>
        </p:spPr>
      </p:pic>
      <p:pic>
        <p:nvPicPr>
          <p:cNvPr id="35842" name="Picture 2" descr="C:\Users\user\Desktop\фото\Новая папка\IMG-0281e85f68cc180b188bcef6098515c1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7094" y="1398493"/>
            <a:ext cx="2277034" cy="1707776"/>
          </a:xfrm>
          <a:prstGeom prst="rect">
            <a:avLst/>
          </a:prstGeom>
          <a:noFill/>
        </p:spPr>
      </p:pic>
      <p:pic>
        <p:nvPicPr>
          <p:cNvPr id="35844" name="Picture 4" descr="C:\Users\user\Desktop\фото\фото георгиевская лента\Новая папка\20220505_1127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07614" y="5602784"/>
            <a:ext cx="2337540" cy="1053510"/>
          </a:xfrm>
          <a:prstGeom prst="rect">
            <a:avLst/>
          </a:prstGeom>
          <a:noFill/>
        </p:spPr>
      </p:pic>
      <p:pic>
        <p:nvPicPr>
          <p:cNvPr id="35845" name="Picture 5" descr="C:\Users\user\Desktop\фото\Screenshot_20221102-133743_V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5549" y="3281082"/>
            <a:ext cx="2305559" cy="2164976"/>
          </a:xfrm>
          <a:prstGeom prst="rect">
            <a:avLst/>
          </a:prstGeom>
          <a:noFill/>
        </p:spPr>
      </p:pic>
      <p:pic>
        <p:nvPicPr>
          <p:cNvPr id="35846" name="Picture 6" descr="C:\Users\user\Desktop\фото\Screenshot_20221102-133423_V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283" y="5405717"/>
            <a:ext cx="3225051" cy="1250576"/>
          </a:xfrm>
          <a:prstGeom prst="rect">
            <a:avLst/>
          </a:prstGeom>
          <a:noFill/>
        </p:spPr>
      </p:pic>
      <p:pic>
        <p:nvPicPr>
          <p:cNvPr id="35848" name="Picture 8" descr="C:\Users\user\Desktop\фото\IMG-a2da55230c24bffead13364d58091765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4259" y="1909481"/>
            <a:ext cx="1532965" cy="2043954"/>
          </a:xfrm>
          <a:prstGeom prst="rect">
            <a:avLst/>
          </a:prstGeom>
          <a:noFill/>
        </p:spPr>
      </p:pic>
      <p:pic>
        <p:nvPicPr>
          <p:cNvPr id="35849" name="Picture 9" descr="C:\Users\user\Desktop\фото\IMG-20210508-WA0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4821" y="1922928"/>
            <a:ext cx="2707342" cy="2030506"/>
          </a:xfrm>
          <a:prstGeom prst="rect">
            <a:avLst/>
          </a:prstGeom>
          <a:noFill/>
        </p:spPr>
      </p:pic>
      <p:pic>
        <p:nvPicPr>
          <p:cNvPr id="35850" name="Picture 10" descr="C:\Users\user\Desktop\фото\20210622_0922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" y="1913967"/>
            <a:ext cx="2548215" cy="3397620"/>
          </a:xfrm>
          <a:prstGeom prst="rect">
            <a:avLst/>
          </a:prstGeom>
          <a:noFill/>
        </p:spPr>
      </p:pic>
      <p:pic>
        <p:nvPicPr>
          <p:cNvPr id="35851" name="Picture 11" descr="C:\Users\user\Desktop\фото\IMG-20210319-WA00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5948" y="3993775"/>
            <a:ext cx="3617209" cy="2702859"/>
          </a:xfrm>
          <a:prstGeom prst="rect">
            <a:avLst/>
          </a:prstGeom>
          <a:noFill/>
        </p:spPr>
      </p:pic>
      <p:pic>
        <p:nvPicPr>
          <p:cNvPr id="19" name="Picture 7" descr="C:\Users\user\Desktop\фото\Screenshot_20221102-133207_VK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015232">
            <a:off x="2421910" y="3556138"/>
            <a:ext cx="2860966" cy="1835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817" y="5146766"/>
            <a:ext cx="9797143" cy="171123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i="1" dirty="0" smtClean="0"/>
              <a:t> </a:t>
            </a:r>
            <a:r>
              <a:rPr lang="ru-RU" dirty="0" smtClean="0"/>
              <a:t>        </a:t>
            </a:r>
            <a:r>
              <a:rPr lang="ru-RU" sz="2200" dirty="0" smtClean="0"/>
              <a:t>  </a:t>
            </a:r>
            <a:r>
              <a:rPr lang="ru-RU" sz="2200" dirty="0" smtClean="0">
                <a:solidFill>
                  <a:schemeClr val="tx1"/>
                </a:solidFill>
              </a:rPr>
              <a:t> Мы уверены, что все знают о проблеме бездомных животных в наши дни.  Каждый день мы проходим по улицам мимо них – брошенных и голодных. К фразе "мы в ответе за тех, кого приручили" многие не относятся серьезно. В итоге, когда милый щеночек или котенок  вырастают,   к ним пропадает интерес и они оказываются на улице. Их бросают, гоняют, а порой и издеваются. Это серьезная проблема требующая  решения на всех уровнях власти.  Для таких целей создаются приюты для  бездомных животных.  Одному из таких приютов в нашем городе мы помогаем ежегодно. </a:t>
            </a:r>
            <a:r>
              <a:rPr lang="ru-RU" sz="2200" dirty="0" smtClean="0">
                <a:solidFill>
                  <a:srgbClr val="C00000"/>
                </a:solidFill>
              </a:rPr>
              <a:t>Это приют </a:t>
            </a:r>
            <a:r>
              <a:rPr lang="ru-RU" sz="2200" i="1" dirty="0" smtClean="0">
                <a:solidFill>
                  <a:srgbClr val="C00000"/>
                </a:solidFill>
              </a:rPr>
              <a:t>«Четвероногая душа».</a:t>
            </a:r>
            <a:r>
              <a:rPr lang="ru-RU" sz="2200" dirty="0" smtClean="0">
                <a:solidFill>
                  <a:srgbClr val="C00000"/>
                </a:solidFill>
              </a:rPr>
              <a:t> На сегодняшний день в нем нашли свой приют 46 собак и 37 кошек.</a:t>
            </a:r>
          </a:p>
          <a:p>
            <a:pPr algn="just"/>
            <a:endParaRPr lang="ru-RU" dirty="0"/>
          </a:p>
        </p:txBody>
      </p:sp>
      <p:pic>
        <p:nvPicPr>
          <p:cNvPr id="1026" name="Picture 2" descr="C:\Users\user\Desktop\фото\Лицей 2 Крюкова Ал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1109" y="156754"/>
            <a:ext cx="4741817" cy="5003075"/>
          </a:xfrm>
          <a:prstGeom prst="rect">
            <a:avLst/>
          </a:prstGeom>
          <a:noFill/>
        </p:spPr>
      </p:pic>
      <p:pic>
        <p:nvPicPr>
          <p:cNvPr id="1027" name="Picture 3" descr="C:\Users\user\Desktop\фото\фото грамоты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942" y="195944"/>
            <a:ext cx="3670663" cy="4894218"/>
          </a:xfrm>
          <a:prstGeom prst="rect">
            <a:avLst/>
          </a:prstGeom>
          <a:noFill/>
          <a:ln w="53975">
            <a:solidFill>
              <a:schemeClr val="bg2">
                <a:lumMod val="25000"/>
              </a:schemeClr>
            </a:solidFill>
          </a:ln>
        </p:spPr>
      </p:pic>
      <p:pic>
        <p:nvPicPr>
          <p:cNvPr id="1028" name="Picture 4" descr="C:\Users\user\Downloads\20221102_120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9680" y="203754"/>
            <a:ext cx="2978331" cy="4851936"/>
          </a:xfrm>
          <a:prstGeom prst="rect">
            <a:avLst/>
          </a:prstGeom>
          <a:noFill/>
          <a:ln w="57150">
            <a:solidFill>
              <a:schemeClr val="bg2">
                <a:lumMod val="25000"/>
              </a:schemeClr>
            </a:solidFill>
          </a:ln>
        </p:spPr>
      </p:pic>
      <p:pic>
        <p:nvPicPr>
          <p:cNvPr id="1029" name="Picture 5" descr="C:\Users\user\Desktop\pervaya-kartinka_5fc804b33307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71463" y="5130388"/>
            <a:ext cx="1706608" cy="1727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24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kraevedenie-349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32"/>
            <a:ext cx="12191999" cy="68485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8589" y="180822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/>
              <a:t>Волонтёры экологического направления </a:t>
            </a:r>
            <a:r>
              <a:rPr lang="ru-RU" sz="2000" b="1" dirty="0" smtClean="0"/>
              <a:t>помогают оберегать окружающую среду</a:t>
            </a:r>
            <a:r>
              <a:rPr lang="ru-RU" sz="2000" dirty="0" smtClean="0"/>
              <a:t>. Активисты занимаются озеленением городских и транслируют культуру осознанного потребления и информируют о правилах раздельного сбора отходов, обирают мусор, высаживают деревья даже в самую дождливую погоду.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8259" y="14491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42261" y="201706"/>
            <a:ext cx="7083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ЭКОВОЛОНТЕРЫ</a:t>
            </a:r>
            <a:endParaRPr lang="ru-RU" sz="5400" b="1" cap="none" spc="0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" name="Рисунок 8" descr="photo1698405163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5625" y="4545106"/>
            <a:ext cx="2743200" cy="2057400"/>
          </a:xfrm>
          <a:prstGeom prst="rect">
            <a:avLst/>
          </a:prstGeom>
        </p:spPr>
      </p:pic>
      <p:pic>
        <p:nvPicPr>
          <p:cNvPr id="11" name="Рисунок 10" descr="photo1698405163(2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5271" y="2043953"/>
            <a:ext cx="2545976" cy="1909482"/>
          </a:xfrm>
          <a:prstGeom prst="rect">
            <a:avLst/>
          </a:prstGeom>
        </p:spPr>
      </p:pic>
      <p:pic>
        <p:nvPicPr>
          <p:cNvPr id="12" name="Рисунок 11" descr="photo169840516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764" y="4343400"/>
            <a:ext cx="3083859" cy="2312894"/>
          </a:xfrm>
          <a:prstGeom prst="rect">
            <a:avLst/>
          </a:prstGeom>
        </p:spPr>
      </p:pic>
      <p:pic>
        <p:nvPicPr>
          <p:cNvPr id="13" name="Рисунок 12" descr="photo169840527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3084" y="4598894"/>
            <a:ext cx="2642543" cy="1990165"/>
          </a:xfrm>
          <a:prstGeom prst="rect">
            <a:avLst/>
          </a:prstGeom>
        </p:spPr>
      </p:pic>
      <p:pic>
        <p:nvPicPr>
          <p:cNvPr id="15" name="Рисунок 14" descr="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18812" y="2038063"/>
            <a:ext cx="2617694" cy="3851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9" name="Picture 3" descr="C:\Users\user\Desktop\maxresdefaul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25965" cy="28373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13848" y="188259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+mj-lt"/>
              </a:rPr>
              <a:t>С 2023 года активно развивается направление МЕДИА </a:t>
            </a:r>
            <a:r>
              <a:rPr lang="ru-RU" dirty="0" err="1" smtClean="0">
                <a:latin typeface="+mj-lt"/>
              </a:rPr>
              <a:t>волонтерство</a:t>
            </a:r>
            <a:r>
              <a:rPr lang="ru-RU" dirty="0" smtClean="0">
                <a:latin typeface="+mj-lt"/>
              </a:rPr>
              <a:t>. </a:t>
            </a:r>
          </a:p>
          <a:p>
            <a:pPr algn="just"/>
            <a:r>
              <a:rPr lang="ru-RU" u="sng" dirty="0" err="1" smtClean="0">
                <a:latin typeface="+mj-lt"/>
              </a:rPr>
              <a:t>Медиаволонтёры</a:t>
            </a:r>
            <a:r>
              <a:rPr lang="ru-RU" dirty="0" smtClean="0">
                <a:latin typeface="+mj-lt"/>
              </a:rPr>
              <a:t> - это журналисты, фотографы и видеографы, в чью задачу входит не просто рассказывать о деятельности тех или иных проектов, но также и популяризировать волонтёрское движение.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46059" y="5822575"/>
            <a:ext cx="3375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90011" y="5503439"/>
            <a:ext cx="393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https://vk.com/wall-215524831_712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355543" y="4562147"/>
            <a:ext cx="393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https://vk.com/wall-215524831_711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31862" y="5991127"/>
            <a:ext cx="393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https://vk.com/wall-215524831_709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27804" y="1428982"/>
            <a:ext cx="7561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   На сегодняшний день в команде ресурсного центра 57 </a:t>
            </a:r>
            <a:r>
              <a:rPr lang="ru-RU" sz="1600" dirty="0" err="1" smtClean="0"/>
              <a:t>медиаволонтеров</a:t>
            </a:r>
            <a:r>
              <a:rPr lang="ru-RU" sz="1600" dirty="0" smtClean="0"/>
              <a:t>  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8942" y="2501152"/>
            <a:ext cx="6158752" cy="43396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рамках  этого года </a:t>
            </a:r>
            <a:r>
              <a:rPr lang="ru-RU" sz="2000" dirty="0" err="1" smtClean="0"/>
              <a:t>медиаволонтерами</a:t>
            </a:r>
            <a:r>
              <a:rPr lang="ru-RU" sz="2000" dirty="0" smtClean="0"/>
              <a:t> запущен проект </a:t>
            </a:r>
            <a:r>
              <a:rPr lang="ru-RU" sz="2000" b="1" i="1" dirty="0" smtClean="0"/>
              <a:t>«</a:t>
            </a:r>
            <a:r>
              <a:rPr lang="ru-RU" sz="2000" b="1" i="1" dirty="0" smtClean="0"/>
              <a:t>Такие близкие учителя</a:t>
            </a:r>
            <a:r>
              <a:rPr lang="ru-RU" sz="2000" b="1" i="1" dirty="0" smtClean="0"/>
              <a:t>»</a:t>
            </a:r>
            <a:r>
              <a:rPr lang="ru-RU" sz="2000" dirty="0" smtClean="0"/>
              <a:t>,  </a:t>
            </a:r>
            <a:r>
              <a:rPr lang="ru-RU" sz="2000" dirty="0" smtClean="0"/>
              <a:t>целью которого является пропаганда учительской профессии, воспитание у молодежи чувства гордости за исторический вклад педагогов, пропаганда профессии учителя, предоставляется возможность выразить свою благодарность и признание одному или нескольким педагогам, руководителям, образовательной организации (коллективу педагогов)</a:t>
            </a:r>
          </a:p>
          <a:p>
            <a:pPr algn="just"/>
            <a:endParaRPr lang="ru-RU" sz="20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92822" y="1733799"/>
            <a:ext cx="5889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2023 год объявлен Президентом РФ В.В.Путиным Годом педагогов и наставников в России. </a:t>
            </a:r>
            <a:endParaRPr lang="ru-RU" dirty="0"/>
          </a:p>
        </p:txBody>
      </p:sp>
      <p:pic>
        <p:nvPicPr>
          <p:cNvPr id="17" name="Рисунок 16" descr="эмблема-sca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0012" y="2245660"/>
            <a:ext cx="3094615" cy="218799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383944" y="5046240"/>
            <a:ext cx="3932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https://vk.com/wall-215524831_912</a:t>
            </a:r>
            <a:endParaRPr lang="ru-RU" dirty="0" smtClean="0"/>
          </a:p>
        </p:txBody>
      </p:sp>
      <p:sp>
        <p:nvSpPr>
          <p:cNvPr id="19" name="Выгнутая вправо стрелка 18"/>
          <p:cNvSpPr/>
          <p:nvPr/>
        </p:nvSpPr>
        <p:spPr>
          <a:xfrm rot="18903803" flipH="1">
            <a:off x="6886653" y="2292257"/>
            <a:ext cx="547812" cy="1399424"/>
          </a:xfrm>
          <a:prstGeom prst="curvedLeftArrow">
            <a:avLst>
              <a:gd name="adj1" fmla="val 25000"/>
              <a:gd name="adj2" fmla="val 2904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48300" y="5768788"/>
            <a:ext cx="3170112" cy="523220"/>
          </a:xfrm>
          <a:prstGeom prst="rect">
            <a:avLst/>
          </a:prstGeom>
          <a:noFill/>
          <a:ln>
            <a:solidFill>
              <a:srgbClr val="9933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Наши работы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Выгнутая вниз стрелка 20"/>
          <p:cNvSpPr/>
          <p:nvPr/>
        </p:nvSpPr>
        <p:spPr>
          <a:xfrm rot="152669">
            <a:off x="5464765" y="6253675"/>
            <a:ext cx="2147966" cy="556920"/>
          </a:xfrm>
          <a:prstGeom prst="curvedUpArrow">
            <a:avLst>
              <a:gd name="adj1" fmla="val 25000"/>
              <a:gd name="adj2" fmla="val 50000"/>
              <a:gd name="adj3" fmla="val 310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330" y="5231567"/>
            <a:ext cx="5306519" cy="877992"/>
          </a:xfrm>
        </p:spPr>
        <p:txBody>
          <a:bodyPr>
            <a:noAutofit/>
          </a:bodyPr>
          <a:lstStyle/>
          <a:p>
            <a:r>
              <a:rPr lang="ru-RU" sz="1100" dirty="0" smtClean="0">
                <a:solidFill>
                  <a:schemeClr val="tx1"/>
                </a:solidFill>
              </a:rPr>
              <a:t/>
            </a:r>
            <a:br>
              <a:rPr lang="ru-RU" sz="1100" dirty="0" smtClean="0">
                <a:solidFill>
                  <a:schemeClr val="tx1"/>
                </a:solidFill>
              </a:rPr>
            </a:br>
            <a:endParaRPr lang="ru-RU" sz="1100" dirty="0">
              <a:solidFill>
                <a:schemeClr val="tx1"/>
              </a:solidFill>
            </a:endParaRPr>
          </a:p>
        </p:txBody>
      </p:sp>
      <p:pic>
        <p:nvPicPr>
          <p:cNvPr id="33794" name="Picture 2" descr="C:\Users\user\Desktop\фото\20210930_1125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4699818"/>
            <a:ext cx="3129196" cy="1990246"/>
          </a:xfrm>
          <a:prstGeom prst="rect">
            <a:avLst/>
          </a:prstGeom>
          <a:noFill/>
        </p:spPr>
      </p:pic>
      <p:pic>
        <p:nvPicPr>
          <p:cNvPr id="33795" name="Picture 3" descr="C:\Users\user\Desktop\фото\20211001_122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55749" y="2566670"/>
            <a:ext cx="1547246" cy="2062994"/>
          </a:xfrm>
          <a:prstGeom prst="rect">
            <a:avLst/>
          </a:prstGeom>
          <a:noFill/>
        </p:spPr>
      </p:pic>
      <p:pic>
        <p:nvPicPr>
          <p:cNvPr id="33796" name="Picture 4" descr="C:\Users\user\Desktop\фото\20211001_144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9502" y="232499"/>
            <a:ext cx="3187333" cy="2312257"/>
          </a:xfrm>
          <a:prstGeom prst="rect">
            <a:avLst/>
          </a:prstGeom>
          <a:noFill/>
        </p:spPr>
      </p:pic>
      <p:pic>
        <p:nvPicPr>
          <p:cNvPr id="33797" name="Picture 5" descr="C:\Users\user\Desktop\фото\20211001_121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1699" y="2570206"/>
            <a:ext cx="1521809" cy="2029080"/>
          </a:xfrm>
          <a:prstGeom prst="rect">
            <a:avLst/>
          </a:prstGeom>
          <a:noFill/>
        </p:spPr>
      </p:pic>
      <p:pic>
        <p:nvPicPr>
          <p:cNvPr id="10" name="Picture 6" descr="C:\Users\user\Desktop\сертификаты, грамоты\Starik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774" y="239843"/>
            <a:ext cx="2263515" cy="226351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774485" y="194872"/>
            <a:ext cx="53238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atin typeface="+mj-lt"/>
              </a:rPr>
              <a:t>Ежегодная благотворительная акция</a:t>
            </a:r>
            <a:br>
              <a:rPr lang="ru-RU" sz="2000" b="1" dirty="0" smtClean="0">
                <a:latin typeface="+mj-lt"/>
              </a:rPr>
            </a:b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 «Щедрое сердце»,</a:t>
            </a:r>
            <a:r>
              <a:rPr lang="ru-RU" sz="2000" b="1" i="1" dirty="0" smtClean="0">
                <a:solidFill>
                  <a:srgbClr val="C00000"/>
                </a:solidFill>
                <a:latin typeface="+mj-lt"/>
              </a:rPr>
              <a:t> </a:t>
            </a:r>
          </a:p>
          <a:p>
            <a:pPr algn="ctr"/>
            <a:r>
              <a:rPr lang="ru-RU" sz="2000" b="1" dirty="0" smtClean="0">
                <a:latin typeface="+mj-lt"/>
              </a:rPr>
              <a:t>приуроченной к Международному </a:t>
            </a:r>
          </a:p>
          <a:p>
            <a:pPr algn="ctr"/>
            <a:r>
              <a:rPr lang="ru-RU" sz="2000" b="1" dirty="0" smtClean="0">
                <a:latin typeface="+mj-lt"/>
              </a:rPr>
              <a:t>дню пожилых людей</a:t>
            </a:r>
            <a:r>
              <a:rPr lang="ru-RU" sz="2000" dirty="0" smtClean="0"/>
              <a:t>.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9844" y="2443397"/>
            <a:ext cx="7959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Все сборы акции безвозмездно передаются в ГБССУ СО ГПВИ «Волгоградский областной геронтологический центр», </a:t>
            </a:r>
            <a:r>
              <a:rPr lang="ru-RU" sz="2000" b="1" dirty="0" err="1" smtClean="0"/>
              <a:t>Краснооктябрьское</a:t>
            </a:r>
            <a:r>
              <a:rPr lang="ru-RU" sz="2000" b="1" dirty="0" smtClean="0"/>
              <a:t> отделение Волгоградской области общественной организации-ассоциации «Дети военного Сталинграда», ветеранам педагогического труда МОУ Лицей №2, клуб пожилых людей «Вдохновение».</a:t>
            </a:r>
            <a:endParaRPr lang="ru-RU" sz="2000" b="1" dirty="0"/>
          </a:p>
        </p:txBody>
      </p:sp>
      <p:pic>
        <p:nvPicPr>
          <p:cNvPr id="33799" name="Picture 7" descr="C:\Users\user\Desktop\фото\20211005_1006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2134" y="4737666"/>
            <a:ext cx="2803160" cy="1944861"/>
          </a:xfrm>
          <a:prstGeom prst="rect">
            <a:avLst/>
          </a:prstGeom>
          <a:noFill/>
        </p:spPr>
      </p:pic>
      <p:pic>
        <p:nvPicPr>
          <p:cNvPr id="16" name="Picture 2" descr="C:\Users\user\Desktop\фото\20210920_1327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153" y="4760259"/>
            <a:ext cx="2528048" cy="1896036"/>
          </a:xfrm>
          <a:prstGeom prst="rect">
            <a:avLst/>
          </a:prstGeom>
          <a:noFill/>
        </p:spPr>
      </p:pic>
      <p:pic>
        <p:nvPicPr>
          <p:cNvPr id="17" name="Picture 4" descr="C:\Users\user\Desktop\фото\20210930_1121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8982" y="4748925"/>
            <a:ext cx="2525228" cy="1893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935</TotalTime>
  <Words>736</Words>
  <Application>Microsoft Office PowerPoint</Application>
  <PresentationFormat>Произвольный</PresentationFormat>
  <Paragraphs>56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Слайд 1</vt:lpstr>
      <vt:lpstr>Слайд 2</vt:lpstr>
      <vt:lpstr>Слайд 3</vt:lpstr>
      <vt:lpstr>Слайд 4</vt:lpstr>
      <vt:lpstr>Центр вовлекает детей и подростков в волонтерскую деятельность патриотической, событийной, экологической, благотворительной направленности, по пропаганде здорового образа жизни, а так же курирует работу всех волонтерских объединений района, помогает в регистрации на портале «Добро.ru», создают события, в которых принимают участие все желающие города. </vt:lpstr>
      <vt:lpstr>Слайд 6</vt:lpstr>
      <vt:lpstr>Слайд 7</vt:lpstr>
      <vt:lpstr>Слайд 8</vt:lpstr>
      <vt:lpstr> </vt:lpstr>
      <vt:lpstr>На протяжении 7 лет МОУ Лицей №2 является соучредителем и организатором городского конкурса – фестиваля волонтерских объединений «Созвездие сердец горячих». Волонтерский отряд «Благо*Дарю» ресурсного центра школьного добровольчества «МОУ Лицей №2 Краснооктябрьского района Волгограда» неоднократно становился победителем фестиваля.</vt:lpstr>
      <vt:lpstr>В рамках реализации программы по подготовке волонтеров  Одной из технологий формирования личностных и социальных компетентностей волонтеров в ресурсном центре является метод социального проектирования. Он способствует становлению организационной культуры личности, развитию самостоятельности, критичности и независимости мышления, раскрытию творческих способностей добровольцев. </vt:lpstr>
      <vt:lpstr>Повышение компетентности участников      волонтерской деятельности</vt:lpstr>
      <vt:lpstr>Волонтеры центра активно принимали участие в акции взаимопомощи «МыВместе» в период пандемии, а на данный период принимаем участие в акции «МыВместе» по оказанию помощи военнослужащим и мобилизованным гражданам.</vt:lpstr>
      <vt:lpstr>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user</cp:lastModifiedBy>
  <cp:revision>91</cp:revision>
  <dcterms:created xsi:type="dcterms:W3CDTF">2021-11-21T12:31:59Z</dcterms:created>
  <dcterms:modified xsi:type="dcterms:W3CDTF">2023-11-01T08:01:47Z</dcterms:modified>
</cp:coreProperties>
</file>