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media/image1.png" ContentType="image/png"/>
  <Override PartName="/ppt/media/image2.jpeg" ContentType="image/jpeg"/>
  <Override PartName="/ppt/media/image12.png" ContentType="image/png"/>
  <Override PartName="/ppt/media/image7.png" ContentType="image/png"/>
  <Override PartName="/ppt/media/image3.png" ContentType="image/png"/>
  <Override PartName="/ppt/media/image16.png" ContentType="image/png"/>
  <Override PartName="/ppt/media/image11.jpeg" ContentType="image/jpeg"/>
  <Override PartName="/ppt/media/image6.jpeg" ContentType="image/jpeg"/>
  <Override PartName="/ppt/media/image4.png" ContentType="image/png"/>
  <Override PartName="/ppt/media/image5.png" ContentType="image/png"/>
  <Override PartName="/ppt/media/image10.png" ContentType="image/png"/>
  <Override PartName="/ppt/media/image8.png" ContentType="image/png"/>
  <Override PartName="/ppt/media/image25.jpeg" ContentType="image/jpeg"/>
  <Override PartName="/ppt/media/image9.png" ContentType="image/png"/>
  <Override PartName="/ppt/media/image13.jpeg" ContentType="image/jpeg"/>
  <Override PartName="/ppt/media/image14.jpeg" ContentType="image/jpeg"/>
  <Override PartName="/ppt/media/image15.png" ContentType="image/png"/>
  <Override PartName="/ppt/media/image23.jpeg" ContentType="image/jpeg"/>
  <Override PartName="/ppt/media/image17.png" ContentType="image/png"/>
  <Override PartName="/ppt/media/image21.jpeg" ContentType="image/jpeg"/>
  <Override PartName="/ppt/media/image18.png" ContentType="image/png"/>
  <Override PartName="/ppt/media/image19.png" ContentType="image/png"/>
  <Override PartName="/ppt/media/image20.jpeg" ContentType="image/jpeg"/>
  <Override PartName="/ppt/media/image22.jpeg" ContentType="image/jpeg"/>
  <Override PartName="/ppt/media/image24.jpeg" ContentType="image/jpeg"/>
  <Override PartName="/ppt/media/image26.jpeg" ContentType="image/jpeg"/>
  <Override PartName="/ppt/media/image27.jpeg" ContentType="image/jpeg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3588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D512159-8156-4655-9E3A-5C7CBCD8AFA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46CF7D4-9BC1-484D-9549-9882147541B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16691C4-F2D2-4AA0-99FF-475FE8883FA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BEDFAE2-38AB-4F37-8B60-68523D88178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4B29C0B-5411-4C8A-A4C7-7655487F446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08A96AF-D689-4573-BF9F-DED4B4ED981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FE9B2B0-CA91-4046-A991-7252ED267F9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9B1CB2B-C126-4015-B92A-2904713C288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E132FFA-A3E8-4CD8-882D-11A3D139E05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9BB5F89-B5E1-4FDD-8AE7-DAAD1EA2347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FA2205C-8151-4A7A-8B0C-0CC93E16210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17B178A-CAF1-483C-A8E6-CB291A787F7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4949F61-6C89-4895-B209-823D9CE3399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4A1BE3F-55AD-45AD-A86D-04C754496D5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8D2F1BA-D9F1-42C9-9E4B-8232E6531C3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C07FE3C-2A97-44CB-B116-C4E69DAC38B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7E08F9A-2351-4C59-8546-F5E920030DE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F9224392-12FC-490E-90DC-F3FFC72834D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05688EE9-21E6-42D8-8291-A5BA8AB504D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F93EEF3-328E-44CB-B29F-CCBD9B0049B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E8FCB97-6BF7-4550-B34C-A6A5DF7C708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A6C854C-B1DF-475E-A522-7BA775B4236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DDFEE60-7784-42CE-82A2-933AF710EC2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E90C075-D62A-4680-A1D1-BE5B83B4195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2E4B303-8375-4F7C-90AC-27F589AD015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511625A-8785-4FCF-BFF4-B504B0E5FD9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90603326-3D3B-4B11-9714-F0497B76822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A737751-57E1-48A6-93F5-7B23EC14EA2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4915285-5502-44E5-B3CB-2B3E8801397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432000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/>
          </p:nvPr>
        </p:nvSpPr>
        <p:spPr>
          <a:xfrm>
            <a:off x="8030520" y="160452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/>
          </p:nvPr>
        </p:nvSpPr>
        <p:spPr>
          <a:xfrm>
            <a:off x="432000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/>
          </p:nvPr>
        </p:nvSpPr>
        <p:spPr>
          <a:xfrm>
            <a:off x="8030520" y="3682080"/>
            <a:ext cx="35334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9052" lnSpcReduction="20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EF23A63-8EC8-4FCB-8767-3AB31016DBF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E36C419-F062-4E22-BBED-260E88B00D1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698F8F5-EEA3-44E8-94A0-EDAE45BCB7E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35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1A7979E-C560-4C52-9AAA-85265548BD5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8350D85-0A21-49BC-AB2F-F66E789F243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232680" y="368208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E7BD531-1593-4B47-958C-13F959190D3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35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2680" y="1604520"/>
            <a:ext cx="53550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35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C7F7FC7-7B18-42F7-B79B-F5133C2D7D8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6" hidden="1"/>
          <p:cNvSpPr/>
          <p:nvPr/>
        </p:nvSpPr>
        <p:spPr>
          <a:xfrm>
            <a:off x="3240" y="6400800"/>
            <a:ext cx="12184200" cy="45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" name="Rectangle 8" hidden="1"/>
          <p:cNvSpPr/>
          <p:nvPr/>
        </p:nvSpPr>
        <p:spPr>
          <a:xfrm>
            <a:off x="0" y="6334200"/>
            <a:ext cx="12184200" cy="58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9080" bIns="190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" name="Straight Connector 9"/>
          <p:cNvCxnSpPr/>
          <p:nvPr/>
        </p:nvCxnSpPr>
        <p:spPr>
          <a:xfrm>
            <a:off x="1193400" y="1737720"/>
            <a:ext cx="9972720" cy="5760"/>
          </a:xfrm>
          <a:prstGeom prst="straightConnector1">
            <a:avLst/>
          </a:prstGeom>
          <a:ln w="6350">
            <a:solidFill>
              <a:srgbClr val="808080"/>
            </a:solidFill>
            <a:round/>
          </a:ln>
        </p:spPr>
      </p:cxnSp>
      <p:sp>
        <p:nvSpPr>
          <p:cNvPr id="3" name="Rectangle 6"/>
          <p:cNvSpPr/>
          <p:nvPr/>
        </p:nvSpPr>
        <p:spPr>
          <a:xfrm>
            <a:off x="0" y="6400800"/>
            <a:ext cx="12187440" cy="45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7"/>
          <p:cNvSpPr/>
          <p:nvPr/>
        </p:nvSpPr>
        <p:spPr>
          <a:xfrm>
            <a:off x="0" y="6334200"/>
            <a:ext cx="12187440" cy="60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1600" bIns="216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5" name="Straight Connector 8"/>
          <p:cNvCxnSpPr/>
          <p:nvPr/>
        </p:nvCxnSpPr>
        <p:spPr>
          <a:xfrm>
            <a:off x="1207440" y="4343400"/>
            <a:ext cx="9881280" cy="5760"/>
          </a:xfrm>
          <a:prstGeom prst="straightConnector1">
            <a:avLst/>
          </a:prstGeom>
          <a:ln w="6350">
            <a:solidFill>
              <a:srgbClr val="808080"/>
            </a:solidFill>
            <a:round/>
          </a:ln>
        </p:spPr>
      </p:cxnSp>
      <p:sp>
        <p:nvSpPr>
          <p:cNvPr id="6" name="PlaceHolder 1"/>
          <p:cNvSpPr>
            <a:spLocks noGrp="1"/>
          </p:cNvSpPr>
          <p:nvPr>
            <p:ph type="ftr" idx="1"/>
          </p:nvPr>
        </p:nvSpPr>
        <p:spPr>
          <a:xfrm>
            <a:off x="3686040" y="6459840"/>
            <a:ext cx="4817520" cy="35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ldNum" idx="2"/>
          </p:nvPr>
        </p:nvSpPr>
        <p:spPr>
          <a:xfrm>
            <a:off x="9901080" y="6459840"/>
            <a:ext cx="1306440" cy="35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5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FA1CA1A-BFAC-4554-8228-3201725486CE}" type="slidenum">
              <a:rPr b="0" lang="ru-RU" sz="1050" spc="-1" strike="noStrike">
                <a:solidFill>
                  <a:srgbClr val="ffffff"/>
                </a:solidFill>
                <a:latin typeface="Calibri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3"/>
          </p:nvPr>
        </p:nvSpPr>
        <p:spPr>
          <a:xfrm>
            <a:off x="1097280" y="6459840"/>
            <a:ext cx="2466720" cy="35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6"/>
          <p:cNvSpPr/>
          <p:nvPr/>
        </p:nvSpPr>
        <p:spPr>
          <a:xfrm>
            <a:off x="3240" y="6400800"/>
            <a:ext cx="12184200" cy="45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Rectangle 8"/>
          <p:cNvSpPr/>
          <p:nvPr/>
        </p:nvSpPr>
        <p:spPr>
          <a:xfrm>
            <a:off x="0" y="6334200"/>
            <a:ext cx="12184200" cy="58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9080" bIns="190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49" name="Straight Connector 9"/>
          <p:cNvCxnSpPr/>
          <p:nvPr/>
        </p:nvCxnSpPr>
        <p:spPr>
          <a:xfrm>
            <a:off x="1193400" y="1737720"/>
            <a:ext cx="9972720" cy="5760"/>
          </a:xfrm>
          <a:prstGeom prst="straightConnector1">
            <a:avLst/>
          </a:prstGeom>
          <a:ln w="6350">
            <a:solidFill>
              <a:srgbClr val="808080"/>
            </a:solidFill>
            <a:round/>
          </a:ln>
        </p:spPr>
      </p:cxnSp>
      <p:sp>
        <p:nvSpPr>
          <p:cNvPr id="50" name="PlaceHolder 1"/>
          <p:cNvSpPr>
            <a:spLocks noGrp="1"/>
          </p:cNvSpPr>
          <p:nvPr>
            <p:ph type="ftr" idx="4"/>
          </p:nvPr>
        </p:nvSpPr>
        <p:spPr>
          <a:xfrm>
            <a:off x="3686040" y="6459840"/>
            <a:ext cx="4817520" cy="35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ldNum" idx="5"/>
          </p:nvPr>
        </p:nvSpPr>
        <p:spPr>
          <a:xfrm>
            <a:off x="9901080" y="6459840"/>
            <a:ext cx="1306440" cy="35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5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7662A8E-6A06-4A8C-9ED9-26610235D42B}" type="slidenum">
              <a:rPr b="0" lang="ru-RU" sz="1050" spc="-1" strike="noStrike">
                <a:solidFill>
                  <a:srgbClr val="ffffff"/>
                </a:solidFill>
                <a:latin typeface="Calibri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dt" idx="6"/>
          </p:nvPr>
        </p:nvSpPr>
        <p:spPr>
          <a:xfrm>
            <a:off x="1097280" y="6459840"/>
            <a:ext cx="2466720" cy="35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6"/>
          <p:cNvSpPr/>
          <p:nvPr/>
        </p:nvSpPr>
        <p:spPr>
          <a:xfrm>
            <a:off x="3240" y="6400800"/>
            <a:ext cx="12184200" cy="45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92" name="Rectangle 8"/>
          <p:cNvSpPr/>
          <p:nvPr/>
        </p:nvSpPr>
        <p:spPr>
          <a:xfrm>
            <a:off x="0" y="6334200"/>
            <a:ext cx="12184200" cy="58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9080" bIns="1908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cxnSp>
        <p:nvCxnSpPr>
          <p:cNvPr id="93" name="Straight Connector 9"/>
          <p:cNvCxnSpPr/>
          <p:nvPr/>
        </p:nvCxnSpPr>
        <p:spPr>
          <a:xfrm>
            <a:off x="1193400" y="1737720"/>
            <a:ext cx="9972720" cy="5760"/>
          </a:xfrm>
          <a:prstGeom prst="straightConnector1">
            <a:avLst/>
          </a:prstGeom>
          <a:ln w="6350">
            <a:solidFill>
              <a:srgbClr val="808080"/>
            </a:solidFill>
            <a:round/>
          </a:ln>
        </p:spPr>
      </p:cxnSp>
      <p:sp>
        <p:nvSpPr>
          <p:cNvPr id="94" name="PlaceHolder 1"/>
          <p:cNvSpPr>
            <a:spLocks noGrp="1"/>
          </p:cNvSpPr>
          <p:nvPr>
            <p:ph type="ftr" idx="7"/>
          </p:nvPr>
        </p:nvSpPr>
        <p:spPr>
          <a:xfrm>
            <a:off x="3686040" y="6459840"/>
            <a:ext cx="4817520" cy="35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sldNum" idx="8"/>
          </p:nvPr>
        </p:nvSpPr>
        <p:spPr>
          <a:xfrm>
            <a:off x="9901080" y="6459840"/>
            <a:ext cx="1306440" cy="35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50" spc="-1" strike="noStrike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1AFB628-C825-4597-9116-3F1CDA46B4B5}" type="slidenum">
              <a:rPr b="0" lang="ru-RU" sz="1050" spc="-1" strike="noStrike">
                <a:solidFill>
                  <a:srgbClr val="ffffff"/>
                </a:solidFill>
                <a:latin typeface="Calibri"/>
              </a:rPr>
              <a:t>&lt;номер&gt;</a:t>
            </a:fld>
            <a:endParaRPr b="0" lang="ru-RU" sz="105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dt" idx="9"/>
          </p:nvPr>
        </p:nvSpPr>
        <p:spPr>
          <a:xfrm>
            <a:off x="1097280" y="6459840"/>
            <a:ext cx="2466720" cy="35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35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35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1.jpeg"/><Relationship Id="rId4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3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7743960" y="0"/>
            <a:ext cx="1614960" cy="1623240"/>
          </a:xfrm>
          <a:prstGeom prst="rect">
            <a:avLst/>
          </a:prstGeom>
          <a:ln w="0">
            <a:noFill/>
          </a:ln>
        </p:spPr>
      </p:pic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360000" y="1980000"/>
            <a:ext cx="11339280" cy="3777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marL="216000"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3600" spc="-52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SimSun"/>
              </a:rPr>
              <a:t>ГОСУДАРСТВЕННОЕ АВТОНОМНОЕ УЧРЕЖДЕНИЕ ДОПОЛНИТЕЛЬНОГО ОБРАЗОВАНИЯ НОВОСИБИРСКОЙ ОБЛАСТИ </a:t>
            </a:r>
            <a:br>
              <a:rPr sz="3600"/>
            </a:br>
            <a:r>
              <a:rPr b="1" lang="ru-RU" sz="3600" spc="-52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SimSun"/>
              </a:rPr>
              <a:t>«ЦЕНТР АДАПТИВНОЙ ФИЗИЧЕСКОЙ КУЛЬТУРЫ И СПОРТА </a:t>
            </a:r>
            <a:br>
              <a:rPr sz="3600"/>
            </a:br>
            <a:r>
              <a:rPr b="1" lang="ru-RU" sz="3600" spc="-52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SimSun"/>
              </a:rPr>
              <a:t>НОВОСИБИРСКОЙ ОБЛАСТИ»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"/>
          <p:cNvSpPr/>
          <p:nvPr/>
        </p:nvSpPr>
        <p:spPr>
          <a:xfrm>
            <a:off x="952560" y="4940280"/>
            <a:ext cx="11059560" cy="93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just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8" name="Рисунок 4" descr=""/>
          <p:cNvPicPr/>
          <p:nvPr/>
        </p:nvPicPr>
        <p:blipFill>
          <a:blip r:embed="rId2"/>
          <a:stretch/>
        </p:blipFill>
        <p:spPr>
          <a:xfrm>
            <a:off x="2520000" y="9000"/>
            <a:ext cx="1701000" cy="1701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39" name="Рисунок 5" descr=""/>
          <p:cNvPicPr/>
          <p:nvPr/>
        </p:nvPicPr>
        <p:blipFill>
          <a:blip r:embed="rId3"/>
          <a:stretch/>
        </p:blipFill>
        <p:spPr>
          <a:xfrm>
            <a:off x="4860000" y="0"/>
            <a:ext cx="1811880" cy="181188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"/>
          <p:cNvSpPr/>
          <p:nvPr/>
        </p:nvSpPr>
        <p:spPr>
          <a:xfrm>
            <a:off x="540000" y="-720000"/>
            <a:ext cx="10619280" cy="125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Microsoft YaHei"/>
              </a:rPr>
              <a:t>                     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Microsoft YaHei"/>
              </a:rPr>
              <a:t>  </a:t>
            </a:r>
            <a:r>
              <a:rPr b="1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Microsoft YaHei"/>
              </a:rPr>
              <a:t>     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Всероссийская Спартакиада Специальной Олимпиады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                   </a:t>
            </a: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по танцевальному спорту и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                                  </a:t>
            </a: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спортивной гимнастике с 1 по 5 апреля 2024 года в г. Новосибирске.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В соревнованиях приняли участие более 40 волонтеров .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540000" y="1980000"/>
            <a:ext cx="5038920" cy="3778920"/>
          </a:xfrm>
          <a:prstGeom prst="rect">
            <a:avLst/>
          </a:prstGeom>
          <a:ln w="0">
            <a:noFill/>
          </a:ln>
        </p:spPr>
      </p:pic>
      <p:pic>
        <p:nvPicPr>
          <p:cNvPr id="186" name="" descr=""/>
          <p:cNvPicPr/>
          <p:nvPr/>
        </p:nvPicPr>
        <p:blipFill>
          <a:blip r:embed="rId2"/>
          <a:stretch/>
        </p:blipFill>
        <p:spPr>
          <a:xfrm>
            <a:off x="5897880" y="1980000"/>
            <a:ext cx="5934600" cy="3778920"/>
          </a:xfrm>
          <a:prstGeom prst="rect">
            <a:avLst/>
          </a:prstGeom>
          <a:ln w="0">
            <a:noFill/>
          </a:ln>
        </p:spPr>
      </p:pic>
      <p:pic>
        <p:nvPicPr>
          <p:cNvPr id="187" name="" descr=""/>
          <p:cNvPicPr/>
          <p:nvPr/>
        </p:nvPicPr>
        <p:blipFill>
          <a:blip r:embed="rId3"/>
          <a:stretch/>
        </p:blipFill>
        <p:spPr>
          <a:xfrm>
            <a:off x="5897880" y="1980000"/>
            <a:ext cx="5934600" cy="377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"/>
          <p:cNvSpPr/>
          <p:nvPr/>
        </p:nvSpPr>
        <p:spPr>
          <a:xfrm>
            <a:off x="720000" y="-720000"/>
            <a:ext cx="10799280" cy="197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Microsoft YaHei"/>
              </a:rPr>
              <a:t>                     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Microsoft YaHei"/>
              </a:rPr>
              <a:t>         </a:t>
            </a: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Всероссийская Спартакиада Специальной Олимпиады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                   </a:t>
            </a: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по танцевальному спорту и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                                  </a:t>
            </a: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спортивной гимнастике с 1 по 5 апреля 2024 года в г. Новосибирске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6480000" y="1800000"/>
            <a:ext cx="5282280" cy="3961800"/>
          </a:xfrm>
          <a:prstGeom prst="rect">
            <a:avLst/>
          </a:prstGeom>
          <a:ln w="0">
            <a:noFill/>
          </a:ln>
        </p:spPr>
      </p:pic>
      <p:pic>
        <p:nvPicPr>
          <p:cNvPr id="190" name="" descr=""/>
          <p:cNvPicPr/>
          <p:nvPr/>
        </p:nvPicPr>
        <p:blipFill>
          <a:blip r:embed="rId2"/>
          <a:stretch/>
        </p:blipFill>
        <p:spPr>
          <a:xfrm>
            <a:off x="900000" y="1800000"/>
            <a:ext cx="5398920" cy="395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"/>
          <p:cNvSpPr/>
          <p:nvPr/>
        </p:nvSpPr>
        <p:spPr>
          <a:xfrm>
            <a:off x="720000" y="-178560"/>
            <a:ext cx="10978920" cy="170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Microsoft YaHei"/>
              </a:rPr>
              <a:t>                     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Microsoft YaHei"/>
              </a:rPr>
              <a:t>         </a:t>
            </a: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Всероссийская Спартакиада Специальной Олимпиады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                   </a:t>
            </a: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по танцевальному спорту и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                                  </a:t>
            </a: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спортивной гимнастике с 1 по 5 апреля 2024 года в г. Новосибирске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1"/>
          <a:stretch/>
        </p:blipFill>
        <p:spPr>
          <a:xfrm>
            <a:off x="533520" y="1980000"/>
            <a:ext cx="5585400" cy="4174560"/>
          </a:xfrm>
          <a:prstGeom prst="rect">
            <a:avLst/>
          </a:prstGeom>
          <a:ln w="0">
            <a:noFill/>
          </a:ln>
        </p:spPr>
      </p:pic>
      <p:pic>
        <p:nvPicPr>
          <p:cNvPr id="193" name="" descr=""/>
          <p:cNvPicPr/>
          <p:nvPr/>
        </p:nvPicPr>
        <p:blipFill>
          <a:blip r:embed="rId2"/>
          <a:stretch/>
        </p:blipFill>
        <p:spPr>
          <a:xfrm>
            <a:off x="6300000" y="1980000"/>
            <a:ext cx="5218920" cy="413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"/>
          <p:cNvSpPr/>
          <p:nvPr/>
        </p:nvSpPr>
        <p:spPr>
          <a:xfrm>
            <a:off x="720000" y="-178560"/>
            <a:ext cx="10978920" cy="170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Microsoft YaHei"/>
              </a:rPr>
              <a:t>                      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Microsoft YaHei"/>
              </a:rPr>
              <a:t>         </a:t>
            </a: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Всероссийская Спартакиада Специальной Олимпиады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                   </a:t>
            </a: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по танцевальному спорту и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                                  </a:t>
            </a:r>
            <a:r>
              <a:rPr b="1" lang="ru-RU" sz="1700" spc="-1" strike="noStrike">
                <a:solidFill>
                  <a:schemeClr val="accent1">
                    <a:lumMod val="75000"/>
                  </a:schemeClr>
                </a:solidFill>
                <a:latin typeface="Georgia"/>
                <a:ea typeface="Microsoft YaHei"/>
              </a:rPr>
              <a:t>спортивной гимнастике с 1 по 5 апреля 2024 года в г. Новосибирске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" descr=""/>
          <p:cNvPicPr/>
          <p:nvPr/>
        </p:nvPicPr>
        <p:blipFill>
          <a:blip r:embed="rId1"/>
          <a:stretch/>
        </p:blipFill>
        <p:spPr>
          <a:xfrm>
            <a:off x="360000" y="1980000"/>
            <a:ext cx="5758920" cy="3958920"/>
          </a:xfrm>
          <a:prstGeom prst="rect">
            <a:avLst/>
          </a:prstGeom>
          <a:ln w="0">
            <a:noFill/>
          </a:ln>
        </p:spPr>
      </p:pic>
      <p:pic>
        <p:nvPicPr>
          <p:cNvPr id="196" name="" descr=""/>
          <p:cNvPicPr/>
          <p:nvPr/>
        </p:nvPicPr>
        <p:blipFill>
          <a:blip r:embed="rId2"/>
          <a:stretch/>
        </p:blipFill>
        <p:spPr>
          <a:xfrm>
            <a:off x="6358680" y="1980000"/>
            <a:ext cx="5520240" cy="3978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75000">
              <a:srgbClr val="ffffff"/>
            </a:gs>
            <a:gs pos="100000">
              <a:srgbClr val="dddddd"/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Рисунок 13" descr=""/>
          <p:cNvPicPr/>
          <p:nvPr/>
        </p:nvPicPr>
        <p:blipFill>
          <a:blip r:embed="rId1"/>
          <a:stretch/>
        </p:blipFill>
        <p:spPr>
          <a:xfrm>
            <a:off x="8280" y="73440"/>
            <a:ext cx="2167560" cy="21675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141" name="Прямоугольник 2"/>
          <p:cNvSpPr/>
          <p:nvPr/>
        </p:nvSpPr>
        <p:spPr>
          <a:xfrm>
            <a:off x="1745640" y="431640"/>
            <a:ext cx="8207280" cy="257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85000"/>
              </a:lnSpc>
              <a:tabLst>
                <a:tab algn="l" pos="0"/>
              </a:tabLst>
            </a:pP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Направления деятельности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85000"/>
              </a:lnSpc>
              <a:tabLst>
                <a:tab algn="l" pos="0"/>
              </a:tabLst>
            </a:pP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Государственного автономного учреждения дополнительного образования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85000"/>
              </a:lnSpc>
              <a:tabLst>
                <a:tab algn="l" pos="0"/>
              </a:tabLst>
            </a:pP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Новосибирской области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85000"/>
              </a:lnSpc>
              <a:tabLst>
                <a:tab algn="l" pos="0"/>
              </a:tabLst>
            </a:pP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 </a:t>
            </a: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«Центр адаптивной физической культуры и спорта Новосибирской области»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Прямоугольник 7"/>
          <p:cNvSpPr/>
          <p:nvPr/>
        </p:nvSpPr>
        <p:spPr>
          <a:xfrm>
            <a:off x="0" y="3240720"/>
            <a:ext cx="11948760" cy="301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1700" spc="-1" strike="noStrike">
                <a:solidFill>
                  <a:srgbClr val="5b277d"/>
                </a:solidFill>
                <a:latin typeface="Georgia"/>
                <a:ea typeface="Calibri"/>
              </a:rPr>
              <a:t>      </a:t>
            </a:r>
            <a:r>
              <a:rPr b="1" lang="ru-RU" sz="2200" spc="-1" strike="noStrike">
                <a:solidFill>
                  <a:srgbClr val="5b277d"/>
                </a:solidFill>
                <a:latin typeface="Georgia"/>
                <a:ea typeface="Calibri"/>
              </a:rPr>
              <a:t>Создание условий для занятия физической культурой и спортом людей                      с ограниченными возможностями здоровья (ОВЗ),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200" spc="-1" strike="noStrike">
                <a:solidFill>
                  <a:srgbClr val="5b277d"/>
                </a:solidFill>
                <a:latin typeface="Georgia"/>
                <a:ea typeface="Calibri"/>
              </a:rPr>
              <a:t>включая инвалидов и детей-инвалидов.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200" spc="-1" strike="noStrike">
                <a:solidFill>
                  <a:srgbClr val="5b277d"/>
                </a:solidFill>
                <a:latin typeface="Georgia"/>
                <a:ea typeface="Calibri"/>
              </a:rPr>
              <a:t>Занятия становятся неотъемлемым инструментом реабилитации и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200" spc="-1" strike="noStrike">
                <a:solidFill>
                  <a:srgbClr val="5b277d"/>
                </a:solidFill>
                <a:latin typeface="Georgia"/>
                <a:ea typeface="Calibri"/>
              </a:rPr>
              <a:t>абилитации для этих категорий граждан, проживающих в нашем регионе.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2200" spc="-1" strike="noStrike">
                <a:solidFill>
                  <a:srgbClr val="5b277d"/>
                </a:solidFill>
                <a:latin typeface="Georgia"/>
                <a:ea typeface="Calibri"/>
              </a:rPr>
              <a:t>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spcAft>
                <a:spcPts val="1001"/>
              </a:spcAf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Calibri"/>
              </a:rPr>
              <a:t>  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" name="Рисунок 12" descr=""/>
          <p:cNvPicPr/>
          <p:nvPr/>
        </p:nvPicPr>
        <p:blipFill>
          <a:blip r:embed="rId2"/>
          <a:stretch/>
        </p:blipFill>
        <p:spPr>
          <a:xfrm>
            <a:off x="9880560" y="0"/>
            <a:ext cx="1991160" cy="199116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" descr=""/>
          <p:cNvPicPr/>
          <p:nvPr/>
        </p:nvPicPr>
        <p:blipFill>
          <a:blip r:embed="rId1"/>
          <a:srcRect l="0" t="5308" r="4" b="4377"/>
          <a:stretch/>
        </p:blipFill>
        <p:spPr>
          <a:xfrm rot="21593400">
            <a:off x="6841080" y="3539160"/>
            <a:ext cx="5072760" cy="2574720"/>
          </a:xfrm>
          <a:prstGeom prst="rect">
            <a:avLst/>
          </a:prstGeom>
          <a:ln w="0">
            <a:noFill/>
          </a:ln>
        </p:spPr>
      </p:pic>
      <p:sp>
        <p:nvSpPr>
          <p:cNvPr id="145" name=""/>
          <p:cNvSpPr/>
          <p:nvPr/>
        </p:nvSpPr>
        <p:spPr>
          <a:xfrm>
            <a:off x="540000" y="1080000"/>
            <a:ext cx="11088360" cy="503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700" spc="-1" strike="noStrike">
                <a:solidFill>
                  <a:srgbClr val="5b277d"/>
                </a:solidFill>
                <a:latin typeface="Georgia"/>
                <a:ea typeface="Calibri"/>
              </a:rPr>
              <a:t>        </a:t>
            </a:r>
            <a:endParaRPr b="0" lang="ru-RU" sz="1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b277d"/>
                </a:solidFill>
                <a:latin typeface="Georgia"/>
                <a:ea typeface="Calibri"/>
              </a:rPr>
              <a:t>Волонтёрская деятельность на соревнованиях направлена на то, чтобы сделать проведение спортивных мероприятий для людей с ограниченными возможностями здоровья и зрителей более комфортным !!!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"/>
          <p:cNvSpPr/>
          <p:nvPr/>
        </p:nvSpPr>
        <p:spPr>
          <a:xfrm>
            <a:off x="303840" y="229680"/>
            <a:ext cx="11430720" cy="211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85000"/>
              </a:lnSpc>
              <a:tabLst>
                <a:tab algn="l" pos="0"/>
              </a:tabLst>
            </a:pPr>
            <a:r>
              <a:rPr b="1" lang="ru-RU" sz="36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ДОБРОВОЛЬЧЕСКАЯ  ВОЛОНТЕРСКАЯ   ДЕЯТЕЛЬНОСТЬ 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2"/>
          <a:stretch/>
        </p:blipFill>
        <p:spPr>
          <a:xfrm>
            <a:off x="305280" y="10144080"/>
            <a:ext cx="249480" cy="280800"/>
          </a:xfrm>
          <a:prstGeom prst="rect">
            <a:avLst/>
          </a:prstGeom>
          <a:ln w="0">
            <a:noFill/>
          </a:ln>
        </p:spPr>
      </p:pic>
      <p:pic>
        <p:nvPicPr>
          <p:cNvPr id="148" name="" descr=""/>
          <p:cNvPicPr/>
          <p:nvPr/>
        </p:nvPicPr>
        <p:blipFill>
          <a:blip r:embed="rId3"/>
          <a:stretch/>
        </p:blipFill>
        <p:spPr>
          <a:xfrm>
            <a:off x="305280" y="10144080"/>
            <a:ext cx="249480" cy="280800"/>
          </a:xfrm>
          <a:prstGeom prst="rect">
            <a:avLst/>
          </a:prstGeom>
          <a:ln w="0">
            <a:noFill/>
          </a:ln>
        </p:spPr>
      </p:pic>
      <p:pic>
        <p:nvPicPr>
          <p:cNvPr id="149" name="" descr=""/>
          <p:cNvPicPr/>
          <p:nvPr/>
        </p:nvPicPr>
        <p:blipFill>
          <a:blip r:embed="rId4"/>
          <a:stretch/>
        </p:blipFill>
        <p:spPr>
          <a:xfrm>
            <a:off x="1260000" y="3060000"/>
            <a:ext cx="5398920" cy="3165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"/>
          <p:cNvGrpSpPr/>
          <p:nvPr/>
        </p:nvGrpSpPr>
        <p:grpSpPr>
          <a:xfrm>
            <a:off x="3600" y="-20880"/>
            <a:ext cx="12188880" cy="6876720"/>
            <a:chOff x="3600" y="-20880"/>
            <a:chExt cx="12188880" cy="6876720"/>
          </a:xfrm>
        </p:grpSpPr>
        <p:pic>
          <p:nvPicPr>
            <p:cNvPr id="151" name="" descr=""/>
            <p:cNvPicPr/>
            <p:nvPr/>
          </p:nvPicPr>
          <p:blipFill>
            <a:blip r:embed="rId1"/>
            <a:srcRect l="0" t="-35" r="5" b="0"/>
            <a:stretch/>
          </p:blipFill>
          <p:spPr>
            <a:xfrm>
              <a:off x="8340120" y="0"/>
              <a:ext cx="3852360" cy="6855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2" name="" descr=""/>
            <p:cNvPicPr/>
            <p:nvPr/>
          </p:nvPicPr>
          <p:blipFill>
            <a:blip r:embed="rId2"/>
            <a:srcRect l="27376" t="-34" r="23862" b="0"/>
            <a:stretch/>
          </p:blipFill>
          <p:spPr>
            <a:xfrm>
              <a:off x="3600" y="0"/>
              <a:ext cx="3805920" cy="6853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3" name=""/>
            <p:cNvSpPr/>
            <p:nvPr/>
          </p:nvSpPr>
          <p:spPr>
            <a:xfrm rot="21583200">
              <a:off x="3825000" y="-9720"/>
              <a:ext cx="4512600" cy="6490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800" spc="-1" strike="noStrike">
                  <a:solidFill>
                    <a:srgbClr val="000000"/>
                  </a:solidFill>
                  <a:latin typeface="Arial"/>
                </a:rPr>
                <a:t>Информационная помощь. </a:t>
              </a:r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800" spc="-1" strike="noStrike">
                  <a:solidFill>
                    <a:srgbClr val="000000"/>
                  </a:solidFill>
                  <a:latin typeface="Arial"/>
                </a:rPr>
                <a:t>Волонтёры находятся в ключевых местах проведения соревнований и помогают участникам и гостям.</a:t>
              </a:r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800" spc="-1" strike="noStrike">
                  <a:solidFill>
                    <a:srgbClr val="000000"/>
                  </a:solidFill>
                  <a:latin typeface="Arial"/>
                </a:rPr>
                <a:t>Коммуникационная помощь. Волонтёрам поручают встречу и сопровождение иногородних команд и гостей мероприятия, помощь оргкомитету соревнований в регистрации участников и гостей</a:t>
              </a:r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800" spc="-1" strike="noStrike">
                  <a:solidFill>
                    <a:srgbClr val="000000"/>
                  </a:solidFill>
                  <a:latin typeface="Arial"/>
                </a:rPr>
                <a:t>Сопровождение гостей и представителей СМИ. </a:t>
              </a:r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ru-RU" sz="1800" spc="-1" strike="noStrike">
                  <a:solidFill>
                    <a:srgbClr val="000000"/>
                  </a:solidFill>
                  <a:latin typeface="Arial"/>
                </a:rPr>
                <a:t>Судейство. Важная и ответственная работа, требующая качественной профессиональной подготовки. Однако на соревнованиях клубного, муниципального, а в ряде видов спорта — регионального и даже федерального уровней её часто выполняют волонтёры</a:t>
              </a:r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75000">
              <a:srgbClr val="ffffff"/>
            </a:gs>
            <a:gs pos="100000">
              <a:srgbClr val="dddddd"/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0" y="16560"/>
            <a:ext cx="12188880" cy="6837120"/>
          </a:xfrm>
          <a:prstGeom prst="rect">
            <a:avLst/>
          </a:prstGeom>
          <a:ln w="0">
            <a:noFill/>
          </a:ln>
        </p:spPr>
      </p:pic>
      <p:sp>
        <p:nvSpPr>
          <p:cNvPr id="155" name="Прямоугольник 3"/>
          <p:cNvSpPr/>
          <p:nvPr/>
        </p:nvSpPr>
        <p:spPr>
          <a:xfrm>
            <a:off x="535680" y="0"/>
            <a:ext cx="12452400" cy="154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85000"/>
              </a:lnSpc>
              <a:tabLst>
                <a:tab algn="l" pos="0"/>
              </a:tabLst>
            </a:pPr>
            <a:r>
              <a:rPr b="0" lang="ru-RU" sz="28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Направления деятельности государственного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85000"/>
              </a:lnSpc>
              <a:tabLst>
                <a:tab algn="l" pos="0"/>
              </a:tabLst>
            </a:pPr>
            <a:r>
              <a:rPr b="0" lang="ru-RU" sz="28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автономного учреждения Новосибирской области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85000"/>
              </a:lnSpc>
              <a:tabLst>
                <a:tab algn="l" pos="0"/>
              </a:tabLst>
            </a:pPr>
            <a:r>
              <a:rPr b="0" lang="ru-RU" sz="28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 </a:t>
            </a:r>
            <a:r>
              <a:rPr b="0" lang="ru-RU" sz="28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«Центр адаптивной физической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85000"/>
              </a:lnSpc>
              <a:tabLst>
                <a:tab algn="l" pos="0"/>
              </a:tabLst>
            </a:pPr>
            <a:r>
              <a:rPr b="0" lang="ru-RU" sz="28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культуры и спорта Новосибирской области»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6" name="Рисунок 8" descr=""/>
          <p:cNvPicPr/>
          <p:nvPr/>
        </p:nvPicPr>
        <p:blipFill>
          <a:blip r:embed="rId2"/>
          <a:stretch/>
        </p:blipFill>
        <p:spPr>
          <a:xfrm>
            <a:off x="10488240" y="43920"/>
            <a:ext cx="1640160" cy="164016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sp>
        <p:nvSpPr>
          <p:cNvPr id="157" name=""/>
          <p:cNvSpPr/>
          <p:nvPr/>
        </p:nvSpPr>
        <p:spPr>
          <a:xfrm>
            <a:off x="5819400" y="3834360"/>
            <a:ext cx="7423200" cy="77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5b277d"/>
                </a:solidFill>
                <a:latin typeface="Georgia"/>
                <a:ea typeface="Calibri"/>
              </a:rPr>
              <a:t>Обеспечение участия спортивных сборных команд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5b277d"/>
                </a:solidFill>
                <a:latin typeface="Georgia"/>
                <a:ea typeface="Calibri"/>
              </a:rPr>
              <a:t>в официальных спортивных мероприятиях;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Прямоугольник 5"/>
          <p:cNvSpPr/>
          <p:nvPr/>
        </p:nvSpPr>
        <p:spPr>
          <a:xfrm>
            <a:off x="5783400" y="4670280"/>
            <a:ext cx="587196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Aft>
                <a:spcPts val="1001"/>
              </a:spcAft>
            </a:pPr>
            <a:r>
              <a:rPr b="1" lang="ru-RU" sz="1800" spc="-1" strike="noStrike">
                <a:solidFill>
                  <a:srgbClr val="5b277d"/>
                </a:solidFill>
                <a:latin typeface="Georgia"/>
                <a:ea typeface="Calibri"/>
              </a:rPr>
              <a:t>Организация и проведение физкультурно-оздоровительных мероприятий среди инвалидов и лиц с ограниченными возможностями здоровья, в том числе инвалидов. 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"/>
          <p:cNvSpPr/>
          <p:nvPr/>
        </p:nvSpPr>
        <p:spPr>
          <a:xfrm>
            <a:off x="5759280" y="2371680"/>
            <a:ext cx="6220440" cy="77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5b277d"/>
                </a:solidFill>
                <a:latin typeface="Georgia"/>
                <a:ea typeface="Calibri"/>
              </a:rPr>
              <a:t>Организация и проведение официальных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5b277d"/>
                </a:solidFill>
                <a:latin typeface="Georgia"/>
                <a:ea typeface="Calibri"/>
              </a:rPr>
              <a:t>спортивных мероприятий;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"/>
          <p:cNvSpPr/>
          <p:nvPr/>
        </p:nvSpPr>
        <p:spPr>
          <a:xfrm>
            <a:off x="5783400" y="3071880"/>
            <a:ext cx="6243480" cy="77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5b277d"/>
                </a:solidFill>
                <a:latin typeface="Georgia"/>
                <a:ea typeface="Calibri"/>
              </a:rPr>
              <a:t>Организация мероприятий по подготовке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5b277d"/>
                </a:solidFill>
                <a:latin typeface="Georgia"/>
                <a:ea typeface="Calibri"/>
              </a:rPr>
              <a:t>спортивных сборных команд;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"/>
          <p:cNvSpPr/>
          <p:nvPr/>
        </p:nvSpPr>
        <p:spPr>
          <a:xfrm>
            <a:off x="5636160" y="1541160"/>
            <a:ext cx="6243480" cy="77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2" name="Picture 2" descr="Picture background"/>
          <p:cNvPicPr/>
          <p:nvPr/>
        </p:nvPicPr>
        <p:blipFill>
          <a:blip r:embed="rId3"/>
          <a:srcRect l="0" t="0" r="0" b="-3555"/>
          <a:stretch/>
        </p:blipFill>
        <p:spPr>
          <a:xfrm>
            <a:off x="607680" y="-15840"/>
            <a:ext cx="3047040" cy="183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"/>
          <p:cNvGrpSpPr/>
          <p:nvPr/>
        </p:nvGrpSpPr>
        <p:grpSpPr>
          <a:xfrm>
            <a:off x="180000" y="34200"/>
            <a:ext cx="12028320" cy="6445800"/>
            <a:chOff x="180000" y="34200"/>
            <a:chExt cx="12028320" cy="6445800"/>
          </a:xfrm>
        </p:grpSpPr>
        <p:pic>
          <p:nvPicPr>
            <p:cNvPr id="164" name="" descr=""/>
            <p:cNvPicPr/>
            <p:nvPr/>
          </p:nvPicPr>
          <p:blipFill>
            <a:blip r:embed="rId1"/>
            <a:stretch/>
          </p:blipFill>
          <p:spPr>
            <a:xfrm>
              <a:off x="180000" y="176400"/>
              <a:ext cx="11520000" cy="6303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5" name="Прямоугольник 6"/>
            <p:cNvSpPr/>
            <p:nvPr/>
          </p:nvSpPr>
          <p:spPr>
            <a:xfrm>
              <a:off x="2736360" y="34200"/>
              <a:ext cx="8791560" cy="1583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2600" spc="-1" strike="noStrike">
                  <a:solidFill>
                    <a:schemeClr val="accent1">
                      <a:lumMod val="75000"/>
                    </a:schemeClr>
                  </a:solidFill>
                  <a:latin typeface="Georgia"/>
                  <a:ea typeface="Calibri"/>
                </a:rPr>
                <a:t>В 2024 году было орган</a:t>
              </a:r>
              <a:r>
                <a:rPr b="1" lang="ru-RU" sz="2600" spc="-1" strike="noStrike">
                  <a:solidFill>
                    <a:schemeClr val="accent1">
                      <a:lumMod val="75000"/>
                    </a:schemeClr>
                  </a:solidFill>
                  <a:latin typeface="Georgia"/>
                  <a:ea typeface="Calibri"/>
                </a:rPr>
                <a:t>изованно и  проведено </a:t>
              </a:r>
              <a:endParaRPr b="0" lang="ru-RU" sz="26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2600" spc="-1" strike="noStrike">
                  <a:solidFill>
                    <a:schemeClr val="accent1">
                      <a:lumMod val="75000"/>
                    </a:schemeClr>
                  </a:solidFill>
                  <a:latin typeface="Georgia"/>
                  <a:ea typeface="Calibri"/>
                </a:rPr>
                <a:t>более 80 мероприятий в Новосибирской области</a:t>
              </a:r>
              <a:endParaRPr b="0" lang="ru-RU" sz="26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ru-RU" sz="2600" spc="-1" strike="noStrike">
                  <a:solidFill>
                    <a:schemeClr val="accent1">
                      <a:lumMod val="75000"/>
                    </a:schemeClr>
                  </a:solidFill>
                  <a:latin typeface="Georgia"/>
                  <a:ea typeface="Calibri"/>
                </a:rPr>
                <a:t>с участием инклюзивных волонтеров </a:t>
              </a:r>
              <a:endParaRPr b="0" lang="ru-RU" sz="26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endParaRPr b="0" lang="ru-RU" sz="2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6" name="Прямоугольник 9"/>
            <p:cNvSpPr/>
            <p:nvPr/>
          </p:nvSpPr>
          <p:spPr>
            <a:xfrm>
              <a:off x="6156720" y="4967640"/>
              <a:ext cx="4813560" cy="653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1" lang="ru-RU" sz="2000" spc="-1" strike="noStrike">
                  <a:solidFill>
                    <a:srgbClr val="5b277d"/>
                  </a:solidFill>
                  <a:latin typeface="Georgia"/>
                  <a:ea typeface="Calibri"/>
                </a:rPr>
                <a:t>Фестиваль «Здоровое сердце»   </a:t>
              </a:r>
              <a:endParaRPr b="0" lang="ru-RU" sz="20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17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7" name=""/>
            <p:cNvSpPr/>
            <p:nvPr/>
          </p:nvSpPr>
          <p:spPr>
            <a:xfrm>
              <a:off x="5937480" y="3692880"/>
              <a:ext cx="6149160" cy="82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1" lang="ru-RU" sz="2000" spc="-1" strike="noStrike">
                  <a:solidFill>
                    <a:srgbClr val="5b277d"/>
                  </a:solidFill>
                  <a:latin typeface="Georgia"/>
                  <a:ea typeface="Calibri"/>
                </a:rPr>
                <a:t>«Зимняя спартакиада инвалидов</a:t>
              </a:r>
              <a:endParaRPr b="0" lang="ru-RU" sz="20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2000" spc="-1" strike="noStrike">
                  <a:solidFill>
                    <a:srgbClr val="5b277d"/>
                  </a:solidFill>
                  <a:latin typeface="Georgia"/>
                  <a:ea typeface="Calibri"/>
                </a:rPr>
                <a:t> </a:t>
              </a:r>
              <a:r>
                <a:rPr b="1" lang="ru-RU" sz="2000" spc="-1" strike="noStrike">
                  <a:solidFill>
                    <a:srgbClr val="5b277d"/>
                  </a:solidFill>
                  <a:latin typeface="Georgia"/>
                  <a:ea typeface="Calibri"/>
                </a:rPr>
                <a:t>Новосибирской области» </a:t>
              </a:r>
              <a:endParaRPr b="0" lang="ru-RU" sz="20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b="0" lang="ru-RU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8" name=""/>
            <p:cNvSpPr/>
            <p:nvPr/>
          </p:nvSpPr>
          <p:spPr>
            <a:xfrm>
              <a:off x="7476120" y="1980000"/>
              <a:ext cx="473220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1" lang="ru-RU" sz="2000" spc="-1" strike="noStrike">
                  <a:solidFill>
                    <a:srgbClr val="5b277d"/>
                  </a:solidFill>
                  <a:latin typeface="Georgia"/>
                  <a:ea typeface="Calibri"/>
                </a:rPr>
                <a:t>«Летняя спартакиада инвалидов </a:t>
              </a:r>
              <a:endParaRPr b="0" lang="ru-RU" sz="20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2000" spc="-1" strike="noStrike">
                  <a:solidFill>
                    <a:srgbClr val="5b277d"/>
                  </a:solidFill>
                  <a:latin typeface="Georgia"/>
                  <a:ea typeface="Calibri"/>
                </a:rPr>
                <a:t>Новосибирской области»</a:t>
              </a:r>
              <a:endParaRPr b="0" lang="ru-RU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9" name=""/>
            <p:cNvSpPr/>
            <p:nvPr/>
          </p:nvSpPr>
          <p:spPr>
            <a:xfrm>
              <a:off x="228600" y="1477800"/>
              <a:ext cx="6907680" cy="1128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1" lang="ru-RU" sz="2000" spc="-1" strike="noStrike">
                  <a:solidFill>
                    <a:srgbClr val="5b277d"/>
                  </a:solidFill>
                  <a:latin typeface="Georgia"/>
                  <a:ea typeface="Calibri"/>
                </a:rPr>
                <a:t>Региональный Фестиваль</a:t>
              </a:r>
              <a:endParaRPr b="0" lang="ru-RU" sz="20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2000" spc="-1" strike="noStrike">
                  <a:solidFill>
                    <a:srgbClr val="5b277d"/>
                  </a:solidFill>
                  <a:latin typeface="Georgia"/>
                  <a:ea typeface="Calibri"/>
                </a:rPr>
                <a:t> </a:t>
              </a:r>
              <a:r>
                <a:rPr b="1" lang="ru-RU" sz="2000" spc="-1" strike="noStrike">
                  <a:solidFill>
                    <a:srgbClr val="5b277d"/>
                  </a:solidFill>
                  <a:latin typeface="Georgia"/>
                  <a:ea typeface="Calibri"/>
                </a:rPr>
                <a:t>спорта среди инвалидов и </a:t>
              </a:r>
              <a:endParaRPr b="0" lang="ru-RU" sz="2000" spc="-1" strike="noStrike">
                <a:solidFill>
                  <a:srgbClr val="000000"/>
                </a:solidFill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1" lang="ru-RU" sz="2000" spc="-1" strike="noStrike">
                  <a:solidFill>
                    <a:srgbClr val="5b277d"/>
                  </a:solidFill>
                  <a:latin typeface="Georgia"/>
                  <a:ea typeface="Calibri"/>
                </a:rPr>
                <a:t>лиц с ограниченными возможностями здоровья</a:t>
              </a:r>
              <a:endParaRPr b="0" lang="ru-RU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0" name=""/>
            <p:cNvSpPr/>
            <p:nvPr/>
          </p:nvSpPr>
          <p:spPr>
            <a:xfrm>
              <a:off x="540000" y="5657040"/>
              <a:ext cx="11340000" cy="462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r>
                <a:rPr b="1" lang="ru-RU" sz="2600" spc="-1" strike="noStrike">
                  <a:solidFill>
                    <a:srgbClr val="ffffff"/>
                  </a:solidFill>
                  <a:latin typeface="Georgia"/>
                  <a:ea typeface="Calibri"/>
                </a:rPr>
                <a:t>множество  соревнований   по  адаптивным  видам  спорта</a:t>
              </a:r>
              <a:endParaRPr b="0" lang="ru-RU" sz="26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" descr=""/>
          <p:cNvPicPr/>
          <p:nvPr/>
        </p:nvPicPr>
        <p:blipFill>
          <a:blip r:embed="rId1"/>
          <a:stretch/>
        </p:blipFill>
        <p:spPr>
          <a:xfrm>
            <a:off x="539640" y="2295000"/>
            <a:ext cx="4859280" cy="3643920"/>
          </a:xfrm>
          <a:prstGeom prst="rect">
            <a:avLst/>
          </a:prstGeom>
          <a:ln w="0">
            <a:noFill/>
          </a:ln>
        </p:spPr>
      </p:pic>
      <p:pic>
        <p:nvPicPr>
          <p:cNvPr id="172" name="" descr=""/>
          <p:cNvPicPr/>
          <p:nvPr/>
        </p:nvPicPr>
        <p:blipFill>
          <a:blip r:embed="rId2"/>
          <a:stretch/>
        </p:blipFill>
        <p:spPr>
          <a:xfrm>
            <a:off x="5812920" y="2340000"/>
            <a:ext cx="5346000" cy="3557160"/>
          </a:xfrm>
          <a:prstGeom prst="rect">
            <a:avLst/>
          </a:prstGeom>
          <a:ln w="0">
            <a:noFill/>
          </a:ln>
        </p:spPr>
      </p:pic>
      <p:sp>
        <p:nvSpPr>
          <p:cNvPr id="173" name=""/>
          <p:cNvSpPr/>
          <p:nvPr/>
        </p:nvSpPr>
        <p:spPr>
          <a:xfrm>
            <a:off x="360000" y="360000"/>
            <a:ext cx="10978920" cy="146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85000"/>
              </a:lnSpc>
              <a:tabLst>
                <a:tab algn="l" pos="0"/>
              </a:tabLst>
            </a:pP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Microsoft YaHei"/>
              </a:rPr>
              <a:t>           </a:t>
            </a: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Microsoft YaHei"/>
              </a:rPr>
              <a:t>Чемпионат Новосибирской области по спорту лиц с поражением опорно-двигательного аппарата.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85000"/>
              </a:lnSpc>
              <a:tabLst>
                <a:tab algn="l" pos="0"/>
              </a:tabLst>
            </a:pP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Microsoft YaHei"/>
              </a:rPr>
              <a:t>Дисциплина бочча. (23.02.2024)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"/>
          <p:cNvSpPr/>
          <p:nvPr/>
        </p:nvSpPr>
        <p:spPr>
          <a:xfrm>
            <a:off x="360000" y="360000"/>
            <a:ext cx="10978920" cy="143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85000"/>
              </a:lnSpc>
              <a:tabLst>
                <a:tab algn="l" pos="0"/>
              </a:tabLst>
            </a:pP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Microsoft YaHei"/>
              </a:rPr>
              <a:t>           </a:t>
            </a: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Microsoft YaHei"/>
              </a:rPr>
              <a:t>Летняя Спартакиада инвалидов Новосибирской области.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85000"/>
              </a:lnSpc>
              <a:tabLst>
                <a:tab algn="l" pos="0"/>
              </a:tabLst>
            </a:pPr>
            <a:r>
              <a:rPr b="0" lang="ru-RU" sz="3200" spc="-52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Microsoft YaHei"/>
              </a:rPr>
              <a:t>Стадион «ФЛАМИНГО» (12.07.2024-14.07.2024)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5987520" y="1980000"/>
            <a:ext cx="5351400" cy="4013280"/>
          </a:xfrm>
          <a:prstGeom prst="rect">
            <a:avLst/>
          </a:prstGeom>
          <a:ln w="0">
            <a:noFill/>
          </a:ln>
        </p:spPr>
      </p:pic>
      <p:pic>
        <p:nvPicPr>
          <p:cNvPr id="176" name="" descr=""/>
          <p:cNvPicPr/>
          <p:nvPr/>
        </p:nvPicPr>
        <p:blipFill>
          <a:blip r:embed="rId2"/>
          <a:stretch/>
        </p:blipFill>
        <p:spPr>
          <a:xfrm>
            <a:off x="720000" y="1980000"/>
            <a:ext cx="5218920" cy="395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"/>
          <p:cNvGrpSpPr/>
          <p:nvPr/>
        </p:nvGrpSpPr>
        <p:grpSpPr>
          <a:xfrm>
            <a:off x="0" y="0"/>
            <a:ext cx="12189240" cy="6853680"/>
            <a:chOff x="0" y="0"/>
            <a:chExt cx="12189240" cy="6853680"/>
          </a:xfrm>
        </p:grpSpPr>
        <p:pic>
          <p:nvPicPr>
            <p:cNvPr id="178" name="" descr=""/>
            <p:cNvPicPr/>
            <p:nvPr/>
          </p:nvPicPr>
          <p:blipFill>
            <a:blip r:embed="rId1"/>
            <a:srcRect l="0" t="24961" r="-7675" b="12717"/>
            <a:stretch/>
          </p:blipFill>
          <p:spPr>
            <a:xfrm>
              <a:off x="0" y="4579920"/>
              <a:ext cx="5901480" cy="2273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9" name="" descr=""/>
            <p:cNvPicPr/>
            <p:nvPr/>
          </p:nvPicPr>
          <p:blipFill>
            <a:blip r:embed="rId2"/>
            <a:srcRect l="36168" t="30937" r="36343" b="31237"/>
            <a:stretch/>
          </p:blipFill>
          <p:spPr>
            <a:xfrm>
              <a:off x="36000" y="102600"/>
              <a:ext cx="1703880" cy="1520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0" name="" descr=""/>
            <p:cNvPicPr/>
            <p:nvPr/>
          </p:nvPicPr>
          <p:blipFill>
            <a:blip r:embed="rId3"/>
            <a:srcRect l="20000" t="0" r="21147" b="0"/>
            <a:stretch/>
          </p:blipFill>
          <p:spPr>
            <a:xfrm>
              <a:off x="9940680" y="0"/>
              <a:ext cx="2248560" cy="2248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1" name="Прямоугольник 12"/>
            <p:cNvSpPr/>
            <p:nvPr/>
          </p:nvSpPr>
          <p:spPr>
            <a:xfrm>
              <a:off x="611280" y="245880"/>
              <a:ext cx="11140200" cy="4237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1" lang="ru-RU" sz="2400" spc="-1" strike="noStrike">
                  <a:solidFill>
                    <a:srgbClr val="c9211e"/>
                  </a:solidFill>
                  <a:latin typeface="Georgia"/>
                </a:rPr>
                <a:t>«Специальная Олимпиада» —</a:t>
              </a:r>
              <a:endParaRPr b="0" lang="ru-RU" sz="24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2400" spc="-1" strike="noStrike">
                  <a:solidFill>
                    <a:srgbClr val="5b277d"/>
                  </a:solidFill>
                  <a:latin typeface="Georgia"/>
                </a:rPr>
                <a:t> </a:t>
              </a:r>
              <a:r>
                <a:rPr b="0" lang="ru-RU" sz="2400" spc="-1" strike="noStrike">
                  <a:solidFill>
                    <a:srgbClr val="5b277d"/>
                  </a:solidFill>
                  <a:latin typeface="Georgia"/>
                </a:rPr>
                <a:t>это всемирное движение, занимающееся организацией</a:t>
              </a:r>
              <a:endParaRPr b="0" lang="ru-RU" sz="24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2400" spc="-1" strike="noStrike">
                  <a:solidFill>
                    <a:srgbClr val="5b277d"/>
                  </a:solidFill>
                  <a:latin typeface="Georgia"/>
                </a:rPr>
                <a:t>физкультурно-оздоровительных мероприятий и </a:t>
              </a:r>
              <a:endParaRPr b="0" lang="ru-RU" sz="24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2400" spc="-1" strike="noStrike">
                  <a:solidFill>
                    <a:srgbClr val="5b277d"/>
                  </a:solidFill>
                  <a:latin typeface="Georgia"/>
                </a:rPr>
                <a:t>проведением соревнований для лиц с нарушениями интеллекта. </a:t>
              </a:r>
              <a:endParaRPr b="0" lang="ru-RU" sz="24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ru-RU" sz="6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1700" spc="-1" strike="noStrike">
                  <a:solidFill>
                    <a:srgbClr val="5b277d"/>
                  </a:solidFill>
                  <a:latin typeface="Georgia"/>
                </a:rPr>
                <a:t>В мире живет около 200 миллионов человек с таким недугом.</a:t>
              </a:r>
              <a:endParaRPr b="0" lang="ru-RU" sz="17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1700" spc="-1" strike="noStrike">
                  <a:solidFill>
                    <a:srgbClr val="5b277d"/>
                  </a:solidFill>
                  <a:latin typeface="Georgia"/>
                </a:rPr>
                <a:t> </a:t>
              </a:r>
              <a:r>
                <a:rPr b="0" lang="ru-RU" sz="1700" spc="-1" strike="noStrike">
                  <a:solidFill>
                    <a:srgbClr val="5b277d"/>
                  </a:solidFill>
                  <a:latin typeface="Georgia"/>
                </a:rPr>
                <a:t>Мы стремимся достучаться до каждого из них, а также до их семей и окружающих их сообществ.</a:t>
              </a:r>
              <a:endParaRPr b="0" lang="ru-RU" sz="17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1700" spc="-1" strike="noStrike">
                  <a:solidFill>
                    <a:srgbClr val="5b277d"/>
                  </a:solidFill>
                  <a:latin typeface="Georgia"/>
                </a:rPr>
                <a:t>Новосибирским региональным отделением общероссийской общественной благотворительной организации </a:t>
              </a:r>
              <a:endParaRPr b="0" lang="ru-RU" sz="17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1700" spc="-1" strike="noStrike">
                  <a:solidFill>
                    <a:srgbClr val="5b277d"/>
                  </a:solidFill>
                  <a:latin typeface="Georgia"/>
                </a:rPr>
                <a:t>помощи инвалидам с умственной отсталостью «Специальная Олимпиада России»</a:t>
              </a:r>
              <a:endParaRPr b="0" lang="ru-RU" sz="17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ru-RU" sz="2000" spc="-1" strike="noStrike">
                  <a:solidFill>
                    <a:srgbClr val="5b277d"/>
                  </a:solidFill>
                  <a:latin typeface="Georgia"/>
                </a:rPr>
                <a:t> </a:t>
              </a:r>
              <a:r>
                <a:rPr b="1" lang="ru-RU" sz="2000" spc="-1" strike="noStrike">
                  <a:solidFill>
                    <a:srgbClr val="5b277d"/>
                  </a:solidFill>
                  <a:latin typeface="Georgia"/>
                </a:rPr>
                <a:t>в 2024 году было проведено 27 мероприятий в Новосибирской области,</a:t>
              </a:r>
              <a:endParaRPr b="0" lang="ru-RU" sz="2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ru-RU" sz="2000" spc="-1" strike="noStrike">
                  <a:solidFill>
                    <a:srgbClr val="5b277d"/>
                  </a:solidFill>
                  <a:latin typeface="Georgia"/>
                </a:rPr>
                <a:t> </a:t>
              </a:r>
              <a:r>
                <a:rPr b="1" lang="ru-RU" sz="2000" spc="-1" strike="noStrike">
                  <a:solidFill>
                    <a:srgbClr val="5b277d"/>
                  </a:solidFill>
                  <a:latin typeface="Georgia"/>
                </a:rPr>
                <a:t>а спортсмены приняли участие в 7 всероссийских выездных соревнованиях.</a:t>
              </a:r>
              <a:endParaRPr b="0" lang="ru-RU" sz="20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1700" spc="-1" strike="noStrike">
                  <a:solidFill>
                    <a:srgbClr val="5b277d"/>
                  </a:solidFill>
                  <a:latin typeface="Georgia"/>
                </a:rPr>
                <a:t>В этом же году Новосибирская область впервые получила право на проведение</a:t>
              </a:r>
              <a:endParaRPr b="0" lang="ru-RU" sz="17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1700" spc="-1" strike="noStrike">
                  <a:solidFill>
                    <a:srgbClr val="5b277d"/>
                  </a:solidFill>
                  <a:latin typeface="Georgia"/>
                </a:rPr>
                <a:t>Всероссийской Спартакиады Специальной Олимпиады по танцевальному спорту и</a:t>
              </a:r>
              <a:endParaRPr b="0" lang="ru-RU" sz="17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0" lang="ru-RU" sz="1700" spc="-1" strike="noStrike">
                  <a:solidFill>
                    <a:srgbClr val="5b277d"/>
                  </a:solidFill>
                  <a:latin typeface="Georgia"/>
                </a:rPr>
                <a:t> </a:t>
              </a:r>
              <a:r>
                <a:rPr b="0" lang="ru-RU" sz="1700" spc="-1" strike="noStrike">
                  <a:solidFill>
                    <a:srgbClr val="5b277d"/>
                  </a:solidFill>
                  <a:latin typeface="Georgia"/>
                </a:rPr>
                <a:t>спортивной гимнастике с 1 по 5 апреля 2024 года в г. Новосибирске. </a:t>
              </a:r>
              <a:endParaRPr b="0" lang="ru-RU" sz="17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ru-RU" sz="17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82" name="" descr=""/>
            <p:cNvPicPr/>
            <p:nvPr/>
          </p:nvPicPr>
          <p:blipFill>
            <a:blip r:embed="rId4"/>
            <a:stretch/>
          </p:blipFill>
          <p:spPr>
            <a:xfrm>
              <a:off x="5484960" y="4579200"/>
              <a:ext cx="3413520" cy="2274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3" name="" descr=""/>
            <p:cNvPicPr/>
            <p:nvPr/>
          </p:nvPicPr>
          <p:blipFill>
            <a:blip r:embed="rId5"/>
            <a:stretch/>
          </p:blipFill>
          <p:spPr>
            <a:xfrm>
              <a:off x="8774280" y="4579200"/>
              <a:ext cx="3414960" cy="227448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Ретро">
  <a:themeElements>
    <a:clrScheme name="Фиолетовый II">
      <a:dk1>
        <a:srgbClr val="000000"/>
      </a:dk1>
      <a:lt1>
        <a:srgbClr val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Ретро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shade val="92000"/>
              </a:schemeClr>
            </a:gs>
            <a:gs pos="45000">
              <a:schemeClr val="phClr">
                <a:tint val="60000"/>
                <a:shade val="99000"/>
              </a:schemeClr>
            </a:gs>
            <a:gs pos="100000">
              <a:schemeClr val="phClr">
                <a:tint val="55000"/>
              </a:schemeClr>
            </a:gs>
          </a:gsLst>
          <a:path path="circle">
            <a:fillToRect l="100000" t="100000" r="100000" b="100000"/>
          </a:path>
          <a:tileRect l="0" t="0" r="0" b="0"/>
        </a:gradFill>
        <a:gradFill>
          <a:gsLst>
            <a:gs pos="0">
              <a:schemeClr val="phClr">
                <a:shade val="85000"/>
              </a:schemeClr>
            </a:gs>
            <a:gs pos="34000">
              <a:schemeClr val="phClr">
                <a:shade val="87000"/>
              </a:schemeClr>
            </a:gs>
            <a:gs pos="70000">
              <a:schemeClr val="phClr">
                <a:tint val="100000"/>
                <a:shade val="90000"/>
              </a:schemeClr>
            </a:gs>
            <a:gs pos="100000">
              <a:schemeClr val="phClr">
                <a:tint val="100000"/>
                <a:shade val="100000"/>
              </a:schemeClr>
            </a:gs>
          </a:gsLst>
          <a:path path="circle">
            <a:fillToRect l="100000" t="100000" r="100000" b="100000"/>
          </a:path>
          <a:tileRect l="0" t="0" r="0" b="0"/>
        </a:gradFill>
      </a:fillStyleLst>
      <a:lnStyleLst>
        <a:ln w="12700" cap="flat" cmpd="sng" algn="ctr">
          <a:prstDash val="solid"/>
        </a:ln>
        <a:ln w="15875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</a:schemeClr>
        </a:solidFill>
        <a:gradFill>
          <a:gsLst>
            <a:gs pos="0">
              <a:schemeClr val="phClr">
                <a:tint val="96000"/>
                <a:shade val="99000"/>
              </a:schemeClr>
            </a:gs>
            <a:gs pos="65000">
              <a:schemeClr val="phClr">
                <a:tint val="100000"/>
                <a:shade val="80000"/>
              </a:schemeClr>
            </a:gs>
            <a:gs pos="100000">
              <a:schemeClr val="phClr">
                <a:tint val="100000"/>
                <a:shade val="48000"/>
              </a:schemeClr>
            </a:gs>
          </a:gsLst>
          <a:lin ang="162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Ретро">
  <a:themeElements>
    <a:clrScheme name="Фиолетовый II">
      <a:dk1>
        <a:srgbClr val="000000"/>
      </a:dk1>
      <a:lt1>
        <a:srgbClr val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Ретро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65000"/>
                <a:shade val="92000"/>
              </a:schemeClr>
            </a:gs>
            <a:gs pos="45000">
              <a:schemeClr val="phClr">
                <a:tint val="60000"/>
                <a:shade val="99000"/>
              </a:schemeClr>
            </a:gs>
            <a:gs pos="100000">
              <a:schemeClr val="phClr">
                <a:tint val="55000"/>
              </a:schemeClr>
            </a:gs>
          </a:gsLst>
          <a:path path="circle">
            <a:fillToRect l="100000" t="100000" r="100000" b="100000"/>
          </a:path>
          <a:tileRect l="0" t="0" r="0" b="0"/>
        </a:gradFill>
        <a:gradFill>
          <a:gsLst>
            <a:gs pos="0">
              <a:schemeClr val="phClr">
                <a:shade val="85000"/>
              </a:schemeClr>
            </a:gs>
            <a:gs pos="34000">
              <a:schemeClr val="phClr">
                <a:shade val="87000"/>
              </a:schemeClr>
            </a:gs>
            <a:gs pos="70000">
              <a:schemeClr val="phClr">
                <a:tint val="100000"/>
                <a:shade val="90000"/>
              </a:schemeClr>
            </a:gs>
            <a:gs pos="100000">
              <a:schemeClr val="phClr">
                <a:tint val="100000"/>
                <a:shade val="100000"/>
              </a:schemeClr>
            </a:gs>
          </a:gsLst>
          <a:path path="circle">
            <a:fillToRect l="100000" t="100000" r="100000" b="100000"/>
          </a:path>
          <a:tileRect l="0" t="0" r="0" b="0"/>
        </a:gradFill>
      </a:fillStyleLst>
      <a:lnStyleLst>
        <a:ln w="12700" cap="flat" cmpd="sng" algn="ctr">
          <a:prstDash val="solid"/>
        </a:ln>
        <a:ln w="15875" cap="flat" cmpd="sng" algn="ctr">
          <a:prstDash val="solid"/>
        </a:ln>
        <a:ln w="254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</a:schemeClr>
        </a:solidFill>
        <a:gradFill>
          <a:gsLst>
            <a:gs pos="0">
              <a:schemeClr val="phClr">
                <a:tint val="96000"/>
                <a:shade val="99000"/>
              </a:schemeClr>
            </a:gs>
            <a:gs pos="65000">
              <a:schemeClr val="phClr">
                <a:tint val="100000"/>
                <a:shade val="80000"/>
              </a:schemeClr>
            </a:gs>
            <a:gs pos="100000">
              <a:schemeClr val="phClr">
                <a:tint val="100000"/>
                <a:shade val="48000"/>
              </a:schemeClr>
            </a:gs>
          </a:gsLst>
          <a:lin ang="162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2439</TotalTime>
  <Application>LibreOffice/7.6.2.1$Windows_X86_64 LibreOffice_project/56f7684011345957bbf33a7ee678afaf4d2ba333</Application>
  <AppVersion>15.0000</AppVersion>
  <Words>654</Words>
  <Paragraphs>237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2023-01-30T07:52:57Z</dcterms:created>
  <dc:creator>grishenko</dc:creator>
  <dc:description/>
  <dc:language>ru-RU</dc:language>
  <cp:lastModifiedBy/>
  <cp:lastPrinted>2024-08-13T14:55:08Z</cp:lastPrinted>
  <dcterms:modified xsi:type="dcterms:W3CDTF">2024-11-27T15:10:56Z</dcterms:modified>
  <cp:revision>157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10</vt:i4>
  </property>
</Properties>
</file>