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6530"/>
    <a:srgbClr val="FAF4DF"/>
    <a:srgbClr val="BCCAA2"/>
    <a:srgbClr val="A7BC86"/>
    <a:srgbClr val="5C965F"/>
    <a:srgbClr val="D47058"/>
    <a:srgbClr val="DDA887"/>
    <a:srgbClr val="EED5C0"/>
    <a:srgbClr val="D25B4E"/>
    <a:srgbClr val="AFC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5E38C-C35F-DA04-C169-9BEAAD783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8A4C6B-67FC-82CF-F8F1-6C6B78EDD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5F13C8-2523-F2C7-3726-392A9F39A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C39DBB-1F03-7582-CC66-E3C48BF73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531A25-9E04-F2D9-5FB8-C751DB3D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3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22980-BFC0-6A59-18A9-5216A9B20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C1CB59-3ABB-008A-15E8-ED77F456D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F4BDE9-C9AD-54C9-8EF0-C9C11511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46A642-6202-1A17-A45F-3A518BFE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170B14-90D9-37D1-3FD1-E30D135E1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56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A135759-663E-C878-DC11-CFE5AF1E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547C7F-C2CE-0113-A19D-79A532C2F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4E831F-7ADB-A6F1-73D3-FE05D27A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6B628A-293D-84BB-43C9-FD3FE02B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29A1CE-169F-52B6-2EAF-F347039E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28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D4160-0EF3-6081-2FE5-74F03F975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9133F-80CC-9ACB-F7C8-44FDBD3BE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2C24A3-154C-7855-6DA3-A4849F7A4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4A9A5D-6216-E0DE-5368-8BF946646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13822D-C751-B64C-419B-F6000644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27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1ADCE-9DC6-6FDF-65A3-6EB8625A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4AC4A-7F4B-11CA-B835-0B140C004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2E0BBE-F956-9E9C-3684-8D2739CD9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83BAD2-B876-A512-3A50-1823DC74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BF10F4-236C-DCB6-A7BD-15585933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1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F64B0-6432-F2EC-72FC-ACD4881AA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AC6FE7-4E93-75A1-9920-510EAA4BF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CD15C-6142-0BF3-7DF2-11D1EC1DD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A5FE51-3DC3-4CA4-2470-A9BF85C9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E998AB-666C-D1E9-8801-2416F178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618DCD-F450-7D95-019A-87912775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0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2545F-6B48-AE6C-0653-14535A075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E68296-9CDC-0EA0-A62B-AD893142D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E858B6-00F7-6B3E-5371-EF443394C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EAC349-A2AD-273E-C01D-69A5D96AB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71EDC3-159F-4041-B874-EB1C36DC0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BA31F98-CAC8-A753-180C-5DD075E86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A33566-34DA-6172-73AD-094D5114D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5DD358-3D0B-C0CB-965B-DB36E2A0D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4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C821D-AD6C-529C-6D8C-407B0F0E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891342C-495D-55F7-CC57-D6EE6824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B29D3-0C17-CFF7-1A7B-0F0530FF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DD1461-48C1-4701-1840-5226FB2C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0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FF3647-938E-0522-FEC9-2E9F9E167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F5B575-C36E-274C-0423-8FB29DCDB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29F26A-060A-8DC2-6E07-C6DCDD1E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999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12110D-ED49-F83B-C9E3-E908BDD67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523D3A-9CA1-97B7-2AB8-07A380305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E7AA95-B519-6FCF-62BB-773EFEC20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ED74BB-A929-22C7-78C9-14A60A0E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B2B340-D636-9523-4E42-F6AFEA50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B0FBC4-8AEB-FAF7-BD61-5AC910256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96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E8C29-1BD7-60E0-24D5-81CB3BFC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57A0B0-C38C-E808-224F-93B9F0C39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E6BC0B-9613-859D-2B5C-B7B03B151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3EC16-0279-E61D-8DF4-44CB5E4D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D0D7BC-99ED-D6AB-3F22-14916885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B1CFD2-126C-1B7E-C286-57648D176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2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5C965F"/>
            </a:gs>
            <a:gs pos="79000">
              <a:srgbClr val="A7BC86">
                <a:alpha val="93725"/>
              </a:srgbClr>
            </a:gs>
            <a:gs pos="85000">
              <a:srgbClr val="8EAF7D"/>
            </a:gs>
            <a:gs pos="74024">
              <a:srgbClr val="BCCAA2"/>
            </a:gs>
            <a:gs pos="9000">
              <a:srgbClr val="D47058"/>
            </a:gs>
            <a:gs pos="26000">
              <a:srgbClr val="EED5C0"/>
            </a:gs>
            <a:gs pos="16000">
              <a:srgbClr val="DDA887"/>
            </a:gs>
            <a:gs pos="46000">
              <a:srgbClr val="FAF4DF"/>
            </a:gs>
            <a:gs pos="66000">
              <a:srgbClr val="FAF4DF"/>
            </a:gs>
            <a:gs pos="100000">
              <a:srgbClr val="176530"/>
            </a:gs>
          </a:gsLst>
          <a:lin ang="9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535A4-CF40-8FBA-D874-A495C828E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6CBF3B-5F88-45A1-74E3-969D228E2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1E6312-BAE1-AA9B-B77B-17BD46D526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4530C-EF17-4946-B4B2-8C662ECEC321}" type="datetimeFigureOut">
              <a:rPr lang="ru-RU" smtClean="0"/>
              <a:t>17.05.2026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F8074-4390-3A9D-921B-AE23B82772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9DD8E4-A8DA-A52E-10E9-434E58187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5A199-4170-4915-95D9-97D8C65FF8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74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vk.com/ecorisegroup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ngelinareziapova@yandex.ru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20EC64-6E69-F28C-9474-12ACADE8D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30" y="885217"/>
            <a:ext cx="2123140" cy="20664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220B0-50B0-1C3D-4F50-4735BCB70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7832"/>
            <a:ext cx="9144000" cy="2387600"/>
          </a:xfrm>
        </p:spPr>
        <p:txBody>
          <a:bodyPr/>
          <a:lstStyle/>
          <a:p>
            <a:r>
              <a:rPr lang="ru-RU" b="1" dirty="0"/>
              <a:t>ННИОПГ «ЭкоРайз Груп»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957117-CE55-6BCC-94FB-0D1B608F4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7174"/>
            <a:ext cx="9144000" cy="870626"/>
          </a:xfrm>
        </p:spPr>
        <p:txBody>
          <a:bodyPr/>
          <a:lstStyle/>
          <a:p>
            <a:r>
              <a:rPr lang="ru-RU" dirty="0"/>
              <a:t>Неформальное научно-исследовательское объединение проектных групп «ЭкоРайз Груп» в области устойчивого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813771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19467-FFBF-7ED9-B500-45682B910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16F25D-0F8B-35C9-A2F4-D06D8C831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430" y="885217"/>
            <a:ext cx="2123140" cy="206641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162FE-18FD-6F70-4BAC-2F14ABC5D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7832"/>
            <a:ext cx="9144000" cy="2387600"/>
          </a:xfrm>
        </p:spPr>
        <p:txBody>
          <a:bodyPr/>
          <a:lstStyle/>
          <a:p>
            <a:r>
              <a:rPr lang="ru-RU" b="1" dirty="0"/>
              <a:t>ННИОПГ «ЭкоРайз Груп»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6B8462-AC3C-16AC-E2EB-671CC073B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7174"/>
            <a:ext cx="9144000" cy="870626"/>
          </a:xfrm>
        </p:spPr>
        <p:txBody>
          <a:bodyPr/>
          <a:lstStyle/>
          <a:p>
            <a:r>
              <a:rPr lang="ru-RU" dirty="0"/>
              <a:t>Неформальное научно-исследовательское объединение проектных групп «ЭкоРайз Груп» в области устойчивого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2223551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FAF4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98E2B5D-B668-5603-E240-EBE789ABE3F4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26F3693-839C-07E4-1336-DA74AA8BA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Проблема, которую мы решаем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F06E52-22E8-A8F5-63B8-DDC03E83B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176530"/>
                </a:solidFill>
              </a:rPr>
              <a:t>Дезорганизация в научном сообществе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57C34BD-2EA0-BC0F-E72B-CCD7DADE3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solidFill>
                  <a:srgbClr val="176530"/>
                </a:solidFill>
              </a:rPr>
              <a:t>Достижение Целей Устойчивого Развития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8DBD33-9CCA-92F7-2E4E-DF231EC2F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0942FF5-C6DE-FFBA-9BB5-C03A665A1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17551"/>
            <a:ext cx="5157787" cy="357211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176530"/>
                </a:solidFill>
              </a:rPr>
              <a:t>Более 50% студентов не продолжают учёбу в магистратуре после бакалавриата.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Студенческие сообщества замкнуты и закрыты.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Научная карьера начинается не раньше старших курсов.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Меньше возможностей для самостоятельных исследователей.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1D414A2-B153-9A6D-1135-AB9651CD8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17551"/>
            <a:ext cx="5183188" cy="357211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176530"/>
                </a:solidFill>
              </a:rPr>
              <a:t>ЦУР точно не будут достигнуты в установленные сроки.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Недостаточная доля независящих от экономической выгоды и целей инновационных проектов.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Низкая осведомлённость и просвещение населения.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Отсутствие четкого комплексного международного плана.</a:t>
            </a:r>
          </a:p>
        </p:txBody>
      </p:sp>
    </p:spTree>
    <p:extLst>
      <p:ext uri="{BB962C8B-B14F-4D97-AF65-F5344CB8AC3E}">
        <p14:creationId xmlns:p14="http://schemas.microsoft.com/office/powerpoint/2010/main" val="32831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1ED92E-7CA2-5EAF-BC52-03F6AD995F49}"/>
              </a:ext>
            </a:extLst>
          </p:cNvPr>
          <p:cNvSpPr/>
          <p:nvPr/>
        </p:nvSpPr>
        <p:spPr>
          <a:xfrm>
            <a:off x="6849404" y="1869712"/>
            <a:ext cx="4940030" cy="471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B53FC7-9D04-9B3A-A3D2-FB61D30D8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029" y="2277489"/>
            <a:ext cx="3900183" cy="390018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FE51FF-519D-0BFC-E2AA-EB9CCE5090BC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25D5669-5F79-28EA-1985-3ACE8F3E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Миссия и цель объединения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AF71B0-D769-5F9E-D3D8-699190FA5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7E591B86-BEEA-68EE-B0F2-03BAD77528BA}"/>
              </a:ext>
            </a:extLst>
          </p:cNvPr>
          <p:cNvSpPr txBox="1">
            <a:spLocks/>
          </p:cNvSpPr>
          <p:nvPr/>
        </p:nvSpPr>
        <p:spPr>
          <a:xfrm>
            <a:off x="838200" y="2647058"/>
            <a:ext cx="5337276" cy="31610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176530"/>
                </a:solidFill>
              </a:rPr>
              <a:t>Создать общество начинающих исследователей, молодых учёных и активистов для совместной работы.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rgbClr val="17653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176530"/>
                </a:solidFill>
              </a:rPr>
              <a:t>Разрабатывать и реализовывать экологически и экономически выгодные проекты по улучшению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156365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DD0241-F5BE-00AE-2307-C6B47B826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175EFC-FC93-99A7-6A52-570674D95566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B700DBF-DE46-0BA6-EBBE-48CCDFEC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Наши проекты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D5CF12-605E-25EA-C1BD-7ECBFCC0D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176530"/>
                </a:solidFill>
              </a:rPr>
              <a:t>ЭЖК и интеграция в районы города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566B74-2303-C7B0-18F6-E6191E883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574" y="2505075"/>
            <a:ext cx="5268001" cy="1814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76530"/>
                </a:solidFill>
              </a:rPr>
              <a:t>Проект по внедрению альтернативной энергетики, замкнутого цикла экономики и благоустройства жилых территорий в районы города.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A25891-39F2-201A-4A6A-473EE7A38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solidFill>
                  <a:srgbClr val="176530"/>
                </a:solidFill>
              </a:rPr>
              <a:t>Социальная экология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B6AAA8-EB6A-C3EA-E709-A683E9B2C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268000" cy="1847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76530"/>
                </a:solidFill>
              </a:rPr>
              <a:t>Проект по изучению связи социальных и экологических наук, нейробиологии и экологического сознания людей, а также по разработке просветительских и образовательных программ.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13EEDD-B131-2ADF-14D3-7CBAA0173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10" name="Текст 2">
            <a:extLst>
              <a:ext uri="{FF2B5EF4-FFF2-40B4-BE49-F238E27FC236}">
                <a16:creationId xmlns:a16="http://schemas.microsoft.com/office/drawing/2014/main" id="{C783FF42-5A56-BBFA-A28F-8398CC0638BD}"/>
              </a:ext>
            </a:extLst>
          </p:cNvPr>
          <p:cNvSpPr txBox="1">
            <a:spLocks/>
          </p:cNvSpPr>
          <p:nvPr/>
        </p:nvSpPr>
        <p:spPr>
          <a:xfrm>
            <a:off x="839787" y="3940970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176530"/>
                </a:solidFill>
              </a:rPr>
              <a:t>Студенческое ПО «Восток»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1D02E260-5266-1933-2AA6-663DA1281B88}"/>
              </a:ext>
            </a:extLst>
          </p:cNvPr>
          <p:cNvSpPr txBox="1">
            <a:spLocks/>
          </p:cNvSpPr>
          <p:nvPr/>
        </p:nvSpPr>
        <p:spPr>
          <a:xfrm>
            <a:off x="693872" y="4764882"/>
            <a:ext cx="5268001" cy="1814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solidFill>
                  <a:srgbClr val="176530"/>
                </a:solidFill>
              </a:rPr>
              <a:t>Проект по созданию эффективной цифровой среды для студентов и их взаимодействия.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43908C-82A0-5163-7929-3308610E7557}"/>
              </a:ext>
            </a:extLst>
          </p:cNvPr>
          <p:cNvSpPr/>
          <p:nvPr/>
        </p:nvSpPr>
        <p:spPr>
          <a:xfrm>
            <a:off x="5961873" y="4513223"/>
            <a:ext cx="4792266" cy="1979651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2BDC252F-0426-73BD-E50D-547DCB964403}"/>
              </a:ext>
            </a:extLst>
          </p:cNvPr>
          <p:cNvSpPr txBox="1">
            <a:spLocks/>
          </p:cNvSpPr>
          <p:nvPr/>
        </p:nvSpPr>
        <p:spPr>
          <a:xfrm>
            <a:off x="6046686" y="4212076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FAF4DF"/>
                </a:solidFill>
              </a:rPr>
              <a:t>Направления и области науки: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AF1D9A2B-317C-6851-1816-2995430412B2}"/>
              </a:ext>
            </a:extLst>
          </p:cNvPr>
          <p:cNvSpPr txBox="1">
            <a:spLocks/>
          </p:cNvSpPr>
          <p:nvPr/>
        </p:nvSpPr>
        <p:spPr>
          <a:xfrm>
            <a:off x="6067037" y="5035988"/>
            <a:ext cx="4575023" cy="1847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>
                <a:solidFill>
                  <a:srgbClr val="FAF4DF"/>
                </a:solidFill>
              </a:rPr>
              <a:t>Экология, Урбанистика, Социология, Цифровая среда, Образование, Энергетика, Нейробиология, Реклама и связи, Право.</a:t>
            </a:r>
          </a:p>
        </p:txBody>
      </p:sp>
    </p:spTree>
    <p:extLst>
      <p:ext uri="{BB962C8B-B14F-4D97-AF65-F5344CB8AC3E}">
        <p14:creationId xmlns:p14="http://schemas.microsoft.com/office/powerpoint/2010/main" val="138387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7A9B9-23C3-6AA5-DC71-4E5EA22F3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B41D68-AFD0-6099-E4F6-D277C3E3B5E3}"/>
              </a:ext>
            </a:extLst>
          </p:cNvPr>
          <p:cNvSpPr/>
          <p:nvPr/>
        </p:nvSpPr>
        <p:spPr>
          <a:xfrm>
            <a:off x="6412182" y="4160009"/>
            <a:ext cx="4940030" cy="2332865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989887-E0D2-98E6-13A7-3A676F045E1A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F279196-366B-81AC-0ECA-5BE027F2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Достижения и результаты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8E7939-9327-98E2-853C-9E9CC590CBE8}"/>
              </a:ext>
            </a:extLst>
          </p:cNvPr>
          <p:cNvSpPr/>
          <p:nvPr/>
        </p:nvSpPr>
        <p:spPr>
          <a:xfrm>
            <a:off x="6412182" y="1758916"/>
            <a:ext cx="4940030" cy="2332865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4A4BD7CB-C36C-9517-4812-9092CF7A89D2}"/>
              </a:ext>
            </a:extLst>
          </p:cNvPr>
          <p:cNvSpPr txBox="1">
            <a:spLocks/>
          </p:cNvSpPr>
          <p:nvPr/>
        </p:nvSpPr>
        <p:spPr>
          <a:xfrm>
            <a:off x="6627803" y="1922234"/>
            <a:ext cx="4508787" cy="20296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FAF4DF"/>
                </a:solidFill>
              </a:rPr>
              <a:t>Участников в объединении: </a:t>
            </a:r>
            <a:r>
              <a:rPr lang="ru-RU" sz="2000" b="1" dirty="0">
                <a:solidFill>
                  <a:srgbClr val="FAF4DF"/>
                </a:solidFill>
              </a:rPr>
              <a:t>4</a:t>
            </a:r>
          </a:p>
          <a:p>
            <a:r>
              <a:rPr lang="ru-RU" sz="2000" dirty="0">
                <a:solidFill>
                  <a:srgbClr val="FAF4DF"/>
                </a:solidFill>
              </a:rPr>
              <a:t>Созданы специализированные чаты для взаимопомощи.</a:t>
            </a:r>
          </a:p>
          <a:p>
            <a:r>
              <a:rPr lang="ru-RU" sz="2000" dirty="0">
                <a:solidFill>
                  <a:srgbClr val="FAF4DF"/>
                </a:solidFill>
              </a:rPr>
              <a:t>Регулярное оповещение и поиск новых возможностей для проектной деятельности участников.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DF9C304-D428-8F5F-9716-0C4EF1290777}"/>
              </a:ext>
            </a:extLst>
          </p:cNvPr>
          <p:cNvSpPr txBox="1">
            <a:spLocks/>
          </p:cNvSpPr>
          <p:nvPr/>
        </p:nvSpPr>
        <p:spPr>
          <a:xfrm>
            <a:off x="6629392" y="4311615"/>
            <a:ext cx="4508787" cy="20296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FAF4DF"/>
                </a:solidFill>
              </a:rPr>
              <a:t>Развивается проектов: </a:t>
            </a:r>
            <a:r>
              <a:rPr lang="ru-RU" sz="2000" b="1" dirty="0">
                <a:solidFill>
                  <a:srgbClr val="FAF4DF"/>
                </a:solidFill>
              </a:rPr>
              <a:t>3, </a:t>
            </a:r>
            <a:r>
              <a:rPr lang="ru-RU" sz="2000" dirty="0">
                <a:solidFill>
                  <a:srgbClr val="FAF4DF"/>
                </a:solidFill>
              </a:rPr>
              <a:t>затрагивающих около </a:t>
            </a:r>
            <a:r>
              <a:rPr lang="ru-RU" sz="2000" b="1" dirty="0">
                <a:solidFill>
                  <a:srgbClr val="FAF4DF"/>
                </a:solidFill>
              </a:rPr>
              <a:t>9 </a:t>
            </a:r>
            <a:r>
              <a:rPr lang="ru-RU" sz="2000" dirty="0">
                <a:solidFill>
                  <a:srgbClr val="FAF4DF"/>
                </a:solidFill>
              </a:rPr>
              <a:t>областей.</a:t>
            </a:r>
          </a:p>
          <a:p>
            <a:r>
              <a:rPr lang="ru-RU" sz="2000" dirty="0">
                <a:solidFill>
                  <a:srgbClr val="FAF4DF"/>
                </a:solidFill>
              </a:rPr>
              <a:t>Посещено конференций: </a:t>
            </a:r>
            <a:r>
              <a:rPr lang="ru-RU" sz="2000" b="1" dirty="0">
                <a:solidFill>
                  <a:srgbClr val="FAF4DF"/>
                </a:solidFill>
              </a:rPr>
              <a:t>2</a:t>
            </a:r>
          </a:p>
          <a:p>
            <a:r>
              <a:rPr lang="ru-RU" sz="2000" dirty="0">
                <a:solidFill>
                  <a:srgbClr val="FAF4DF"/>
                </a:solidFill>
              </a:rPr>
              <a:t>Публикаций статей: </a:t>
            </a:r>
            <a:r>
              <a:rPr lang="ru-RU" sz="2000" b="1" dirty="0">
                <a:solidFill>
                  <a:srgbClr val="FAF4DF"/>
                </a:solidFill>
              </a:rPr>
              <a:t>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05B8D2-6443-C235-32BB-BA8D58072091}"/>
              </a:ext>
            </a:extLst>
          </p:cNvPr>
          <p:cNvSpPr/>
          <p:nvPr/>
        </p:nvSpPr>
        <p:spPr>
          <a:xfrm>
            <a:off x="838200" y="1777138"/>
            <a:ext cx="4940030" cy="4715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Изображение пина-истории">
            <a:extLst>
              <a:ext uri="{FF2B5EF4-FFF2-40B4-BE49-F238E27FC236}">
                <a16:creationId xmlns:a16="http://schemas.microsoft.com/office/drawing/2014/main" id="{17509046-DC05-E6B6-A034-E0F60B24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184" y="2004978"/>
            <a:ext cx="4310062" cy="43100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485BFD-EC67-BFC3-ED00-9E05D9A74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  <a:effectLst>
            <a:glow rad="304800">
              <a:schemeClr val="bg1">
                <a:alpha val="13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2197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CE09AE-29A0-583F-0C66-BDACCCD84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5409C7-C29E-98D3-B092-034222326563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F10B09B-72F0-530F-C228-90D719D0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Почему стоит присоединиться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D27D28-6527-508D-3FC9-C99B71519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id="{F546161E-31B2-AEBD-3094-028F54931580}"/>
              </a:ext>
            </a:extLst>
          </p:cNvPr>
          <p:cNvSpPr txBox="1">
            <a:spLocks/>
          </p:cNvSpPr>
          <p:nvPr/>
        </p:nvSpPr>
        <p:spPr>
          <a:xfrm>
            <a:off x="838200" y="1982720"/>
            <a:ext cx="501785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176530"/>
                </a:solidFill>
              </a:rPr>
              <a:t>Преимущества участников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BDB5BBCE-8051-B352-5ED1-95FDCB0D5C0D}"/>
              </a:ext>
            </a:extLst>
          </p:cNvPr>
          <p:cNvSpPr txBox="1">
            <a:spLocks/>
          </p:cNvSpPr>
          <p:nvPr/>
        </p:nvSpPr>
        <p:spPr>
          <a:xfrm>
            <a:off x="6335949" y="1982720"/>
            <a:ext cx="501785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176530"/>
                </a:solidFill>
              </a:rPr>
              <a:t>Условия участия в объединении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D9FBFA1A-8FB8-18EE-09C6-5120E1ECA699}"/>
              </a:ext>
            </a:extLst>
          </p:cNvPr>
          <p:cNvSpPr txBox="1">
            <a:spLocks/>
          </p:cNvSpPr>
          <p:nvPr/>
        </p:nvSpPr>
        <p:spPr>
          <a:xfrm>
            <a:off x="588050" y="2806632"/>
            <a:ext cx="5268001" cy="38943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rgbClr val="176530"/>
                </a:solidFill>
              </a:rPr>
              <a:t>Сообщество единомышленников.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Помощь в поиске возможностей для презентации и публикации.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Сопровождение и консультация индивидуальных проектов.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Предоставление площадки для командной работы.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Совместное посещение научных и околонаучных мероприятий.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3217171A-117B-92FB-72D8-72BCD36E4914}"/>
              </a:ext>
            </a:extLst>
          </p:cNvPr>
          <p:cNvSpPr txBox="1">
            <a:spLocks/>
          </p:cNvSpPr>
          <p:nvPr/>
        </p:nvSpPr>
        <p:spPr>
          <a:xfrm>
            <a:off x="6335949" y="2806631"/>
            <a:ext cx="5268001" cy="36862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rgbClr val="176530"/>
                </a:solidFill>
              </a:rPr>
              <a:t>Принимаются люди, старше 16 лет.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Приветствуется целеустремленность и ответственность.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Подписка на аккаунты объединения в социальных сетях.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Соблюдение авторских прав.</a:t>
            </a:r>
          </a:p>
          <a:p>
            <a:r>
              <a:rPr lang="ru-RU" sz="2400" dirty="0">
                <a:solidFill>
                  <a:srgbClr val="176530"/>
                </a:solidFill>
              </a:rPr>
              <a:t>Непосредственная работа над проектами – не обязательна. </a:t>
            </a:r>
          </a:p>
          <a:p>
            <a:endParaRPr lang="ru-RU" sz="2400" dirty="0">
              <a:solidFill>
                <a:srgbClr val="1765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76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56FFA1-7CA0-7344-CAF2-8B0ABCFB6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75E890-D7B0-9BBE-E113-3AB7048961F9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01FDD37-F785-59FD-6049-AD68D6341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Как мы работаем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BA8DA5-F08A-1C6D-31BA-F551368E6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5ED899B0-6CB8-2442-E09E-2518F15B8279}"/>
              </a:ext>
            </a:extLst>
          </p:cNvPr>
          <p:cNvSpPr txBox="1">
            <a:spLocks/>
          </p:cNvSpPr>
          <p:nvPr/>
        </p:nvSpPr>
        <p:spPr>
          <a:xfrm>
            <a:off x="497731" y="1999367"/>
            <a:ext cx="6890753" cy="1794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rgbClr val="176530"/>
                </a:solidFill>
              </a:rPr>
              <a:t>Участники объединения состоят в внутриорганизационных командах – </a:t>
            </a:r>
            <a:r>
              <a:rPr lang="ru-RU" sz="2400" b="1" dirty="0">
                <a:solidFill>
                  <a:srgbClr val="176530"/>
                </a:solidFill>
              </a:rPr>
              <a:t>«проектных группах»</a:t>
            </a:r>
            <a:r>
              <a:rPr lang="ru-RU" sz="2400" dirty="0">
                <a:solidFill>
                  <a:srgbClr val="176530"/>
                </a:solidFill>
              </a:rPr>
              <a:t>,</a:t>
            </a:r>
            <a:r>
              <a:rPr lang="ru-RU" sz="2400" b="1" dirty="0">
                <a:solidFill>
                  <a:srgbClr val="176530"/>
                </a:solidFill>
              </a:rPr>
              <a:t> </a:t>
            </a:r>
            <a:r>
              <a:rPr lang="ru-RU" sz="2400" dirty="0">
                <a:solidFill>
                  <a:srgbClr val="176530"/>
                </a:solidFill>
              </a:rPr>
              <a:t>в которых работают над определенным проектом по своим интересам, распределяя задачи и исследования между собой.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FD6144A7-FF45-8035-2A16-0186B51B1BA4}"/>
              </a:ext>
            </a:extLst>
          </p:cNvPr>
          <p:cNvSpPr txBox="1">
            <a:spLocks/>
          </p:cNvSpPr>
          <p:nvPr/>
        </p:nvSpPr>
        <p:spPr>
          <a:xfrm>
            <a:off x="4560425" y="4698456"/>
            <a:ext cx="7133844" cy="17944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rgbClr val="176530"/>
                </a:solidFill>
              </a:rPr>
              <a:t>Регулярно объединение проводит </a:t>
            </a:r>
            <a:r>
              <a:rPr lang="ru-RU" sz="2400" b="1" dirty="0">
                <a:solidFill>
                  <a:srgbClr val="176530"/>
                </a:solidFill>
              </a:rPr>
              <a:t>онлайн</a:t>
            </a:r>
            <a:r>
              <a:rPr lang="ru-RU" sz="2400" dirty="0">
                <a:solidFill>
                  <a:srgbClr val="176530"/>
                </a:solidFill>
              </a:rPr>
              <a:t> или </a:t>
            </a:r>
            <a:r>
              <a:rPr lang="ru-RU" sz="2400" b="1" dirty="0">
                <a:solidFill>
                  <a:srgbClr val="176530"/>
                </a:solidFill>
              </a:rPr>
              <a:t>оффлайн встречи</a:t>
            </a:r>
            <a:r>
              <a:rPr lang="ru-RU" sz="2400" dirty="0">
                <a:solidFill>
                  <a:srgbClr val="176530"/>
                </a:solidFill>
              </a:rPr>
              <a:t> и прочие мероприятия, в том числе слушания промежуточных результатов, где участники делятся своими идеями и черновиками, обмениваются советами, опытом и общаются.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D0449A6-B9EC-5821-8B1F-2C66C8018638}"/>
              </a:ext>
            </a:extLst>
          </p:cNvPr>
          <p:cNvSpPr/>
          <p:nvPr/>
        </p:nvSpPr>
        <p:spPr>
          <a:xfrm>
            <a:off x="7488820" y="1918473"/>
            <a:ext cx="4305783" cy="253669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FDFB7D-739E-084A-D951-FF708AEA42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80" b="22854"/>
          <a:stretch>
            <a:fillRect/>
          </a:stretch>
        </p:blipFill>
        <p:spPr>
          <a:xfrm>
            <a:off x="7633561" y="1999367"/>
            <a:ext cx="4060707" cy="2398504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350476B-3472-0579-D1BC-4C7001C81772}"/>
              </a:ext>
            </a:extLst>
          </p:cNvPr>
          <p:cNvSpPr/>
          <p:nvPr/>
        </p:nvSpPr>
        <p:spPr>
          <a:xfrm>
            <a:off x="317367" y="3895873"/>
            <a:ext cx="3900669" cy="26880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2CB974-8734-20D9-9823-ED355CD348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58" b="10714"/>
          <a:stretch>
            <a:fillRect/>
          </a:stretch>
        </p:blipFill>
        <p:spPr>
          <a:xfrm>
            <a:off x="774769" y="4017874"/>
            <a:ext cx="2985863" cy="250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67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A2E78-6845-36AC-CF08-25CF72F2D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2F39F8F-B612-77FB-FC14-F31E02BA5B75}"/>
              </a:ext>
            </a:extLst>
          </p:cNvPr>
          <p:cNvSpPr/>
          <p:nvPr/>
        </p:nvSpPr>
        <p:spPr>
          <a:xfrm>
            <a:off x="0" y="365125"/>
            <a:ext cx="121920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2417944-FC90-E6A1-7EAF-A965CCFE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Инструкция по присоединению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DC6BD5-FCB6-D5FC-FE10-9EB098015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E3222A3-ED50-8A08-6BC5-AC593720F79B}"/>
              </a:ext>
            </a:extLst>
          </p:cNvPr>
          <p:cNvSpPr txBox="1">
            <a:spLocks/>
          </p:cNvSpPr>
          <p:nvPr/>
        </p:nvSpPr>
        <p:spPr>
          <a:xfrm>
            <a:off x="5526490" y="2025865"/>
            <a:ext cx="5952148" cy="436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176530"/>
                </a:solidFill>
              </a:rPr>
              <a:t>Перейдите по </a:t>
            </a:r>
            <a:r>
              <a:rPr lang="en-US" sz="2000" dirty="0">
                <a:solidFill>
                  <a:srgbClr val="176530"/>
                </a:solidFill>
              </a:rPr>
              <a:t>QR</a:t>
            </a:r>
            <a:r>
              <a:rPr lang="ru-RU" sz="2000" dirty="0">
                <a:solidFill>
                  <a:srgbClr val="176530"/>
                </a:solidFill>
              </a:rPr>
              <a:t>-коду и заполните предложенную заявку.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176530"/>
                </a:solidFill>
              </a:rPr>
              <a:t>В ближайшее время с Вами свяжется основатель для обсуждения роли, проектов и деятельности возможной для Вас и Ваших интересов.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176530"/>
                </a:solidFill>
              </a:rPr>
              <a:t>Присоединение на платформу для совместной работы «Битрикс24» и помощь с адаптацией к интерфейсу.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176530"/>
                </a:solidFill>
              </a:rPr>
              <a:t>Теперь Вы можете присоединиться к активной проектной группе, создать свою или наблюдать за объединением как внештатный сотрудник.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176530"/>
                </a:solidFill>
              </a:rPr>
              <a:t>Участие в объединении абсолютно бесплатное.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2F02B31-055C-1DCE-6066-90A51649F288}"/>
              </a:ext>
            </a:extLst>
          </p:cNvPr>
          <p:cNvSpPr/>
          <p:nvPr/>
        </p:nvSpPr>
        <p:spPr>
          <a:xfrm>
            <a:off x="573932" y="2025865"/>
            <a:ext cx="4513634" cy="4289898"/>
          </a:xfrm>
          <a:prstGeom prst="roundRect">
            <a:avLst>
              <a:gd name="adj" fmla="val 14626"/>
            </a:avLst>
          </a:prstGeom>
          <a:solidFill>
            <a:srgbClr val="176530"/>
          </a:solidFill>
          <a:ln>
            <a:solidFill>
              <a:srgbClr val="1765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2388E78-736A-4FFE-F63D-511FCAB7CA3C}"/>
              </a:ext>
            </a:extLst>
          </p:cNvPr>
          <p:cNvSpPr/>
          <p:nvPr/>
        </p:nvSpPr>
        <p:spPr>
          <a:xfrm>
            <a:off x="809238" y="2218189"/>
            <a:ext cx="4048327" cy="3905250"/>
          </a:xfrm>
          <a:prstGeom prst="roundRect">
            <a:avLst>
              <a:gd name="adj" fmla="val 12992"/>
            </a:avLst>
          </a:prstGeom>
          <a:solidFill>
            <a:schemeClr val="bg1"/>
          </a:solidFill>
          <a:ln>
            <a:solidFill>
              <a:srgbClr val="1765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Объект 14">
            <a:extLst>
              <a:ext uri="{FF2B5EF4-FFF2-40B4-BE49-F238E27FC236}">
                <a16:creationId xmlns:a16="http://schemas.microsoft.com/office/drawing/2014/main" id="{B313FFF9-44AD-24D4-8B2A-9FCD258A6C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4" y="2347319"/>
            <a:ext cx="3646990" cy="36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1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rgbClr val="5C965F"/>
            </a:gs>
            <a:gs pos="79000">
              <a:srgbClr val="A7BC86">
                <a:alpha val="93725"/>
              </a:srgbClr>
            </a:gs>
            <a:gs pos="85000">
              <a:srgbClr val="8EAF7D"/>
            </a:gs>
            <a:gs pos="74024">
              <a:srgbClr val="BCCAA2"/>
            </a:gs>
            <a:gs pos="9000">
              <a:srgbClr val="D47058"/>
            </a:gs>
            <a:gs pos="26000">
              <a:srgbClr val="EED5C0"/>
            </a:gs>
            <a:gs pos="16000">
              <a:srgbClr val="DDA887"/>
            </a:gs>
            <a:gs pos="46000">
              <a:srgbClr val="FAF4DF"/>
            </a:gs>
            <a:gs pos="66000">
              <a:srgbClr val="FAF4DF"/>
            </a:gs>
            <a:gs pos="100000">
              <a:srgbClr val="176530"/>
            </a:gs>
          </a:gsLst>
          <a:lin ang="90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BC6127-C0FC-63E2-782D-0CD9733A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9E7C73F-7CCE-93A6-1C03-A633D6E0A56F}"/>
              </a:ext>
            </a:extLst>
          </p:cNvPr>
          <p:cNvSpPr/>
          <p:nvPr/>
        </p:nvSpPr>
        <p:spPr>
          <a:xfrm>
            <a:off x="838200" y="1825624"/>
            <a:ext cx="5181600" cy="4351337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CA3210-97F4-EEE9-6091-C0D8B5C0CD03}"/>
              </a:ext>
            </a:extLst>
          </p:cNvPr>
          <p:cNvSpPr/>
          <p:nvPr/>
        </p:nvSpPr>
        <p:spPr>
          <a:xfrm>
            <a:off x="6172200" y="1825623"/>
            <a:ext cx="5181600" cy="4351337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D0ECAD-26E4-AE38-A363-AE1765A22E71}"/>
              </a:ext>
            </a:extLst>
          </p:cNvPr>
          <p:cNvSpPr/>
          <p:nvPr/>
        </p:nvSpPr>
        <p:spPr>
          <a:xfrm>
            <a:off x="838200" y="365125"/>
            <a:ext cx="10515600" cy="1203562"/>
          </a:xfrm>
          <a:prstGeom prst="rect">
            <a:avLst/>
          </a:prstGeom>
          <a:solidFill>
            <a:srgbClr val="1765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B459568-ED18-E39F-B103-D5C4D59F7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40" y="365125"/>
            <a:ext cx="10240559" cy="1325563"/>
          </a:xfrm>
        </p:spPr>
        <p:txBody>
          <a:bodyPr/>
          <a:lstStyle/>
          <a:p>
            <a:r>
              <a:rPr lang="ru-RU" b="1" dirty="0">
                <a:solidFill>
                  <a:srgbClr val="FAF4DF"/>
                </a:solidFill>
              </a:rPr>
              <a:t>Контакты</a:t>
            </a: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AEB9CFC4-DC36-443E-44E8-06F8C27207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686" y="2071992"/>
            <a:ext cx="2094618" cy="2094618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CBC972F2-332A-5837-5BCD-CBFB7F9C68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42" y="2071991"/>
            <a:ext cx="2094619" cy="20946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977533-9934-D633-8E62-3B09C9CF1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37" b="95294" l="2672" r="94847">
                        <a14:foregroundMark x1="7634" y1="37059" x2="9924" y2="59216"/>
                        <a14:foregroundMark x1="9924" y1="59216" x2="18702" y2="74510"/>
                        <a14:foregroundMark x1="18702" y1="74510" x2="54962" y2="92549"/>
                        <a14:foregroundMark x1="54962" y1="92549" x2="66794" y2="88039"/>
                        <a14:foregroundMark x1="66794" y1="88039" x2="62214" y2="79020"/>
                        <a14:foregroundMark x1="23650" y1="50742" x2="16221" y2="45294"/>
                        <a14:foregroundMark x1="51568" y1="71213" x2="28752" y2="54483"/>
                        <a14:foregroundMark x1="62214" y1="79020" x2="59904" y2="77326"/>
                        <a14:foregroundMark x1="16221" y1="45294" x2="7443" y2="42157"/>
                        <a14:foregroundMark x1="34924" y1="93137" x2="47710" y2="97255"/>
                        <a14:foregroundMark x1="47710" y1="97255" x2="58206" y2="97255"/>
                        <a14:foregroundMark x1="58206" y1="97255" x2="67939" y2="93725"/>
                        <a14:foregroundMark x1="67939" y1="93725" x2="35115" y2="93137"/>
                        <a14:foregroundMark x1="27481" y1="9804" x2="48092" y2="4510"/>
                        <a14:foregroundMark x1="48092" y1="4510" x2="64122" y2="4902"/>
                        <a14:foregroundMark x1="64122" y1="4902" x2="51718" y2="9020"/>
                        <a14:foregroundMark x1="51718" y1="9020" x2="40649" y2="8235"/>
                        <a14:foregroundMark x1="40649" y1="8235" x2="30725" y2="11765"/>
                        <a14:foregroundMark x1="30725" y1="11765" x2="41412" y2="12941"/>
                        <a14:foregroundMark x1="41412" y1="12941" x2="68893" y2="9804"/>
                        <a14:foregroundMark x1="68893" y1="9804" x2="58397" y2="5490"/>
                        <a14:foregroundMark x1="58397" y1="5490" x2="45611" y2="6863"/>
                        <a14:foregroundMark x1="45611" y1="6863" x2="45611" y2="7059"/>
                        <a14:foregroundMark x1="42939" y1="3922" x2="54389" y2="3725"/>
                        <a14:foregroundMark x1="54389" y1="3725" x2="57634" y2="3725"/>
                        <a14:foregroundMark x1="8397" y1="30784" x2="2672" y2="26275"/>
                        <a14:foregroundMark x1="91412" y1="29412" x2="95229" y2="43333"/>
                        <a14:foregroundMark x1="95229" y1="43333" x2="95038" y2="56863"/>
                        <a14:foregroundMark x1="95038" y1="56863" x2="93702" y2="37647"/>
                        <a14:foregroundMark x1="7252" y1="33529" x2="4580" y2="53137"/>
                        <a14:foregroundMark x1="4580" y1="53137" x2="11260" y2="77451"/>
                        <a14:foregroundMark x1="11260" y1="77451" x2="33206" y2="92549"/>
                        <a14:foregroundMark x1="33206" y1="92549" x2="42557" y2="95686"/>
                        <a14:foregroundMark x1="42557" y1="95686" x2="52863" y2="95294"/>
                        <a14:foregroundMark x1="52863" y1="95294" x2="74809" y2="88235"/>
                        <a14:foregroundMark x1="74809" y1="88235" x2="63550" y2="73137"/>
                        <a14:foregroundMark x1="24128" y1="44839" x2="7824" y2="33137"/>
                        <a14:foregroundMark x1="63550" y1="73137" x2="30187" y2="49189"/>
                        <a14:backgroundMark x1="26718" y1="50392" x2="25382" y2="49608"/>
                        <a14:backgroundMark x1="25382" y1="47059" x2="27481" y2="45882"/>
                        <a14:backgroundMark x1="71565" y1="28627" x2="72519" y2="28627"/>
                        <a14:backgroundMark x1="30344" y1="28235" x2="29771" y2="27843"/>
                        <a14:backgroundMark x1="57634" y1="73922" x2="52290" y2="74902"/>
                        <a14:backgroundMark x1="25000" y1="50588" x2="25954" y2="55098"/>
                        <a14:backgroundMark x1="26527" y1="45098" x2="26145" y2="48824"/>
                        <a14:backgroundMark x1="23855" y1="51961" x2="23855" y2="50392"/>
                        <a14:backgroundMark x1="11832" y1="80196" x2="10305" y2="76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08" y="5877085"/>
            <a:ext cx="846529" cy="823912"/>
          </a:xfrm>
          <a:prstGeom prst="rect">
            <a:avLst/>
          </a:prstGeom>
          <a:effectLst>
            <a:glow rad="304800">
              <a:schemeClr val="bg1">
                <a:alpha val="13000"/>
              </a:schemeClr>
            </a:glow>
            <a:softEdge rad="0"/>
          </a:effectLst>
        </p:spPr>
      </p:pic>
      <p:sp>
        <p:nvSpPr>
          <p:cNvPr id="16" name="Заголовок 6">
            <a:extLst>
              <a:ext uri="{FF2B5EF4-FFF2-40B4-BE49-F238E27FC236}">
                <a16:creationId xmlns:a16="http://schemas.microsoft.com/office/drawing/2014/main" id="{9484B6EA-FDAE-AEE8-604D-786400ADE108}"/>
              </a:ext>
            </a:extLst>
          </p:cNvPr>
          <p:cNvSpPr txBox="1">
            <a:spLocks/>
          </p:cNvSpPr>
          <p:nvPr/>
        </p:nvSpPr>
        <p:spPr>
          <a:xfrm>
            <a:off x="8793722" y="4188616"/>
            <a:ext cx="23696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solidFill>
                  <a:srgbClr val="FAF4DF"/>
                </a:solidFill>
              </a:rPr>
              <a:t>Заявка на вступление</a:t>
            </a:r>
          </a:p>
        </p:txBody>
      </p:sp>
      <p:sp>
        <p:nvSpPr>
          <p:cNvPr id="17" name="Заголовок 6">
            <a:extLst>
              <a:ext uri="{FF2B5EF4-FFF2-40B4-BE49-F238E27FC236}">
                <a16:creationId xmlns:a16="http://schemas.microsoft.com/office/drawing/2014/main" id="{CD57006C-D31D-79EE-388D-56AE85E736DD}"/>
              </a:ext>
            </a:extLst>
          </p:cNvPr>
          <p:cNvSpPr txBox="1">
            <a:spLocks/>
          </p:cNvSpPr>
          <p:nvPr/>
        </p:nvSpPr>
        <p:spPr>
          <a:xfrm>
            <a:off x="6213080" y="4166609"/>
            <a:ext cx="26772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solidFill>
                  <a:srgbClr val="FAF4DF"/>
                </a:solidFill>
              </a:rPr>
              <a:t>Страница ВКонтакте</a:t>
            </a:r>
          </a:p>
        </p:txBody>
      </p:sp>
      <p:sp>
        <p:nvSpPr>
          <p:cNvPr id="18" name="Заголовок 6">
            <a:extLst>
              <a:ext uri="{FF2B5EF4-FFF2-40B4-BE49-F238E27FC236}">
                <a16:creationId xmlns:a16="http://schemas.microsoft.com/office/drawing/2014/main" id="{19B22C43-5AA2-C927-5626-E2560BC04E8A}"/>
              </a:ext>
            </a:extLst>
          </p:cNvPr>
          <p:cNvSpPr txBox="1">
            <a:spLocks/>
          </p:cNvSpPr>
          <p:nvPr/>
        </p:nvSpPr>
        <p:spPr>
          <a:xfrm>
            <a:off x="1113241" y="2103437"/>
            <a:ext cx="4577440" cy="3773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AF4DF"/>
                </a:solidFill>
              </a:rPr>
              <a:t>Организатор:</a:t>
            </a:r>
          </a:p>
          <a:p>
            <a:r>
              <a:rPr lang="ru-RU" sz="2800" dirty="0">
                <a:solidFill>
                  <a:srgbClr val="FAF4DF"/>
                </a:solidFill>
              </a:rPr>
              <a:t>+7 983 416 29-50</a:t>
            </a:r>
          </a:p>
          <a:p>
            <a:r>
              <a:rPr lang="en-US" sz="2800" dirty="0">
                <a:solidFill>
                  <a:srgbClr val="FAF4D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angelinareziapova@yandex.ru</a:t>
            </a:r>
            <a:endParaRPr lang="ru-RU" sz="2800" dirty="0">
              <a:solidFill>
                <a:srgbClr val="FAF4DF"/>
              </a:solidFill>
            </a:endParaRPr>
          </a:p>
          <a:p>
            <a:endParaRPr lang="ru-RU" sz="2800" dirty="0">
              <a:solidFill>
                <a:srgbClr val="FAF4DF"/>
              </a:solidFill>
            </a:endParaRPr>
          </a:p>
          <a:p>
            <a:r>
              <a:rPr lang="ru-RU" sz="2800" b="1" dirty="0">
                <a:solidFill>
                  <a:srgbClr val="FAF4DF"/>
                </a:solidFill>
              </a:rPr>
              <a:t>Социальные сети:</a:t>
            </a:r>
          </a:p>
          <a:p>
            <a:r>
              <a:rPr lang="en-US" sz="2800" dirty="0">
                <a:solidFill>
                  <a:srgbClr val="FAF4D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https://vk.com/ecorisegroup</a:t>
            </a:r>
            <a:endParaRPr lang="ru-RU" sz="2800" dirty="0">
              <a:solidFill>
                <a:srgbClr val="FAF4DF"/>
              </a:solidFill>
            </a:endParaRPr>
          </a:p>
          <a:p>
            <a:endParaRPr lang="ru-RU" sz="2800" dirty="0">
              <a:solidFill>
                <a:srgbClr val="FAF4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735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520</Words>
  <Application>Microsoft Office PowerPoint</Application>
  <PresentationFormat>Широкоэкранный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ННИОПГ «ЭкоРайз Груп»</vt:lpstr>
      <vt:lpstr>Проблема, которую мы решаем</vt:lpstr>
      <vt:lpstr>Миссия и цель объединения</vt:lpstr>
      <vt:lpstr>Наши проекты</vt:lpstr>
      <vt:lpstr>Достижения и результаты</vt:lpstr>
      <vt:lpstr>Почему стоит присоединиться</vt:lpstr>
      <vt:lpstr>Как мы работаем</vt:lpstr>
      <vt:lpstr>Инструкция по присоединению </vt:lpstr>
      <vt:lpstr>Контакты</vt:lpstr>
      <vt:lpstr>ННИОПГ «ЭкоРайз Груп»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Ангелина Резяпова</dc:creator>
  <cp:lastModifiedBy>Ангелина Резяпова</cp:lastModifiedBy>
  <cp:revision>14</cp:revision>
  <dcterms:created xsi:type="dcterms:W3CDTF">2026-05-15T15:31:06Z</dcterms:created>
  <dcterms:modified xsi:type="dcterms:W3CDTF">2026-05-17T10:51:28Z</dcterms:modified>
</cp:coreProperties>
</file>