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73" r:id="rId3"/>
    <p:sldId id="271" r:id="rId4"/>
    <p:sldId id="275" r:id="rId5"/>
    <p:sldId id="276" r:id="rId6"/>
    <p:sldId id="274" r:id="rId7"/>
    <p:sldId id="277" r:id="rId8"/>
    <p:sldId id="27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94"/>
  </p:normalViewPr>
  <p:slideViewPr>
    <p:cSldViewPr snapToGrid="0">
      <p:cViewPr>
        <p:scale>
          <a:sx n="60" d="100"/>
          <a:sy n="60" d="100"/>
        </p:scale>
        <p:origin x="-672" y="-2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72727-EA37-B141-B8EF-3C5AD6D4F230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B61EAC-3A75-E94B-9DDD-FDD35E18D7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5373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A25B1A-7B91-E756-E212-AE36E7BF25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50E075B-85C3-C28B-C1CD-74A64A66C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7817592-5989-3AF0-DD1D-D220AAF69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98F11-9F78-A146-8D9F-0D6DEDDADFA4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ACA5331-2435-DB75-888C-31D65D6BE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3398718-BBE8-501C-32F0-6AFD7C0EB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35-5F9C-284B-9F01-76299476DC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7872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1901B6-6D57-6AC9-7830-B0FA6C39B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21467AC-6E02-B6DD-D428-8D445CDEB0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299B521-F7D6-5700-A127-B1116516A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98F11-9F78-A146-8D9F-0D6DEDDADFA4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5D4C085-A00D-FA3E-E2FE-F5FA3D459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A47355A-A92F-1531-0F3D-1B219474D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35-5F9C-284B-9F01-76299476DC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9743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67FAED4-B3C0-CF51-C463-C094537EB3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15C8A07-8F6F-FDA9-0E85-DE4CA1AF0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1BC3EE5-3DCA-B3CD-0124-120C4D9B3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98F11-9F78-A146-8D9F-0D6DEDDADFA4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C8989C2-18DC-4AD4-276B-49BF94ECD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6CC0BA-7E20-381D-C8AB-044CB3582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35-5F9C-284B-9F01-76299476DC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8346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B13BAD-D11B-8508-E316-10BA8AA88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3C8D364-2F1F-FBE7-B539-D623DA134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C823CCA-1676-6DB6-BA55-D112A757B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98F11-9F78-A146-8D9F-0D6DEDDADFA4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58F38CE-6868-A43B-4BEA-AB270948C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D01F33D-53D2-CE57-6AFC-146ABE11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35-5F9C-284B-9F01-76299476DC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0540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94A3FD-0CC7-6F7A-301A-57E657FF9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3B34E40-AE76-BB79-A6D7-767005985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44D346D-E825-FF74-E9B9-376B0D05F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98F11-9F78-A146-8D9F-0D6DEDDADFA4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1D128C-5E23-5BB8-1E0D-090D96E55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B91D4DD-B2C5-2BDD-EDCA-83A94E211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35-5F9C-284B-9F01-76299476DC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9428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AE3426-399C-4989-6F6B-838A4F36B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772FA4B-809E-0670-F406-381860F804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3711B59-9A02-0D8C-638A-0A53F5BE7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AEDC305-1609-62D7-C7D9-67BEFBA0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98F11-9F78-A146-8D9F-0D6DEDDADFA4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47FD0AA-51CD-8ACC-BFFC-E87C6BA19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38E1391-A561-1FDB-C727-06ADE1620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35-5F9C-284B-9F01-76299476DC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98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2D54E2-362D-0810-C288-8C29359FC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9821571-84F6-D4A2-C3A1-4C88721E9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D4753D1-C572-6601-744F-916D8F51B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BF892FC-0296-773E-CF8E-D65EAE0262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CAAC5F9-FA51-8CDF-7401-7E0B41597A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ECFAFA9-54CD-51F7-3676-E60B6E947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98F11-9F78-A146-8D9F-0D6DEDDADFA4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F63DC23-5CF5-D8EB-B227-5F4606A8E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C539AE2D-D5EB-2523-C149-357B68D42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35-5F9C-284B-9F01-76299476DC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4813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A64554-4329-C6E9-AA5F-E944392C7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1EB88A9-8BF2-C1F0-F437-C82702F7F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98F11-9F78-A146-8D9F-0D6DEDDADFA4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5A11F8E-A2DB-33F4-D7F0-386C1AFD9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B117554-D4A7-69A3-87AC-519C7E054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35-5F9C-284B-9F01-76299476DC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6152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EB0B9CF-947B-6157-7E49-D0A199D21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98F11-9F78-A146-8D9F-0D6DEDDADFA4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191C095-C048-D85C-E371-1FEDF6C27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CB9081B-C719-0A5E-3BA4-8F1B8E1FD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35-5F9C-284B-9F01-76299476DC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9716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051E2D-EB71-0CA0-C819-4943ADE8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CA8EACB-08DD-BC7D-4CA4-BA40ABBDC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C608F68-0DC8-AC93-E125-093E6AE22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D74C949-4286-C8AE-17E3-B95D2F1A1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98F11-9F78-A146-8D9F-0D6DEDDADFA4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FFF46E3-6C77-2584-0D03-619DDC768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79CB494-CDC3-4901-1E03-DBB2E5B5C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35-5F9C-284B-9F01-76299476DC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709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906843-2EFC-A594-295F-A7100DF99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005007B-71A1-8BF9-1BF8-A01E57F0CA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67EDBAD-9BF9-85C8-9093-62BB128CE2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17D519E-79B5-062C-4600-E72E67BAE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98F11-9F78-A146-8D9F-0D6DEDDADFA4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74D3141-CEAA-947F-AFF0-9A33CC1B8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7B558DE-9105-9EAE-1FCA-9E2409246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D435-5F9C-284B-9F01-76299476DC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42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8F835C-4119-77A1-7234-43257F45C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09E0F0E-7C59-6727-01AC-461D89293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86C5379-0A10-8E15-6F5E-C47B7C121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A98F11-9F78-A146-8D9F-0D6DEDDADFA4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BA909B1-F713-FC91-EEB6-0DA49FB87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CB75FD2-5B27-8FD9-EFA4-76446A7273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85D435-5F9C-284B-9F01-76299476DC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862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bogatyr.club/uploads/posts/2023-03/1679597154_bogatyr-club-p-fon-dlya-prezentatsii-molodezh-instagram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7170821"/>
          </a:xfrm>
          <a:prstGeom prst="rect">
            <a:avLst/>
          </a:prstGeom>
          <a:noFill/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05C3C507-4448-EDFE-3508-9D6F45D56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0157" y="19250"/>
            <a:ext cx="1921844" cy="2182972"/>
          </a:xfrm>
          <a:prstGeom prst="rect">
            <a:avLst/>
          </a:prstGeom>
        </p:spPr>
      </p:pic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9A6BDC39-CE68-E93D-7DE6-125467D8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42" y="760397"/>
            <a:ext cx="10124975" cy="2954955"/>
          </a:xfrm>
        </p:spPr>
        <p:txBody>
          <a:bodyPr>
            <a:noAutofit/>
          </a:bodyPr>
          <a:lstStyle/>
          <a:p>
            <a:pPr algn="l"/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Montserrat" pitchFamily="2" charset="0"/>
              </a:rPr>
              <a:t>Рабочее совещание </a:t>
            </a:r>
            <a:b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Montserrat" pitchFamily="2" charset="0"/>
              </a:rPr>
            </a:b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Montserrat" pitchFamily="2" charset="0"/>
              </a:rPr>
              <a:t>по вопросу организации </a:t>
            </a:r>
            <a:b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Montserrat" pitchFamily="2" charset="0"/>
              </a:rPr>
            </a:b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Montserrat" pitchFamily="2" charset="0"/>
              </a:rPr>
              <a:t>в системе </a:t>
            </a:r>
            <a:r>
              <a:rPr lang="ru-RU" sz="4800" b="1" dirty="0" err="1" smtClean="0">
                <a:solidFill>
                  <a:schemeClr val="accent2">
                    <a:lumMod val="50000"/>
                  </a:schemeClr>
                </a:solidFill>
                <a:latin typeface="Montserrat" pitchFamily="2" charset="0"/>
              </a:rPr>
              <a:t>Росводресурсов</a:t>
            </a: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Montserrat" pitchFamily="2" charset="0"/>
              </a:rPr>
              <a:t> Молодежного совета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200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https://bogatyr.club/uploads/posts/2023-03/1679597137_bogatyr-club-p-fon-dlya-prezentatsii-molodezh-instagram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72157" y="0"/>
            <a:ext cx="13193027" cy="6858000"/>
          </a:xfrm>
          <a:prstGeom prst="rect">
            <a:avLst/>
          </a:prstGeom>
          <a:noFill/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9A6BDC39-CE68-E93D-7DE6-125467D8E2E7}"/>
              </a:ext>
            </a:extLst>
          </p:cNvPr>
          <p:cNvSpPr txBox="1">
            <a:spLocks/>
          </p:cNvSpPr>
          <p:nvPr/>
        </p:nvSpPr>
        <p:spPr>
          <a:xfrm>
            <a:off x="4456497" y="-481270"/>
            <a:ext cx="7613583" cy="29549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Montserrat" pitchFamily="2" charset="0"/>
                <a:ea typeface="+mj-ea"/>
                <a:cs typeface="+mj-cs"/>
              </a:rPr>
              <a:t>ВСЕРОССИЙСКАЯ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Montserrat" pitchFamily="2" charset="0"/>
                <a:ea typeface="+mj-ea"/>
                <a:cs typeface="+mj-cs"/>
              </a:rPr>
              <a:t> ПРОГРАММА СОПРОВОЖДЕНИЯ МОЛОДЫХ ГОСУДАРСТВЕННЫХ И МУНИЦИПАЛЬНЫХ СЛУЖАЩИХ 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itchFamily="2" charset="0"/>
                <a:ea typeface="+mj-ea"/>
                <a:cs typeface="+mj-cs"/>
              </a:rPr>
              <a:t>«ГОССТАРТ»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" pitchFamily="2" charset="0"/>
              <a:ea typeface="+mj-ea"/>
              <a:cs typeface="+mj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5C3C507-4448-EDFE-3508-9D6F45D56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0059" y="9618"/>
            <a:ext cx="920816" cy="104593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7738711" y="1578542"/>
            <a:ext cx="4434037" cy="150154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Montserrat Light" pitchFamily="2" charset="-52"/>
              </a:rPr>
              <a:t>Программа реализуется в соответствии с подпунктом «б» пункта 3 перечня поручений Президента Российской Федерации по итогам заседания Государственного Совета Российской Федерации от 29 января 2023 г. № Пр-173ГС</a:t>
            </a:r>
            <a:endParaRPr lang="ru-RU" sz="1400" dirty="0">
              <a:solidFill>
                <a:schemeClr val="tx1"/>
              </a:solidFill>
              <a:latin typeface="Montserrat Light" pitchFamily="2" charset="-52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95149" y="1942699"/>
            <a:ext cx="6651057" cy="1137385"/>
          </a:xfrm>
          <a:prstGeom prst="roundRect">
            <a:avLst/>
          </a:prstGeom>
        </p:spPr>
        <p:style>
          <a:lnRef idx="2">
            <a:schemeClr val="accent2"/>
          </a:lnRef>
          <a:fillRef idx="100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  <a:latin typeface="Montserrat Light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72692" y="2199449"/>
            <a:ext cx="1706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Montserrat" pitchFamily="2" charset="-52"/>
              </a:rPr>
              <a:t>Цель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Montserrat" pitchFamily="2" charset="-52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Montserrat" pitchFamily="2" charset="-52"/>
              </a:rPr>
              <a:t>программы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Montserrat" pitchFamily="2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70483" y="2239564"/>
            <a:ext cx="5393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Montserrat" pitchFamily="2" charset="-52"/>
              </a:rPr>
              <a:t>обеспечение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Montserrat" pitchFamily="2" charset="-52"/>
              </a:rPr>
              <a:t>поступления молодежи </a:t>
            </a:r>
            <a:r>
              <a:rPr lang="ru-RU" sz="1600" dirty="0" smtClean="0">
                <a:latin typeface="Montserrat" pitchFamily="2" charset="-52"/>
              </a:rPr>
              <a:t/>
            </a:r>
            <a:br>
              <a:rPr lang="ru-RU" sz="1600" dirty="0" smtClean="0">
                <a:latin typeface="Montserrat" pitchFamily="2" charset="-52"/>
              </a:rPr>
            </a:br>
            <a:r>
              <a:rPr lang="ru-RU" sz="1600" dirty="0" smtClean="0">
                <a:latin typeface="Montserrat" pitchFamily="2" charset="-52"/>
              </a:rPr>
              <a:t>на государственную и муниципальную службу</a:t>
            </a:r>
            <a:endParaRPr lang="ru-RU" sz="1600" dirty="0">
              <a:latin typeface="Montserrat" pitchFamily="2" charset="-52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786837" y="3240511"/>
            <a:ext cx="4360243" cy="1880131"/>
          </a:xfrm>
          <a:prstGeom prst="roundRect">
            <a:avLst/>
          </a:prstGeom>
        </p:spPr>
        <p:style>
          <a:lnRef idx="2">
            <a:schemeClr val="accent2"/>
          </a:lnRef>
          <a:fillRef idx="100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  <a:latin typeface="Montserrat Light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931121" y="3398341"/>
            <a:ext cx="4071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Montserrat" pitchFamily="2" charset="-52"/>
              </a:rPr>
              <a:t>Участники программы (до 35 ЛЕТ):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34964" y="3744230"/>
            <a:ext cx="42351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ru-RU" sz="1600" dirty="0" smtClean="0">
                <a:latin typeface="Montserrat" pitchFamily="2" charset="-52"/>
              </a:rPr>
              <a:t> Молодые государственные и муниципальные служащие</a:t>
            </a:r>
          </a:p>
          <a:p>
            <a:pPr>
              <a:buFont typeface="Courier New" pitchFamily="49" charset="0"/>
              <a:buChar char="o"/>
            </a:pPr>
            <a:r>
              <a:rPr lang="ru-RU" sz="1600" dirty="0" smtClean="0">
                <a:latin typeface="Montserrat" pitchFamily="2" charset="-52"/>
              </a:rPr>
              <a:t> Молодежные правительства субъектов РФ</a:t>
            </a:r>
          </a:p>
          <a:p>
            <a:pPr>
              <a:buFont typeface="Courier New" pitchFamily="49" charset="0"/>
              <a:buChar char="o"/>
            </a:pPr>
            <a:r>
              <a:rPr lang="ru-RU" sz="1600" dirty="0" smtClean="0">
                <a:latin typeface="Montserrat" pitchFamily="2" charset="-52"/>
              </a:rPr>
              <a:t> Молодые специалисты ведомств</a:t>
            </a:r>
            <a:endParaRPr lang="ru-RU" sz="1600" dirty="0">
              <a:latin typeface="Montserrat" pitchFamily="2" charset="-52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03169" y="3317507"/>
            <a:ext cx="6623787" cy="2236270"/>
          </a:xfrm>
          <a:prstGeom prst="roundRect">
            <a:avLst/>
          </a:prstGeom>
        </p:spPr>
        <p:style>
          <a:lnRef idx="2">
            <a:schemeClr val="accent2"/>
          </a:lnRef>
          <a:fillRef idx="100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  <a:latin typeface="Montserrat Light" pitchFamily="2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25094" y="3362502"/>
            <a:ext cx="2757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Montserrat" pitchFamily="2" charset="-52"/>
              </a:rPr>
              <a:t>Задачи программы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Montserrat" pitchFamily="2" charset="-5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52902" y="3713749"/>
            <a:ext cx="6516302" cy="1849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ru-RU" sz="1600" dirty="0" smtClean="0">
                <a:latin typeface="Montserrat" pitchFamily="2" charset="-52"/>
              </a:rPr>
              <a:t> Укрепление имиджа государственной и муниципальной службы</a:t>
            </a:r>
          </a:p>
          <a:p>
            <a:pPr>
              <a:buFont typeface="Courier New" pitchFamily="49" charset="0"/>
              <a:buChar char="o"/>
            </a:pPr>
            <a:r>
              <a:rPr lang="ru-RU" sz="1600" dirty="0" smtClean="0">
                <a:latin typeface="Montserrat" pitchFamily="2" charset="-52"/>
              </a:rPr>
              <a:t> Создание единого сообщество молодых государственных и муниципальных служащих</a:t>
            </a:r>
          </a:p>
          <a:p>
            <a:pPr>
              <a:buFont typeface="Courier New" pitchFamily="49" charset="0"/>
              <a:buChar char="o"/>
            </a:pPr>
            <a:r>
              <a:rPr lang="ru-RU" sz="1600" dirty="0" smtClean="0">
                <a:latin typeface="Montserrat" pitchFamily="2" charset="-52"/>
              </a:rPr>
              <a:t> Улучшение механизм совершенствования навыков и компетенций молодых государственных и муниципальных служащих</a:t>
            </a:r>
            <a:endParaRPr lang="ru-RU" sz="1600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200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bogatyr.club/uploads/posts/2023-03/1679597198_bogatyr-club-p-fon-dlya-prezentatsii-molodezh-instagram-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05C3C507-4448-EDFE-3508-9D6F45D56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4456" y="-21092"/>
            <a:ext cx="849010" cy="964369"/>
          </a:xfrm>
          <a:prstGeom prst="rect">
            <a:avLst/>
          </a:prstGeom>
        </p:spPr>
      </p:pic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8481" y="17366"/>
            <a:ext cx="9855186" cy="77859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Montserrat" pitchFamily="2" charset="-52"/>
              </a:rPr>
              <a:t>НАПРАВЛЕНИЯ И РЕЗУЛЬТАТЫ ПРОГРАММЫ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Montserrat" pitchFamily="2" charset="-52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86625" y="943283"/>
            <a:ext cx="12012328" cy="3975234"/>
          </a:xfrm>
          <a:prstGeom prst="roundRect">
            <a:avLst/>
          </a:prstGeom>
        </p:spPr>
        <p:style>
          <a:lnRef idx="2">
            <a:schemeClr val="accent2"/>
          </a:lnRef>
          <a:fillRef idx="100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  <a:latin typeface="Montserrat Light" pitchFamily="2" charset="-52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73263" y="2618069"/>
            <a:ext cx="2800946" cy="2136808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126610" y="2616467"/>
            <a:ext cx="3437822" cy="2136808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6676728" y="2618073"/>
            <a:ext cx="3400925" cy="2107932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TextBox 57"/>
          <p:cNvSpPr txBox="1"/>
          <p:nvPr/>
        </p:nvSpPr>
        <p:spPr>
          <a:xfrm>
            <a:off x="202132" y="2685446"/>
            <a:ext cx="2868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Montserrat" pitchFamily="2" charset="-52"/>
              </a:rPr>
              <a:t>ГОССТАРТ. ДИАЛОГ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Montserrat" pitchFamily="2" charset="-52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29403" y="2991851"/>
            <a:ext cx="2868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Montserrat" pitchFamily="2" charset="-52"/>
              </a:rPr>
              <a:t>Создание пространства для открытого разговора власти и молодежи</a:t>
            </a:r>
            <a:endParaRPr lang="ru-RU" sz="1600" dirty="0">
              <a:latin typeface="Montserrat" pitchFamily="2" charset="-5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157" y="4031380"/>
            <a:ext cx="954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Montserrat" pitchFamily="2" charset="-52"/>
              </a:rPr>
              <a:t>960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Montserrat" pitchFamily="2" charset="-5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49681" y="4087526"/>
            <a:ext cx="1187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Montserrat" pitchFamily="2" charset="-52"/>
              </a:rPr>
              <a:t>встреч</a:t>
            </a:r>
            <a:endParaRPr lang="ru-RU" sz="1600" b="1" dirty="0">
              <a:latin typeface="Montserrat" pitchFamily="2" charset="-5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43301" y="4366659"/>
            <a:ext cx="1755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Montserrat" pitchFamily="2" charset="-52"/>
              </a:rPr>
              <a:t>45 000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Montserrat" pitchFamily="2" charset="-5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304211" y="4403556"/>
            <a:ext cx="1727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Montserrat" pitchFamily="2" charset="-52"/>
              </a:rPr>
              <a:t>участников</a:t>
            </a:r>
            <a:endParaRPr lang="ru-RU" sz="1600" b="1" dirty="0">
              <a:latin typeface="Montserrat" pitchFamily="2" charset="-5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136234" y="2683843"/>
            <a:ext cx="343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Montserrat" pitchFamily="2" charset="-52"/>
              </a:rPr>
              <a:t>ГОССТАРТ. СТАЖИРОВКИ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Montserrat" pitchFamily="2" charset="-5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92381" y="3019124"/>
            <a:ext cx="3227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Montserrat" pitchFamily="2" charset="-52"/>
              </a:rPr>
              <a:t>Знакомство с системой ГМУ для построения дальнейшей карьерной траектории</a:t>
            </a:r>
            <a:endParaRPr lang="ru-RU" sz="1600" dirty="0">
              <a:latin typeface="Montserrat" pitchFamily="2" charset="-5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21256" y="4039402"/>
            <a:ext cx="954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Montserrat" pitchFamily="2" charset="-52"/>
              </a:rPr>
              <a:t>250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Montserrat" pitchFamily="2" charset="-5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00401" y="4355431"/>
            <a:ext cx="954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Montserrat" pitchFamily="2" charset="-52"/>
              </a:rPr>
              <a:t>5000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Montserrat" pitchFamily="2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31911" y="4076297"/>
            <a:ext cx="2363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Montserrat" pitchFamily="2" charset="-52"/>
              </a:rPr>
              <a:t>стажеров ФОИВ</a:t>
            </a:r>
            <a:endParaRPr lang="ru-RU" sz="1600" b="1" dirty="0">
              <a:latin typeface="Montserrat" pitchFamily="2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49560" y="4373077"/>
            <a:ext cx="2363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Montserrat" pitchFamily="2" charset="-52"/>
              </a:rPr>
              <a:t>регистраций</a:t>
            </a:r>
            <a:endParaRPr lang="ru-RU" sz="1600" b="1" dirty="0">
              <a:latin typeface="Montserrat" pitchFamily="2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67101" y="2691865"/>
            <a:ext cx="3882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Montserrat" pitchFamily="2" charset="-52"/>
              </a:rPr>
              <a:t>МАСТЕРСКАЯ СЛУЖЕНИЯ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Montserrat" pitchFamily="2" charset="-5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15939" y="3027146"/>
            <a:ext cx="3227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Montserrat" pitchFamily="2" charset="-52"/>
              </a:rPr>
              <a:t>Обучение и дальнейшее сопровождение молодых управленцев</a:t>
            </a:r>
            <a:endParaRPr lang="ru-RU" sz="1600" dirty="0">
              <a:latin typeface="Montserrat" pitchFamily="2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32872" y="3989669"/>
            <a:ext cx="1448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Montserrat" pitchFamily="2" charset="-52"/>
              </a:rPr>
              <a:t>42 000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Montserrat" pitchFamily="2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32874" y="4316929"/>
            <a:ext cx="954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Montserrat" pitchFamily="2" charset="-52"/>
              </a:rPr>
              <a:t>6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Montserrat" pitchFamily="2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32285" y="4026567"/>
            <a:ext cx="1517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Montserrat" pitchFamily="2" charset="-52"/>
              </a:rPr>
              <a:t>участников</a:t>
            </a:r>
            <a:endParaRPr lang="ru-RU" sz="1600" b="1" dirty="0">
              <a:latin typeface="Montserrat" pitchFamily="2" charset="-5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99162" y="4352222"/>
            <a:ext cx="2298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Montserrat" pitchFamily="2" charset="-52"/>
              </a:rPr>
              <a:t>направлений</a:t>
            </a:r>
            <a:endParaRPr lang="ru-RU" sz="1600" b="1" dirty="0">
              <a:latin typeface="Montserrat" pitchFamily="2" charset="-52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0173903" y="2606844"/>
            <a:ext cx="1838424" cy="2107932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6652834" y="1034355"/>
            <a:ext cx="3343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Montserrat" pitchFamily="2" charset="-52"/>
              </a:rPr>
              <a:t>ДОБРОСЛУЖАЩИЙ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Montserrat" pitchFamily="2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1613" t="-938"/>
          <a:stretch>
            <a:fillRect/>
          </a:stretch>
        </p:blipFill>
        <p:spPr bwMode="auto">
          <a:xfrm>
            <a:off x="10182990" y="2609248"/>
            <a:ext cx="1818510" cy="208340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Скругленный прямоугольник 29"/>
          <p:cNvSpPr/>
          <p:nvPr/>
        </p:nvSpPr>
        <p:spPr>
          <a:xfrm>
            <a:off x="6654800" y="1024467"/>
            <a:ext cx="5164666" cy="1464733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6612467" y="1300392"/>
            <a:ext cx="5063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Montserrat" pitchFamily="2" charset="-52"/>
              </a:rPr>
              <a:t>Формирование сообщества молодых госслужащих России, транслирующих идеи патриотизма и гуманизма</a:t>
            </a:r>
            <a:endParaRPr lang="ru-RU" sz="1600" dirty="0">
              <a:latin typeface="Montserrat" pitchFamily="2" charset="-5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54888" y="2050181"/>
            <a:ext cx="1523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Montserrat" pitchFamily="2" charset="-52"/>
              </a:rPr>
              <a:t>27 500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Montserrat" pitchFamily="2" charset="-5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79076" y="2089393"/>
            <a:ext cx="1734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Montserrat" pitchFamily="2" charset="-52"/>
              </a:rPr>
              <a:t>волонтеров</a:t>
            </a:r>
            <a:endParaRPr lang="ru-RU" sz="1600" b="1" dirty="0">
              <a:latin typeface="Montserrat" pitchFamily="2" charset="-5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127153" y="2050181"/>
            <a:ext cx="1523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Montserrat" pitchFamily="2" charset="-52"/>
              </a:rPr>
              <a:t>275 000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Montserrat" pitchFamily="2" charset="-52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9110133" y="2116667"/>
            <a:ext cx="0" cy="296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0279944" y="1953929"/>
            <a:ext cx="1412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Montserrat" pitchFamily="2" charset="-52"/>
              </a:rPr>
              <a:t>добрых часов</a:t>
            </a:r>
            <a:endParaRPr lang="ru-RU" sz="1600" b="1" dirty="0">
              <a:latin typeface="Montserrat" pitchFamily="2" charset="-52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72533" y="1058334"/>
            <a:ext cx="6121399" cy="1464733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55234" y="1059753"/>
            <a:ext cx="3343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Montserrat" pitchFamily="2" charset="-52"/>
              </a:rPr>
              <a:t>МОЛОДЕЖНЫЕ СОВЕТЫ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Montserrat" pitchFamily="2" charset="-5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23333" y="1325787"/>
            <a:ext cx="5799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Montserrat" pitchFamily="2" charset="-52"/>
              </a:rPr>
              <a:t>Создание нового поколения государственных служащих, транслирующих ценности служения</a:t>
            </a:r>
            <a:endParaRPr lang="ru-RU" sz="1600" dirty="0">
              <a:latin typeface="Montserrat" pitchFamily="2" charset="-5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82241" y="1990914"/>
            <a:ext cx="1523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Montserrat" pitchFamily="2" charset="-52"/>
              </a:rPr>
              <a:t>44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Montserrat" pitchFamily="2" charset="-5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57675" y="2030127"/>
            <a:ext cx="1734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Montserrat" pitchFamily="2" charset="-52"/>
              </a:rPr>
              <a:t>МС ФГО</a:t>
            </a:r>
            <a:endParaRPr lang="ru-RU" sz="1600" b="1" dirty="0">
              <a:latin typeface="Montserrat" pitchFamily="2" charset="-52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2709333" y="2057400"/>
            <a:ext cx="0" cy="296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819503" y="1990913"/>
            <a:ext cx="1523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Montserrat" pitchFamily="2" charset="-52"/>
              </a:rPr>
              <a:t>40 000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Montserrat" pitchFamily="2" charset="-5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38409" y="2021660"/>
            <a:ext cx="1734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Montserrat" pitchFamily="2" charset="-52"/>
              </a:rPr>
              <a:t>активистов</a:t>
            </a:r>
            <a:endParaRPr lang="ru-RU" sz="1600" b="1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200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ogatyr.club/uploads/posts/2023-03/1679597195_bogatyr-club-p-fon-dlya-prezentatsii-molodezh-instagram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2277"/>
          </a:xfrm>
          <a:prstGeom prst="rect">
            <a:avLst/>
          </a:prstGeom>
          <a:noFill/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05C3C507-4448-EDFE-3508-9D6F45D56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4456" y="-21092"/>
            <a:ext cx="849010" cy="964369"/>
          </a:xfrm>
          <a:prstGeom prst="rect">
            <a:avLst/>
          </a:prstGeom>
        </p:spPr>
      </p:pic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8481" y="17366"/>
            <a:ext cx="9855186" cy="77859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Montserrat" pitchFamily="2" charset="-52"/>
              </a:rPr>
              <a:t>МОЛОДЕЖНЫЕ СОВЕТЫ (МС)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Montserrat" pitchFamily="2" charset="-52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86625" y="943283"/>
            <a:ext cx="12012328" cy="3975234"/>
          </a:xfrm>
          <a:prstGeom prst="roundRect">
            <a:avLst/>
          </a:prstGeom>
        </p:spPr>
        <p:style>
          <a:lnRef idx="2">
            <a:schemeClr val="accent2"/>
          </a:lnRef>
          <a:fillRef idx="100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  <a:latin typeface="Montserrat Light" pitchFamily="2" charset="-52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075690" y="1024467"/>
            <a:ext cx="3743775" cy="146473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8239245" y="1190101"/>
            <a:ext cx="904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Montserrat" pitchFamily="2" charset="-52"/>
              </a:rPr>
              <a:t>44</a:t>
            </a:r>
            <a:endParaRPr lang="ru-RU" sz="32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971986" y="1328902"/>
            <a:ext cx="2562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Montserrat" pitchFamily="2" charset="-52"/>
              </a:rPr>
              <a:t>МС создано в ФГО</a:t>
            </a:r>
            <a:endParaRPr lang="ru-RU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67485" y="1841951"/>
            <a:ext cx="1523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Montserrat" pitchFamily="2" charset="-52"/>
              </a:rPr>
              <a:t>40 000</a:t>
            </a:r>
            <a:endParaRPr lang="ru-RU" sz="28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660049" y="1935823"/>
            <a:ext cx="183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Montserrat" pitchFamily="2" charset="-52"/>
              </a:rPr>
              <a:t>активистов</a:t>
            </a:r>
            <a:endParaRPr lang="ru-RU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72533" y="1058334"/>
            <a:ext cx="6960774" cy="1464733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423333" y="1244310"/>
            <a:ext cx="684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Montserrat" pitchFamily="2" charset="-52"/>
              </a:rPr>
              <a:t>Молодежные советы</a:t>
            </a:r>
            <a:r>
              <a:rPr lang="ru-RU" sz="1600" dirty="0" smtClean="0">
                <a:latin typeface="Montserrat" pitchFamily="2" charset="-52"/>
              </a:rPr>
              <a:t> – устойчивое сообщество государственных служащих, разделяющих традиционные духовно-нравственные ценности,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Montserrat" pitchFamily="2" charset="-52"/>
              </a:rPr>
              <a:t>готовых брать ответственность и вносить свой вклад в развитие страны.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Montserrat" pitchFamily="2" charset="-52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360629" y="2897025"/>
            <a:ext cx="3016313" cy="146473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552264" y="3080884"/>
            <a:ext cx="2679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Montserrat" pitchFamily="2" charset="-52"/>
              </a:rPr>
              <a:t>Направления деятельности МС – реализация мероприятий в части:</a:t>
            </a:r>
            <a:endParaRPr lang="ru-RU" sz="16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485426" y="2894680"/>
            <a:ext cx="6672562" cy="1464733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3481912" y="2999175"/>
            <a:ext cx="3453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-52"/>
              </a:rPr>
              <a:t> внедрение системы адаптации, наставничества и мотивации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Montserrat" pitchFamily="2" charset="-5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89456" y="3549926"/>
            <a:ext cx="3453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-52"/>
              </a:rPr>
              <a:t> добровольческие акции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Montserrat" pitchFamily="2" charset="-5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506055" y="3928662"/>
            <a:ext cx="3453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-52"/>
              </a:rPr>
              <a:t> культурное просвещение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Montserrat" pitchFamily="2" charset="-5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855831" y="3847176"/>
            <a:ext cx="3453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-52"/>
              </a:rPr>
              <a:t> межведомственное взаимодействие и обмен опытом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Montserrat" pitchFamily="2" charset="-5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845269" y="3510687"/>
            <a:ext cx="3453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-52"/>
              </a:rPr>
              <a:t> образовательные программы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Montserrat" pitchFamily="2" charset="-52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843769" y="2984085"/>
            <a:ext cx="3453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-52"/>
              </a:rPr>
              <a:t> спортивные мероприятия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Montserrat" pitchFamily="2" charset="-52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10257576" y="2876575"/>
            <a:ext cx="1738266" cy="1496249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66631" y="2879001"/>
            <a:ext cx="1720157" cy="148476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99200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bogatyr.club/uploads/posts/2023-03/1679597263_bogatyr-club-p-fon-dlya-prezentatsii-molodezh-instagram-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912328"/>
          </a:xfrm>
          <a:prstGeom prst="rect">
            <a:avLst/>
          </a:prstGeom>
          <a:noFill/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05C3C507-4448-EDFE-3508-9D6F45D56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7928" y="7783"/>
            <a:ext cx="1075538" cy="1221676"/>
          </a:xfrm>
          <a:prstGeom prst="rect">
            <a:avLst/>
          </a:prstGeom>
        </p:spPr>
      </p:pic>
      <p:sp>
        <p:nvSpPr>
          <p:cNvPr id="52" name="Заголовок 19"/>
          <p:cNvSpPr txBox="1">
            <a:spLocks/>
          </p:cNvSpPr>
          <p:nvPr/>
        </p:nvSpPr>
        <p:spPr>
          <a:xfrm>
            <a:off x="-2153" y="-3900"/>
            <a:ext cx="10847361" cy="778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Montserrat" pitchFamily="2" charset="-52"/>
                <a:ea typeface="+mj-ea"/>
                <a:cs typeface="+mj-cs"/>
              </a:rPr>
              <a:t>МОЛОДЕЖНЫЙ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Montserrat" pitchFamily="2" charset="-52"/>
                <a:ea typeface="+mj-ea"/>
                <a:cs typeface="+mj-cs"/>
              </a:rPr>
              <a:t> СОВЕТ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Montserrat" pitchFamily="2" charset="-52"/>
                <a:ea typeface="+mj-ea"/>
                <a:cs typeface="+mj-cs"/>
              </a:rPr>
              <a:t> МИНПРИРОДЫ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Montserrat" pitchFamily="2" charset="-52"/>
                <a:ea typeface="+mj-ea"/>
                <a:cs typeface="+mj-cs"/>
              </a:rPr>
              <a:t> РОССИИ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Montserrat" pitchFamily="2" charset="-52"/>
              <a:ea typeface="+mj-ea"/>
              <a:cs typeface="+mj-cs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9249" y="686195"/>
            <a:ext cx="6960774" cy="1142606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00049" y="819005"/>
            <a:ext cx="6934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Montserrat" pitchFamily="2" charset="-52"/>
              </a:rPr>
              <a:t>Молодёжный совет Минприроды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-52"/>
              </a:rPr>
              <a:t>России был создан в 2023 году. В состав Молодёжного совета входят сотрудники Минприроды России, а также подведомственных учреждений.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Montserrat" pitchFamily="2" charset="-52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437737" y="662961"/>
            <a:ext cx="3743775" cy="117647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7686356" y="849863"/>
            <a:ext cx="904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Montserrat" pitchFamily="2" charset="-52"/>
              </a:rPr>
              <a:t>65</a:t>
            </a:r>
            <a:endParaRPr lang="ru-RU" sz="40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59352" y="924864"/>
            <a:ext cx="2798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Montserrat" pitchFamily="2" charset="-52"/>
              </a:rPr>
              <a:t>молодых специалистов</a:t>
            </a:r>
            <a:endParaRPr lang="ru-RU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95323" y="1955009"/>
            <a:ext cx="5535626" cy="54363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799042" y="2055922"/>
            <a:ext cx="4495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Montserrat" pitchFamily="2" charset="-52"/>
              </a:rPr>
              <a:t>Научный </a:t>
            </a:r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  <a:latin typeface="Montserrat" pitchFamily="2" charset="-52"/>
              </a:rPr>
              <a:t>стендап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Montserrat" pitchFamily="2" charset="-52"/>
              </a:rPr>
              <a:t> «Молодо. Зелено!»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Montserrat" pitchFamily="2" charset="-52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05956" y="2646131"/>
            <a:ext cx="5556892" cy="14367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256754" y="2715142"/>
            <a:ext cx="5665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-52"/>
              </a:rPr>
              <a:t>В рамках дня молодёжи на Международной выставке-форуме «Россия» Молодёжным советом был проведен молодёжный научный 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  <a:latin typeface="Montserrat" pitchFamily="2" charset="-52"/>
              </a:rPr>
              <a:t>стендап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-52"/>
              </a:rPr>
              <a:t> «Молодо. Зелено!». Молодые сотрудники в нестандартном формате рассказали о научной деятельности российских особо охраняемых природных территорий.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Montserrat" pitchFamily="2" charset="-52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502" y="4426803"/>
            <a:ext cx="3624118" cy="209095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7506" y="4387991"/>
            <a:ext cx="2142534" cy="206497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Скругленный прямоугольник 26"/>
          <p:cNvSpPr/>
          <p:nvPr/>
        </p:nvSpPr>
        <p:spPr>
          <a:xfrm>
            <a:off x="6291333" y="1937286"/>
            <a:ext cx="4968557" cy="54363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6299604" y="2038199"/>
            <a:ext cx="5055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Montserrat" pitchFamily="2" charset="-52"/>
              </a:rPr>
              <a:t>Всероссийский экологический субботник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Montserrat" pitchFamily="2" charset="-52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014878" y="2639044"/>
            <a:ext cx="5556892" cy="146512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6065676" y="2708055"/>
            <a:ext cx="5665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-52"/>
              </a:rPr>
              <a:t>Молодёжный совет Минприроды России провёл субботник в Приокско-Террасном государственном природном биосферном заповеднике. Молодые сотрудники приняли участие в уборке территории, очистке навигационных знаков, покрасили информационные щиты.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200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bogatyr.club/uploads/posts/2023-03/1679597189_bogatyr-club-p-fon-dlya-prezentatsii-molodezh-instagram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05C3C507-4448-EDFE-3508-9D6F45D56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7928" y="7783"/>
            <a:ext cx="1075538" cy="1221676"/>
          </a:xfrm>
          <a:prstGeom prst="rect">
            <a:avLst/>
          </a:prstGeom>
        </p:spPr>
      </p:pic>
      <p:sp>
        <p:nvSpPr>
          <p:cNvPr id="52" name="Заголовок 19"/>
          <p:cNvSpPr txBox="1">
            <a:spLocks/>
          </p:cNvSpPr>
          <p:nvPr/>
        </p:nvSpPr>
        <p:spPr>
          <a:xfrm>
            <a:off x="-2152" y="-3900"/>
            <a:ext cx="4914393" cy="778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Montserrat" pitchFamily="2" charset="-52"/>
                <a:ea typeface="+mj-ea"/>
                <a:cs typeface="+mj-cs"/>
              </a:rPr>
              <a:t>НЕМНОГО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Montserrat" pitchFamily="2" charset="-52"/>
                <a:ea typeface="+mj-ea"/>
                <a:cs typeface="+mj-cs"/>
              </a:rPr>
              <a:t> О СЕБЕ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Montserrat" pitchFamily="2" charset="-52"/>
              <a:ea typeface="+mj-ea"/>
              <a:cs typeface="+mj-cs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688946" y="712381"/>
            <a:ext cx="6124353" cy="4965405"/>
          </a:xfrm>
          <a:prstGeom prst="roundRect">
            <a:avLst/>
          </a:prstGeom>
        </p:spPr>
        <p:style>
          <a:lnRef idx="2">
            <a:schemeClr val="accent2"/>
          </a:lnRef>
          <a:fillRef idx="100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  <a:latin typeface="Montserrat Light" pitchFamily="2" charset="-52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878363" y="1028079"/>
            <a:ext cx="5799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tserrat" pitchFamily="2" charset="-52"/>
              </a:rPr>
              <a:t>Руководитель молодежной организации при представительстве Белгородской области в г. Москва</a:t>
            </a:r>
            <a:endParaRPr lang="ru-RU" b="1" dirty="0">
              <a:latin typeface="Montserrat" pitchFamily="2" charset="-5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892537" y="2041711"/>
            <a:ext cx="5799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Montserrat" pitchFamily="2" charset="-52"/>
              </a:rPr>
              <a:t>Помощь в адаптации московских студентов из Белгородской области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Montserrat" pitchFamily="2" charset="-52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906711" y="2789528"/>
            <a:ext cx="5799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tserrat" pitchFamily="2" charset="-52"/>
              </a:rPr>
              <a:t>Руководитель департамента </a:t>
            </a:r>
            <a:br>
              <a:rPr lang="ru-RU" b="1" dirty="0" smtClean="0">
                <a:latin typeface="Montserrat" pitchFamily="2" charset="-52"/>
              </a:rPr>
            </a:br>
            <a:r>
              <a:rPr lang="ru-RU" b="1" dirty="0" smtClean="0">
                <a:latin typeface="Montserrat" pitchFamily="2" charset="-52"/>
              </a:rPr>
              <a:t>ПО «Самоуправление вне границ»</a:t>
            </a:r>
            <a:endParaRPr lang="ru-RU" b="1" dirty="0">
              <a:latin typeface="Montserrat" pitchFamily="2" charset="-5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910257" y="3558615"/>
            <a:ext cx="5799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Montserrat" pitchFamily="2" charset="-52"/>
              </a:rPr>
              <a:t>Проведение кейс чемпионатов среди московских студентов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Montserrat" pitchFamily="2" charset="-5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913807" y="4317082"/>
            <a:ext cx="5799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tserrat" pitchFamily="2" charset="-52"/>
              </a:rPr>
              <a:t>Член молодежной комиссии при Правительстве г. Москвы</a:t>
            </a:r>
          </a:p>
          <a:p>
            <a:endParaRPr lang="ru-RU" b="1" dirty="0" smtClean="0">
              <a:latin typeface="Montserrat" pitchFamily="2" charset="-52"/>
            </a:endParaRPr>
          </a:p>
          <a:p>
            <a:endParaRPr lang="ru-RU" b="1" dirty="0">
              <a:latin typeface="Montserrat" pitchFamily="2" charset="-52"/>
            </a:endParaRPr>
          </a:p>
        </p:txBody>
      </p:sp>
      <p:pic>
        <p:nvPicPr>
          <p:cNvPr id="4102" name="Picture 6" descr="C:\Users\najmitdinov.t\Desktop\Документы\Лично по работе\00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387" y="3710761"/>
            <a:ext cx="4373551" cy="2913320"/>
          </a:xfrm>
          <a:prstGeom prst="roundRect">
            <a:avLst/>
          </a:prstGeom>
          <a:noFill/>
        </p:spPr>
      </p:pic>
      <p:pic>
        <p:nvPicPr>
          <p:cNvPr id="4104" name="Picture 8" descr="https://sun9-21.userapi.com/impg/I9YtNGzu3WwB4e31ESnqhkpR21NWWJjOvY04rw/u4OJiC1sg6A.jpg?size=2560x1707&amp;quality=95&amp;sign=4a00d349d6463a3d75f636ffb6d41e50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8339" y="782421"/>
            <a:ext cx="4040371" cy="2724260"/>
          </a:xfrm>
          <a:prstGeom prst="roundRect">
            <a:avLst/>
          </a:prstGeom>
          <a:noFill/>
        </p:spPr>
      </p:pic>
      <p:sp>
        <p:nvSpPr>
          <p:cNvPr id="63" name="TextBox 62"/>
          <p:cNvSpPr txBox="1"/>
          <p:nvPr/>
        </p:nvSpPr>
        <p:spPr>
          <a:xfrm>
            <a:off x="4913800" y="4997560"/>
            <a:ext cx="5799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Montserrat" pitchFamily="2" charset="-52"/>
              </a:rPr>
              <a:t>Развитие молодежной политики в г. Москва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Montserrat" pitchFamily="2" charset="-52"/>
            </a:endParaRPr>
          </a:p>
        </p:txBody>
      </p:sp>
      <p:pic>
        <p:nvPicPr>
          <p:cNvPr id="69" name="Рисунок 68"/>
          <p:cNvPicPr/>
          <p:nvPr/>
        </p:nvPicPr>
        <p:blipFill>
          <a:blip r:embed="rId6" cstate="print"/>
          <a:srcRect b="13592"/>
          <a:stretch>
            <a:fillRect/>
          </a:stretch>
        </p:blipFill>
        <p:spPr bwMode="auto">
          <a:xfrm>
            <a:off x="9898912" y="2381696"/>
            <a:ext cx="2133599" cy="233916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9200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ogatyr.club/uploads/posts/2023-03/1679597169_bogatyr-club-p-fon-dlya-prezentatsii-molodezh-instagram-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05C3C507-4448-EDFE-3508-9D6F45D56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7928" y="7783"/>
            <a:ext cx="1075538" cy="1221676"/>
          </a:xfrm>
          <a:prstGeom prst="rect">
            <a:avLst/>
          </a:prstGeom>
        </p:spPr>
      </p:pic>
      <p:sp>
        <p:nvSpPr>
          <p:cNvPr id="52" name="Заголовок 19"/>
          <p:cNvSpPr txBox="1">
            <a:spLocks/>
          </p:cNvSpPr>
          <p:nvPr/>
        </p:nvSpPr>
        <p:spPr>
          <a:xfrm>
            <a:off x="8480" y="81164"/>
            <a:ext cx="11687334" cy="778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Montserrat" pitchFamily="2" charset="-52"/>
                <a:ea typeface="+mj-ea"/>
                <a:cs typeface="+mj-cs"/>
              </a:rPr>
              <a:t>НАПРАВЛЕНИЯ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Montserrat" pitchFamily="2" charset="-52"/>
                <a:ea typeface="+mj-ea"/>
                <a:cs typeface="+mj-cs"/>
              </a:rPr>
              <a:t> ДЕЯТЕЛЬНОСТИ </a:t>
            </a:r>
            <a:b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Montserrat" pitchFamily="2" charset="-52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Montserrat" pitchFamily="2" charset="-52"/>
                <a:ea typeface="+mj-ea"/>
                <a:cs typeface="+mj-cs"/>
              </a:rPr>
              <a:t>МС РОСВОДРЕСУРСОВ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Montserrat" pitchFamily="2" charset="-52"/>
              <a:ea typeface="+mj-ea"/>
              <a:cs typeface="+mj-cs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55568" y="1105793"/>
            <a:ext cx="3040527" cy="10845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61816" y="1297475"/>
            <a:ext cx="3468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Montserrat" pitchFamily="2" charset="-52"/>
              </a:rPr>
              <a:t>организация участия </a:t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Montserrat" pitchFamily="2" charset="-52"/>
              </a:rPr>
            </a:b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Montserrat" pitchFamily="2" charset="-52"/>
              </a:rPr>
              <a:t>в рабочих группах</a:t>
            </a:r>
            <a:endParaRPr lang="ru-RU" dirty="0">
              <a:solidFill>
                <a:schemeClr val="bg2">
                  <a:lumMod val="25000"/>
                </a:schemeClr>
              </a:solidFill>
              <a:latin typeface="Montserrat" pitchFamily="2" charset="-52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597734" y="1109336"/>
            <a:ext cx="3759997" cy="10845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3691073" y="1301018"/>
            <a:ext cx="3468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Montserrat" pitchFamily="2" charset="-52"/>
              </a:rPr>
              <a:t>формирование правильной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Montserrat" pitchFamily="2" charset="-52"/>
              </a:rPr>
              <a:t>экокультуры</a:t>
            </a:r>
            <a:endParaRPr lang="ru-RU" dirty="0">
              <a:solidFill>
                <a:schemeClr val="bg2">
                  <a:lumMod val="25000"/>
                </a:schemeClr>
              </a:solidFill>
              <a:latin typeface="Montserrat" pitchFamily="2" charset="-52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708599" y="1080980"/>
            <a:ext cx="2806995" cy="10845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7511699" y="1272662"/>
            <a:ext cx="3057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Montserrat" pitchFamily="2" charset="-52"/>
              </a:rPr>
              <a:t>политика малых добрых дел</a:t>
            </a:r>
            <a:endParaRPr lang="ru-RU" dirty="0">
              <a:solidFill>
                <a:schemeClr val="bg2">
                  <a:lumMod val="25000"/>
                </a:schemeClr>
              </a:solidFill>
              <a:latin typeface="Montserrat" pitchFamily="2" charset="-52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91007" y="2470298"/>
            <a:ext cx="3040527" cy="10845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97255" y="2661980"/>
            <a:ext cx="3468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Montserrat" pitchFamily="2" charset="-52"/>
              </a:rPr>
              <a:t>открытый диалог с Руководством</a:t>
            </a:r>
            <a:endParaRPr lang="ru-RU" dirty="0">
              <a:solidFill>
                <a:schemeClr val="bg2">
                  <a:lumMod val="25000"/>
                </a:schemeClr>
              </a:solidFill>
              <a:latin typeface="Montserrat" pitchFamily="2" charset="-52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615070" y="2449038"/>
            <a:ext cx="3817089" cy="10845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3797389" y="2640719"/>
            <a:ext cx="3468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Montserrat" pitchFamily="2" charset="-52"/>
              </a:rPr>
              <a:t>развитие корпоративной культуры в ведомстве</a:t>
            </a:r>
            <a:endParaRPr lang="ru-RU" dirty="0">
              <a:solidFill>
                <a:schemeClr val="bg2">
                  <a:lumMod val="25000"/>
                </a:schemeClr>
              </a:solidFill>
              <a:latin typeface="Montserrat" pitchFamily="2" charset="-52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722785" y="2420681"/>
            <a:ext cx="2877879" cy="10845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7905104" y="2612362"/>
            <a:ext cx="2614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Montserrat" pitchFamily="2" charset="-52"/>
              </a:rPr>
              <a:t>помощь малой Родине</a:t>
            </a:r>
            <a:endParaRPr lang="ru-RU" dirty="0">
              <a:solidFill>
                <a:schemeClr val="bg2">
                  <a:lumMod val="25000"/>
                </a:schemeClr>
              </a:solidFill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200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bogatyr.club/uploads/posts/2023-03/1679597216_bogatyr-club-p-fon-dlya-prezentatsii-molodezh-instagram-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87502"/>
          </a:xfrm>
          <a:prstGeom prst="rect">
            <a:avLst/>
          </a:prstGeom>
          <a:noFill/>
        </p:spPr>
      </p:pic>
      <p:sp>
        <p:nvSpPr>
          <p:cNvPr id="1595626672" name="Shape 1595626671"/>
          <p:cNvSpPr/>
          <p:nvPr/>
        </p:nvSpPr>
        <p:spPr bwMode="auto">
          <a:xfrm>
            <a:off x="249599" y="1036317"/>
            <a:ext cx="8775816" cy="100619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sz="2000" dirty="0"/>
          </a:p>
          <a:p>
            <a:pPr>
              <a:defRPr/>
            </a:pPr>
            <a:endParaRPr sz="2000" dirty="0"/>
          </a:p>
        </p:txBody>
      </p:sp>
      <p:sp>
        <p:nvSpPr>
          <p:cNvPr id="12" name="Скругленный прямоугольник 117">
            <a:extLst>
              <a:ext uri="{FF2B5EF4-FFF2-40B4-BE49-F238E27FC236}">
                <a16:creationId xmlns:a16="http://schemas.microsoft.com/office/drawing/2014/main" xmlns="" id="{AFFD9520-42CA-C1B9-8DEF-150E87DEE236}"/>
              </a:ext>
            </a:extLst>
          </p:cNvPr>
          <p:cNvSpPr/>
          <p:nvPr/>
        </p:nvSpPr>
        <p:spPr>
          <a:xfrm>
            <a:off x="7275600" y="1748683"/>
            <a:ext cx="2868272" cy="465758"/>
          </a:xfrm>
          <a:prstGeom prst="roundRect">
            <a:avLst>
              <a:gd name="adj" fmla="val 6804"/>
            </a:avLst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0" name="Прямоугольник: скругленные углы 524">
            <a:extLst>
              <a:ext uri="{FF2B5EF4-FFF2-40B4-BE49-F238E27FC236}">
                <a16:creationId xmlns:a16="http://schemas.microsoft.com/office/drawing/2014/main" xmlns="" id="{810B029A-DA0E-7640-B997-957C63EF4D80}"/>
              </a:ext>
            </a:extLst>
          </p:cNvPr>
          <p:cNvSpPr/>
          <p:nvPr/>
        </p:nvSpPr>
        <p:spPr>
          <a:xfrm>
            <a:off x="5231220" y="1231012"/>
            <a:ext cx="5761888" cy="435108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117">
            <a:extLst>
              <a:ext uri="{FF2B5EF4-FFF2-40B4-BE49-F238E27FC236}">
                <a16:creationId xmlns:a16="http://schemas.microsoft.com/office/drawing/2014/main" xmlns="" id="{A1713234-01D4-6178-887A-B8C34654F012}"/>
              </a:ext>
            </a:extLst>
          </p:cNvPr>
          <p:cNvSpPr/>
          <p:nvPr/>
        </p:nvSpPr>
        <p:spPr>
          <a:xfrm>
            <a:off x="7390723" y="2127643"/>
            <a:ext cx="2900127" cy="492891"/>
          </a:xfrm>
          <a:prstGeom prst="roundRect">
            <a:avLst>
              <a:gd name="adj" fmla="val 6804"/>
            </a:avLst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68E87DB-CD2D-B7E4-C28B-B0CDCCB31281}"/>
              </a:ext>
            </a:extLst>
          </p:cNvPr>
          <p:cNvSpPr txBox="1"/>
          <p:nvPr/>
        </p:nvSpPr>
        <p:spPr>
          <a:xfrm>
            <a:off x="7208873" y="2243245"/>
            <a:ext cx="37639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kern="0" dirty="0" smtClean="0">
                <a:solidFill>
                  <a:schemeClr val="bg2">
                    <a:lumMod val="50000"/>
                  </a:schemeClr>
                </a:solidFill>
                <a:latin typeface="Montserrat Medium" pitchFamily="2" charset="-52"/>
                <a:cs typeface="Times New Roman" panose="02020603050405020304" pitchFamily="18" charset="0"/>
                <a:sym typeface="Arial"/>
              </a:rPr>
              <a:t>temur.nazhmitdinov@voda.gov.ru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Montserrat Medium" pitchFamily="2" charset="-5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B8A0674-FE60-3237-0860-C9615504FE95}"/>
              </a:ext>
            </a:extLst>
          </p:cNvPr>
          <p:cNvSpPr txBox="1"/>
          <p:nvPr/>
        </p:nvSpPr>
        <p:spPr>
          <a:xfrm>
            <a:off x="6981182" y="1431593"/>
            <a:ext cx="37091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 err="1" smtClean="0">
                <a:solidFill>
                  <a:schemeClr val="bg2">
                    <a:lumMod val="50000"/>
                  </a:schemeClr>
                </a:solidFill>
                <a:latin typeface="Montserrat Medium" pitchFamily="2" charset="-52"/>
                <a:cs typeface="Times New Roman" panose="02020603050405020304" pitchFamily="18" charset="0"/>
              </a:rPr>
              <a:t>Нажмитдинов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Montserrat Medium" pitchFamily="2" charset="-52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50000"/>
                  </a:schemeClr>
                </a:solidFill>
                <a:latin typeface="Montserrat Medium" pitchFamily="2" charset="-52"/>
                <a:cs typeface="Times New Roman" panose="02020603050405020304" pitchFamily="18" charset="0"/>
              </a:rPr>
              <a:t>Темур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Montserrat Medium" pitchFamily="2" charset="-52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50000"/>
                  </a:schemeClr>
                </a:solidFill>
                <a:latin typeface="Montserrat Medium" pitchFamily="2" charset="-52"/>
                <a:cs typeface="Times New Roman" panose="02020603050405020304" pitchFamily="18" charset="0"/>
              </a:rPr>
              <a:t>Бахридинович</a:t>
            </a:r>
            <a:endParaRPr lang="ru-RU" sz="2400" b="1" dirty="0">
              <a:solidFill>
                <a:schemeClr val="bg2">
                  <a:lumMod val="50000"/>
                </a:schemeClr>
              </a:solidFill>
              <a:latin typeface="Montserrat Medium" pitchFamily="2" charset="-52"/>
              <a:cs typeface="Times New Roman" panose="02020603050405020304" pitchFamily="18" charset="0"/>
            </a:endParaRPr>
          </a:p>
        </p:txBody>
      </p:sp>
      <p:sp>
        <p:nvSpPr>
          <p:cNvPr id="71" name="Заголовок 19"/>
          <p:cNvSpPr txBox="1">
            <a:spLocks/>
          </p:cNvSpPr>
          <p:nvPr/>
        </p:nvSpPr>
        <p:spPr>
          <a:xfrm>
            <a:off x="0" y="101600"/>
            <a:ext cx="9855186" cy="77859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Montserrat" pitchFamily="2" charset="-52"/>
                <a:ea typeface="+mj-ea"/>
                <a:cs typeface="+mj-cs"/>
              </a:rPr>
              <a:t>КОНТАКТЫ ДЛЯ ОБРАТНОЙ СВЯЗИ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Montserrat" pitchFamily="2" charset="-52"/>
              <a:ea typeface="+mj-ea"/>
              <a:cs typeface="+mj-cs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 cstate="print"/>
          <a:srcRect b="13592"/>
          <a:stretch>
            <a:fillRect/>
          </a:stretch>
        </p:blipFill>
        <p:spPr bwMode="auto">
          <a:xfrm>
            <a:off x="5326913" y="1392869"/>
            <a:ext cx="1871330" cy="197765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sun9-72.userapi.com/impg/fsGrbK3FSA9nu2pQJxA04tse0FvXmPCXgPlpUA/p9BY1TWN3GY.jpg?size=1019x1080&amp;quality=95&amp;sign=5719328faad547f2c07a57fb5e08daf0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33503" y="2750214"/>
            <a:ext cx="2521450" cy="2672390"/>
          </a:xfrm>
          <a:prstGeom prst="round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2319</TotalTime>
  <Words>441</Words>
  <Application>Microsoft Office PowerPoint</Application>
  <PresentationFormat>Произвольный</PresentationFormat>
  <Paragraphs>82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Рабочее совещание  по вопросу организации  в системе Росводресурсов Молодежного совета</vt:lpstr>
      <vt:lpstr>Слайд 2</vt:lpstr>
      <vt:lpstr>НАПРАВЛЕНИЯ И РЕЗУЛЬТАТЫ ПРОГРАММЫ</vt:lpstr>
      <vt:lpstr>МОЛОДЕЖНЫЕ СОВЕТЫ (МС)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Цифровизация управления водным хозяйством в интересах устойчивого развития страны</dc:title>
  <dc:creator>Ivan</dc:creator>
  <cp:lastModifiedBy>Nazhmitdinov</cp:lastModifiedBy>
  <cp:revision>88</cp:revision>
  <dcterms:created xsi:type="dcterms:W3CDTF">2024-10-31T10:42:04Z</dcterms:created>
  <dcterms:modified xsi:type="dcterms:W3CDTF">2024-12-13T20:11:55Z</dcterms:modified>
</cp:coreProperties>
</file>