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1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5143500" type="screen16x9"/>
  <p:notesSz cx="6797675" cy="9874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!akov RePack" initials="DR" lastIdx="7" clrIdx="0">
    <p:extLst>
      <p:ext uri="{19B8F6BF-5375-455C-9EA6-DF929625EA0E}">
        <p15:presenceInfo xmlns:p15="http://schemas.microsoft.com/office/powerpoint/2012/main" userId="D!akov RePa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B6B6"/>
    <a:srgbClr val="C7C7C7"/>
    <a:srgbClr val="000000"/>
    <a:srgbClr val="D5D5D5"/>
    <a:srgbClr val="DEDEDE"/>
    <a:srgbClr val="A21245"/>
    <a:srgbClr val="9B9B9B"/>
    <a:srgbClr val="404040"/>
    <a:srgbClr val="075AB5"/>
    <a:srgbClr val="0030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6A0FDD9-1542-4897-8B34-9ECA02668951}">
  <a:tblStyle styleId="{F6A0FDD9-1542-4897-8B34-9ECA0266895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8C0925B-C213-4998-8F30-9B21F0195583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667" autoAdjust="0"/>
  </p:normalViewPr>
  <p:slideViewPr>
    <p:cSldViewPr snapToGrid="0">
      <p:cViewPr varScale="1">
        <p:scale>
          <a:sx n="87" d="100"/>
          <a:sy n="87" d="100"/>
        </p:scale>
        <p:origin x="84" y="7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09510" y="741363"/>
            <a:ext cx="6578700" cy="3702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8824"/>
            <a:ext cx="2945659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399198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53988" y="1339850"/>
            <a:ext cx="6430962" cy="3617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2:notes"/>
          <p:cNvSpPr txBox="1">
            <a:spLocks noGrp="1"/>
          </p:cNvSpPr>
          <p:nvPr>
            <p:ph type="sldNum" idx="12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000000"/>
                </a:solidFill>
              </a:rPr>
              <a:t>1</a:t>
            </a:fld>
            <a:endParaRPr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11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96025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0085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47477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77612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9815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00517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061462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95282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9538" y="741363"/>
            <a:ext cx="6578600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6665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OBJEC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683568" y="205978"/>
            <a:ext cx="8003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539552" y="1182122"/>
            <a:ext cx="8003100" cy="33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dt" idx="10"/>
          </p:nvPr>
        </p:nvSpPr>
        <p:spPr>
          <a:xfrm>
            <a:off x="2816442" y="4677986"/>
            <a:ext cx="21336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8" name="Google Shape;38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" y="0"/>
            <a:ext cx="9137277" cy="51435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467" y="383394"/>
            <a:ext cx="1615837" cy="115333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93048" y="3560659"/>
            <a:ext cx="10264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9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докладчик: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11444" y="3701578"/>
            <a:ext cx="28080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0"/>
              </a:spcAft>
            </a:pPr>
            <a:r>
              <a:rPr lang="ru-RU" sz="1000" b="1" dirty="0">
                <a:solidFill>
                  <a:schemeClr val="tx1"/>
                </a:solidFill>
              </a:rPr>
              <a:t>Степочкин Евгений Вячеславович </a:t>
            </a:r>
          </a:p>
          <a:p>
            <a:pPr algn="r">
              <a:spcAft>
                <a:spcPts val="10"/>
              </a:spcAft>
            </a:pPr>
            <a:r>
              <a:rPr lang="ru-RU" sz="1000" dirty="0">
                <a:solidFill>
                  <a:schemeClr val="tx1"/>
                </a:solidFill>
                <a:latin typeface="+mn-lt"/>
              </a:rPr>
              <a:t>тел.</a:t>
            </a:r>
            <a:r>
              <a:rPr lang="en-US" sz="1000" dirty="0">
                <a:solidFill>
                  <a:schemeClr val="tx1"/>
                </a:solidFill>
                <a:latin typeface="+mn-lt"/>
              </a:rPr>
              <a:t>:</a:t>
            </a:r>
            <a:r>
              <a:rPr lang="ru-RU" sz="1000" dirty="0">
                <a:solidFill>
                  <a:schemeClr val="tx1"/>
                </a:solidFill>
                <a:latin typeface="+mn-lt"/>
              </a:rPr>
              <a:t> 8 980 265 20 66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28814" y="4559389"/>
            <a:ext cx="19927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chemeClr val="tx2">
                    <a:lumMod val="25000"/>
                  </a:schemeClr>
                </a:solidFill>
              </a:rPr>
              <a:t>Россия, 398040, г. Липецк, пл. Металлургов, 2</a:t>
            </a:r>
          </a:p>
          <a:p>
            <a:r>
              <a:rPr lang="ru-RU" sz="600" dirty="0">
                <a:solidFill>
                  <a:schemeClr val="tx2">
                    <a:lumMod val="25000"/>
                  </a:schemeClr>
                </a:solidFill>
              </a:rPr>
              <a:t>Факс: +7(4742) 44 11 11 ; Email: info@nlmk.com</a:t>
            </a:r>
          </a:p>
          <a:p>
            <a:r>
              <a:rPr lang="ru-RU" sz="800" u="sng" dirty="0">
                <a:solidFill>
                  <a:schemeClr val="tx2">
                    <a:lumMod val="25000"/>
                  </a:schemeClr>
                </a:solidFill>
              </a:rPr>
              <a:t>www.nlmk.com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503675" y="4559389"/>
            <a:ext cx="23827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" dirty="0">
                <a:solidFill>
                  <a:schemeClr val="tx2">
                    <a:lumMod val="25000"/>
                  </a:schemeClr>
                </a:solidFill>
              </a:rPr>
              <a:t>Россия, 3980</a:t>
            </a:r>
            <a:r>
              <a:rPr lang="en-US" sz="600" dirty="0">
                <a:solidFill>
                  <a:schemeClr val="tx2">
                    <a:lumMod val="25000"/>
                  </a:schemeClr>
                </a:solidFill>
              </a:rPr>
              <a:t>17</a:t>
            </a:r>
            <a:r>
              <a:rPr lang="ru-RU" sz="600" dirty="0">
                <a:solidFill>
                  <a:schemeClr val="tx2">
                    <a:lumMod val="25000"/>
                  </a:schemeClr>
                </a:solidFill>
              </a:rPr>
              <a:t>, г. Липецк, ул. Марии Расковой, 2Б-22</a:t>
            </a:r>
          </a:p>
          <a:p>
            <a:r>
              <a:rPr lang="ru-RU" sz="600" dirty="0">
                <a:solidFill>
                  <a:schemeClr val="tx2">
                    <a:lumMod val="25000"/>
                  </a:schemeClr>
                </a:solidFill>
              </a:rPr>
              <a:t>Тел.: +7(4742) 44 32 28 ; </a:t>
            </a:r>
            <a:r>
              <a:rPr lang="en-US" sz="600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600" dirty="0">
                <a:solidFill>
                  <a:schemeClr val="tx2">
                    <a:lumMod val="25000"/>
                  </a:schemeClr>
                </a:solidFill>
              </a:rPr>
              <a:t>Email: </a:t>
            </a:r>
            <a:r>
              <a:rPr lang="en-US" sz="600" dirty="0">
                <a:solidFill>
                  <a:schemeClr val="tx2">
                    <a:lumMod val="25000"/>
                  </a:schemeClr>
                </a:solidFill>
              </a:rPr>
              <a:t> Lipetsk.miloserdie@yandex.ru</a:t>
            </a:r>
            <a:endParaRPr lang="ru-RU" sz="600" dirty="0">
              <a:solidFill>
                <a:schemeClr val="tx2">
                  <a:lumMod val="25000"/>
                </a:schemeClr>
              </a:solidFill>
            </a:endParaRPr>
          </a:p>
          <a:p>
            <a:r>
              <a:rPr lang="ru-RU" sz="800" u="sng" dirty="0">
                <a:solidFill>
                  <a:schemeClr val="tx2">
                    <a:lumMod val="25000"/>
                  </a:schemeClr>
                </a:solidFill>
              </a:rPr>
              <a:t>www.</a:t>
            </a:r>
            <a:r>
              <a:rPr lang="en-US" sz="800" u="sng" dirty="0">
                <a:solidFill>
                  <a:schemeClr val="tx2">
                    <a:lumMod val="25000"/>
                  </a:schemeClr>
                </a:solidFill>
              </a:rPr>
              <a:t>miloserdie.</a:t>
            </a:r>
            <a:r>
              <a:rPr lang="ru-RU" sz="800" u="sng" dirty="0">
                <a:solidFill>
                  <a:schemeClr val="tx2">
                    <a:lumMod val="25000"/>
                  </a:schemeClr>
                </a:solidFill>
              </a:rPr>
              <a:t>nlmk.com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5401" y="4617940"/>
            <a:ext cx="1244164" cy="396993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987" y="4617941"/>
            <a:ext cx="683815" cy="3704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144932" y="4553083"/>
            <a:ext cx="16746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0"/>
              </a:spcAft>
            </a:pPr>
            <a:r>
              <a:rPr lang="en-US" sz="1000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| </a:t>
            </a:r>
            <a:r>
              <a:rPr lang="ru-RU" sz="1000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апрель, 2020 год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12482" y="2509921"/>
            <a:ext cx="3111803" cy="7382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646850" y="1613001"/>
            <a:ext cx="384307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"/>
              </a:spcAft>
            </a:pPr>
            <a:r>
              <a:rPr lang="ru-RU" sz="11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Презентация проекта на участие </a:t>
            </a:r>
          </a:p>
          <a:p>
            <a:pPr algn="ctr">
              <a:spcAft>
                <a:spcPts val="10"/>
              </a:spcAft>
            </a:pPr>
            <a:r>
              <a:rPr lang="ru-RU" sz="11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в грантовой программе «СТАЛЬНОЕ ДЕРЕВО» 2019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00859" y="2057800"/>
            <a:ext cx="5335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"/>
              </a:spcAft>
            </a:pPr>
            <a:r>
              <a:rPr lang="ru-RU" sz="24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«Волонтер</a:t>
            </a:r>
            <a:r>
              <a:rPr lang="en-US" sz="24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Online48»</a:t>
            </a:r>
            <a:endParaRPr lang="ru-RU" sz="2400" b="1" dirty="0">
              <a:solidFill>
                <a:schemeClr val="tx2">
                  <a:lumMod val="25000"/>
                </a:schemeClr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2420" y="2583748"/>
            <a:ext cx="38430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0"/>
              </a:spcAft>
            </a:pPr>
            <a:r>
              <a:rPr lang="ru-RU" sz="12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ПРОЕКТ </a:t>
            </a:r>
            <a:r>
              <a:rPr lang="ru-RU" sz="1200" b="1" dirty="0">
                <a:solidFill>
                  <a:schemeClr val="tx1"/>
                </a:solidFill>
                <a:latin typeface="+mn-lt"/>
              </a:rPr>
              <a:t>Степочкин Евгений Вячеславович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45946"/>
            <a:ext cx="9144000" cy="289755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19"/>
            <a:ext cx="9144000" cy="8616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4000" y="896249"/>
            <a:ext cx="3132000" cy="45719"/>
          </a:xfrm>
          <a:prstGeom prst="rect">
            <a:avLst/>
          </a:prstGeom>
          <a:gradFill flip="none" rotWithShape="1">
            <a:gsLst>
              <a:gs pos="0">
                <a:srgbClr val="D5D5D5"/>
              </a:gs>
              <a:gs pos="100000">
                <a:srgbClr val="075AB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343654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50" y="292608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0483" y="590881"/>
            <a:ext cx="3386025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Ресурсный план проекта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1094" y="1048303"/>
            <a:ext cx="38668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u="sng" dirty="0">
                <a:solidFill>
                  <a:schemeClr val="tx2">
                    <a:lumMod val="25000"/>
                  </a:schemeClr>
                </a:solidFill>
              </a:rPr>
              <a:t>Таблица используемых ресурсов:</a:t>
            </a:r>
            <a:endParaRPr lang="ru-RU" sz="1050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362451"/>
              </p:ext>
            </p:extLst>
          </p:nvPr>
        </p:nvGraphicFramePr>
        <p:xfrm>
          <a:off x="519382" y="1302219"/>
          <a:ext cx="8141812" cy="3627120"/>
        </p:xfrm>
        <a:graphic>
          <a:graphicData uri="http://schemas.openxmlformats.org/drawingml/2006/table">
            <a:tbl>
              <a:tblPr firstRow="1" bandRow="1">
                <a:tableStyleId>{F6A0FDD9-1542-4897-8B34-9ECA02668951}</a:tableStyleId>
              </a:tblPr>
              <a:tblGrid>
                <a:gridCol w="6157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7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2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61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08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№ П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П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Наименование статьи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Количественная оценка ресурсов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Вклад партнёров проекта, с указанием партнёров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800" b="0" dirty="0">
                          <a:solidFill>
                            <a:schemeClr val="bg1"/>
                          </a:solidFill>
                        </a:rPr>
                        <a:t>( если имеются)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5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DEDEDE">
                            <a:shade val="30000"/>
                            <a:satMod val="115000"/>
                          </a:srgbClr>
                        </a:gs>
                        <a:gs pos="100000">
                          <a:srgbClr val="DEDEDE">
                            <a:shade val="675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err="1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Бомберы</a:t>
                      </a: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для </a:t>
                      </a:r>
                      <a:r>
                        <a:rPr lang="ru-RU" sz="1000" b="0" dirty="0" err="1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тим</a:t>
                      </a: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-лидеров волонтеров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20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Футболки для волонтеров (двусторонняя печать)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50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Деревянные статуэтки для школ, чьи учащиеся успешно прошли образовательную программу 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40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0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Плотная глянцевая бумага для печати раздаточного материала на мероприятиях проекта 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0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Х-Баннер размер 80х180 с конструкцией10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0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Приобретение силиконовых браслетов с логотипом проекта для проведения акций и тренингов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0956302"/>
                  </a:ext>
                </a:extLst>
              </a:tr>
              <a:tr h="2989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Бумага А4 плотная для печати грамот и благодарственных писем для участников и партнеров мероприятия, методических материалов, создания декораций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0605748"/>
                  </a:ext>
                </a:extLst>
              </a:tr>
              <a:tr h="230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 err="1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Флипчарт</a:t>
                      </a: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0877785"/>
                  </a:ext>
                </a:extLst>
              </a:tr>
              <a:tr h="2307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4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i="0" u="none" strike="noStrike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ноутбук CHUWI </a:t>
                      </a:r>
                      <a:r>
                        <a:rPr lang="ru-RU" sz="1000" b="0" i="0" u="none" strike="noStrike" cap="non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LapBook</a:t>
                      </a:r>
                      <a:r>
                        <a:rPr lang="ru-RU" sz="1000" b="0" i="0" u="none" strike="noStrike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ru-RU" sz="1000" b="0" i="0" u="none" strike="noStrike" cap="none" dirty="0" err="1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Pro</a:t>
                      </a:r>
                      <a:r>
                        <a:rPr lang="ru-RU" sz="1000" b="0" i="0" u="none" strike="noStrike" cap="non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14.1 для подготовки и реализации комплекса мероприятий </a:t>
                      </a:r>
                      <a:endParaRPr lang="ru-RU" sz="1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4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49804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75A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  <a:alpha val="49804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2980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4662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80054"/>
            <a:ext cx="9144000" cy="2563446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19"/>
            <a:ext cx="9144000" cy="8616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4000" y="896249"/>
            <a:ext cx="3132000" cy="45719"/>
          </a:xfrm>
          <a:prstGeom prst="rect">
            <a:avLst/>
          </a:prstGeom>
          <a:gradFill flip="none" rotWithShape="1">
            <a:gsLst>
              <a:gs pos="0">
                <a:srgbClr val="D5D5D5"/>
              </a:gs>
              <a:gs pos="100000">
                <a:srgbClr val="A2124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343654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50" y="292608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0483" y="334110"/>
            <a:ext cx="3386025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Ключевые показатели </a:t>
            </a:r>
          </a:p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эффективности проекта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0483" y="941840"/>
            <a:ext cx="38668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u="sng" dirty="0">
                <a:solidFill>
                  <a:schemeClr val="tx2">
                    <a:lumMod val="25000"/>
                  </a:schemeClr>
                </a:solidFill>
              </a:rPr>
              <a:t>Таблица используемых ресурсов:</a:t>
            </a:r>
            <a:endParaRPr lang="ru-RU" sz="1050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5963597"/>
              </p:ext>
            </p:extLst>
          </p:nvPr>
        </p:nvGraphicFramePr>
        <p:xfrm>
          <a:off x="326571" y="1182396"/>
          <a:ext cx="8548915" cy="3740780"/>
        </p:xfrm>
        <a:graphic>
          <a:graphicData uri="http://schemas.openxmlformats.org/drawingml/2006/table">
            <a:tbl>
              <a:tblPr firstRow="1" bandRow="1">
                <a:tableStyleId>{F6A0FDD9-1542-4897-8B34-9ECA02668951}</a:tableStyleId>
              </a:tblPr>
              <a:tblGrid>
                <a:gridCol w="4136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208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64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№ П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П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Показатели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Значение показателя</a:t>
                      </a:r>
                      <a:endParaRPr lang="ru-RU" sz="8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65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Количественные результаты: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3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Количество участников проекта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7000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90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ru-RU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Количество волонтеров проекта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200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9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Количество разработанных образовательных тренингов по кибербезопасности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6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Количество организаций вовлеченных в проект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6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Количество проведенных образовательных тренингов и акций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35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6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2.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1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Качественные</a:t>
                      </a:r>
                      <a:r>
                        <a:rPr lang="ru-RU" sz="1000" b="1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результаты:</a:t>
                      </a:r>
                      <a:endParaRPr lang="ru-RU" sz="1000" b="1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6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По результатам реализации проекта будет увеличено количество подобных молодежных площадок путем создания нового волонтерского отряда.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6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Произойдет повышение уровня знания в сфере </a:t>
                      </a:r>
                      <a:r>
                        <a:rPr lang="ru-RU" sz="1000" b="0" dirty="0" err="1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кибербезопасности</a:t>
                      </a: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, который можно будет увидеть по итогам входящего и итогового анкетирования.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61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212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Учащиеся образовательных организаций смогут повысить узнать полезную информацию для безопасного пользования интернетом и получат практические знания для выявления противоправной информации. 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212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A2124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044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24100"/>
            <a:ext cx="9144000" cy="28194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19"/>
            <a:ext cx="9144000" cy="8616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3999" y="889175"/>
            <a:ext cx="3232059" cy="56756"/>
          </a:xfrm>
          <a:prstGeom prst="rect">
            <a:avLst/>
          </a:prstGeom>
          <a:gradFill flip="none" rotWithShape="1">
            <a:gsLst>
              <a:gs pos="0">
                <a:srgbClr val="D5D5D5"/>
              </a:gs>
              <a:gs pos="100000">
                <a:srgbClr val="A2124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343654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50" y="292608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0483" y="605278"/>
            <a:ext cx="3518455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Ключевые риски проекта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27717" y="1156254"/>
            <a:ext cx="38668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u="sng" dirty="0">
                <a:solidFill>
                  <a:schemeClr val="tx2">
                    <a:lumMod val="25000"/>
                  </a:schemeClr>
                </a:solidFill>
              </a:rPr>
              <a:t>Таблица ключевых рисков:</a:t>
            </a:r>
            <a:endParaRPr lang="ru-RU" sz="1050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226702"/>
              </p:ext>
            </p:extLst>
          </p:nvPr>
        </p:nvGraphicFramePr>
        <p:xfrm>
          <a:off x="519381" y="1426707"/>
          <a:ext cx="8141816" cy="3092554"/>
        </p:xfrm>
        <a:graphic>
          <a:graphicData uri="http://schemas.openxmlformats.org/drawingml/2006/table">
            <a:tbl>
              <a:tblPr firstRow="1" bandRow="1">
                <a:tableStyleId>{F6A0FDD9-1542-4897-8B34-9ECA02668951}</a:tableStyleId>
              </a:tblPr>
              <a:tblGrid>
                <a:gridCol w="2896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5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37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144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4862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87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18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№ 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Риск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Причины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Последствия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Мероприятия по минимизации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Ответственные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Срок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48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DEDEDE">
                            <a:shade val="30000"/>
                            <a:satMod val="115000"/>
                          </a:srgbClr>
                        </a:gs>
                        <a:gs pos="100000">
                          <a:srgbClr val="DEDEDE">
                            <a:shade val="67500"/>
                            <a:satMod val="115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Отказ образовательной организации в установке контейнера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Нежелание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образовательной организации сотрудничать</a:t>
                      </a: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Контейнер не установлен в образовательной организации</a:t>
                      </a: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Заблаговременное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согласование установки контейнера и сбора пластиковых крышек</a:t>
                      </a: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68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Низкая заинтересованность аудитории в сборе пластиковых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крышек</a:t>
                      </a: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Незаинтересованность аудитории в акции,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Малая информированность о пользе раздельного сбора отходов</a:t>
                      </a: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Низкие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показатели сбора пластиковых крышек</a:t>
                      </a: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Образовательные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экологические тренинги о пользе раздельного сбора отходов,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Широкое освещение в СМИ о сборе пластиковых крышек</a:t>
                      </a: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3531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094000" y="883637"/>
            <a:ext cx="1636588" cy="45719"/>
          </a:xfrm>
          <a:prstGeom prst="rect">
            <a:avLst/>
          </a:prstGeom>
          <a:gradFill flip="none" rotWithShape="1">
            <a:gsLst>
              <a:gs pos="0">
                <a:srgbClr val="D5D5D5"/>
              </a:gs>
              <a:gs pos="100000">
                <a:srgbClr val="6C6C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19"/>
            <a:ext cx="9144000" cy="86164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343654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50" y="292608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4946" y="605767"/>
            <a:ext cx="1796860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Приложения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0069"/>
            <a:ext cx="9144000" cy="1463431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94946" y="1240106"/>
            <a:ext cx="715754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000" dirty="0"/>
              <a:t>С октября 2019 года в образовательных учреждениях города Липецка были проведены пробные слушания разработанных материалов.</a:t>
            </a:r>
          </a:p>
          <a:p>
            <a:pPr algn="just"/>
            <a:r>
              <a:rPr lang="ru-RU" sz="1000" dirty="0"/>
              <a:t>В 7 образовательных учреждениях города Липецка было проведено по 2 тренинга. </a:t>
            </a:r>
          </a:p>
          <a:p>
            <a:pPr algn="just"/>
            <a:r>
              <a:rPr lang="ru-RU" sz="1000" dirty="0"/>
              <a:t>Охват участников составил более 400 человек. </a:t>
            </a:r>
          </a:p>
          <a:p>
            <a:br>
              <a:rPr lang="ru-RU" sz="1200" dirty="0"/>
            </a:b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43703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0431"/>
            <a:ext cx="9144000" cy="31471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616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4000" y="896249"/>
            <a:ext cx="2029590" cy="45719"/>
          </a:xfrm>
          <a:prstGeom prst="rect">
            <a:avLst/>
          </a:prstGeom>
          <a:gradFill flip="none" rotWithShape="1">
            <a:gsLst>
              <a:gs pos="0">
                <a:srgbClr val="47D04D"/>
              </a:gs>
              <a:gs pos="100000">
                <a:srgbClr val="008C3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0069"/>
            <a:ext cx="9144000" cy="14634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343654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50" y="292608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87552" y="518663"/>
            <a:ext cx="3722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"/>
              </a:spcAft>
            </a:pPr>
            <a:r>
              <a:rPr lang="ru-RU" sz="24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Цель проекта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716" y="4984584"/>
            <a:ext cx="3380539" cy="8020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93227" y="1047957"/>
            <a:ext cx="7157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dirty="0"/>
              <a:t>Цель проекта:</a:t>
            </a:r>
            <a:endParaRPr lang="ru-RU" sz="1100" dirty="0"/>
          </a:p>
        </p:txBody>
      </p:sp>
      <p:sp>
        <p:nvSpPr>
          <p:cNvPr id="14" name="TextBox 13"/>
          <p:cNvSpPr txBox="1"/>
          <p:nvPr/>
        </p:nvSpPr>
        <p:spPr>
          <a:xfrm>
            <a:off x="490116" y="1320231"/>
            <a:ext cx="8171078" cy="6152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40"/>
              </a:lnSpc>
            </a:pPr>
            <a:r>
              <a:rPr lang="ru-RU" sz="1000" dirty="0"/>
              <a:t>Противодействие распространению в сети Интернет противоправной информации, а также информации, способной причинить вред здоровью и развитию личности детей и подростков (пропаганда распространения наркотиков, вовлечение молодежи в противоправные действия, пропаганда суицида, экстремизма) в период с  01 июня 2020 года по 01 декабря 2020 года.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31212" y="2026434"/>
            <a:ext cx="7157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u="sng" dirty="0"/>
              <a:t>Актуальность и социальная значимость проекта:</a:t>
            </a:r>
            <a:endParaRPr lang="ru-RU" sz="1100" dirty="0"/>
          </a:p>
        </p:txBody>
      </p:sp>
      <p:sp>
        <p:nvSpPr>
          <p:cNvPr id="16" name="TextBox 15"/>
          <p:cNvSpPr txBox="1"/>
          <p:nvPr/>
        </p:nvSpPr>
        <p:spPr>
          <a:xfrm>
            <a:off x="322943" y="2376781"/>
            <a:ext cx="8498114" cy="2766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ts val="1440"/>
              </a:lnSpc>
            </a:pPr>
            <a:r>
              <a:rPr lang="ru-RU" sz="1000" dirty="0">
                <a:latin typeface="+mn-lt"/>
              </a:rPr>
              <a:t>Каждый из нас проводит время в сети «Интернет», читает новости, но не каждый задумывается о том, какой огромный поток информации проходит через него ежедневно. И иногда, мы не можем определить, является ли эта информация безопасной для нас и наших близких. количество интернет-пользователей, по данным </a:t>
            </a:r>
            <a:r>
              <a:rPr lang="ru-RU" sz="1000" dirty="0" err="1">
                <a:latin typeface="+mn-lt"/>
              </a:rPr>
              <a:t>Digital</a:t>
            </a:r>
            <a:r>
              <a:rPr lang="ru-RU" sz="1000" dirty="0">
                <a:latin typeface="+mn-lt"/>
              </a:rPr>
              <a:t> 2020, составило 118 миллионов. Это значит, что интернетом пользуются 81% россиян. В таком случаи, каждый из данных пользователей подвержен риску наткнуться на информацию, связанную с распространение наркотических или психотропных веществ, на информацию связанную с вовлечение лиц в противоправные действия, на пропаганду экстремизма или даже суицида. По данным УМВД России по городу Липецку в январе 2020-го в областном центре в сфере совершено 91 подобное преступление – почти в 2,5 раза больше, чем в январе прошлого года. Общая сумма причиненного гражданам ущерба за один месяц превысила 8 млн. рублей.  Почти половина пострадавших – </a:t>
            </a:r>
            <a:r>
              <a:rPr lang="ru-RU" sz="1000" dirty="0" err="1">
                <a:latin typeface="+mn-lt"/>
              </a:rPr>
              <a:t>липчане</a:t>
            </a:r>
            <a:r>
              <a:rPr lang="ru-RU" sz="1000" dirty="0">
                <a:latin typeface="+mn-lt"/>
              </a:rPr>
              <a:t> в возрасте от 18 до 40 лет. Данный проект позволит повысить знания населения в сфере киберпреступности, распознавать опасную информацию, и к тому же уменьшить количество случаев кибермошенничества. Если учитывать факт малого опыта и желание чего-либо нового, то молодое поколение становиться основной целью злоумышленников. Актуальность данного проекта в нынешних реалиях невероятно высока. На данный момент есть необходимость рассказать молодежи об опасностях, которые возможно встретить на просторах интернета. Рассказать, почему некоторая информация является неприемлемой, к тому же научить выявлять данную информацию в огромном ее потоке.</a:t>
            </a:r>
          </a:p>
          <a:p>
            <a:pPr algn="just">
              <a:lnSpc>
                <a:spcPts val="1440"/>
              </a:lnSpc>
            </a:pPr>
            <a:endParaRPr lang="ru-RU" sz="1000" dirty="0">
              <a:latin typeface="+mn-lt"/>
            </a:endParaRPr>
          </a:p>
          <a:p>
            <a:pPr algn="just">
              <a:lnSpc>
                <a:spcPts val="1440"/>
              </a:lnSpc>
            </a:pP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4177832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616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4000" y="896249"/>
            <a:ext cx="2029590" cy="45719"/>
          </a:xfrm>
          <a:prstGeom prst="rect">
            <a:avLst/>
          </a:prstGeom>
          <a:gradFill flip="none" rotWithShape="1">
            <a:gsLst>
              <a:gs pos="0">
                <a:srgbClr val="47D04D"/>
              </a:gs>
              <a:gs pos="100000">
                <a:srgbClr val="008C3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0069"/>
            <a:ext cx="9144000" cy="14634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343654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50" y="292608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80237" y="514862"/>
            <a:ext cx="3722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"/>
              </a:spcAft>
            </a:pPr>
            <a:r>
              <a:rPr lang="ru-RU" sz="24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Цель проекта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31213" y="1302104"/>
            <a:ext cx="199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u="sng" dirty="0"/>
              <a:t>Задачи: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1131213" y="2571050"/>
            <a:ext cx="1992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u="sng" dirty="0"/>
              <a:t>Место реализации</a:t>
            </a:r>
          </a:p>
          <a:p>
            <a:pPr algn="r"/>
            <a:r>
              <a:rPr lang="ru-RU" sz="1200" b="1" u="sng" dirty="0"/>
              <a:t>проекта: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131212" y="3049616"/>
            <a:ext cx="19923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200" b="1" u="sng" dirty="0"/>
              <a:t>Участники проекта:</a:t>
            </a:r>
            <a:endParaRPr lang="ru-RU" sz="1200" dirty="0"/>
          </a:p>
        </p:txBody>
      </p:sp>
      <p:sp>
        <p:nvSpPr>
          <p:cNvPr id="2" name="TextBox 1"/>
          <p:cNvSpPr txBox="1"/>
          <p:nvPr/>
        </p:nvSpPr>
        <p:spPr>
          <a:xfrm>
            <a:off x="3262579" y="1302104"/>
            <a:ext cx="5398615" cy="127727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lvl="1"/>
            <a:r>
              <a:rPr lang="ru-RU" sz="1100" dirty="0"/>
              <a:t>- создание системы информирования;</a:t>
            </a:r>
          </a:p>
          <a:p>
            <a:pPr lvl="1"/>
            <a:r>
              <a:rPr lang="ru-RU" sz="1100" dirty="0"/>
              <a:t>- разработка образовательной программы для добровольцев;</a:t>
            </a:r>
          </a:p>
          <a:p>
            <a:pPr lvl="1"/>
            <a:r>
              <a:rPr lang="ru-RU" sz="1100" dirty="0"/>
              <a:t>- создание добровольческого (волонтёрского) отряда по выявлению противоправной информации и обучения населения;</a:t>
            </a:r>
          </a:p>
          <a:p>
            <a:pPr lvl="1"/>
            <a:r>
              <a:rPr lang="ru-RU" sz="1100" dirty="0"/>
              <a:t>- разработка и проведение обучающих тренингов;</a:t>
            </a:r>
          </a:p>
          <a:p>
            <a:pPr lvl="1"/>
            <a:r>
              <a:rPr lang="ru-RU" sz="1100" dirty="0"/>
              <a:t>- разработка образовательных акций «Безопасный интернет»;</a:t>
            </a:r>
          </a:p>
          <a:p>
            <a:pPr lvl="1"/>
            <a:r>
              <a:rPr lang="ru-RU" sz="1100" dirty="0"/>
              <a:t>- организация работы в сети Интернет.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62576" y="2691047"/>
            <a:ext cx="5398615" cy="2616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1100" dirty="0"/>
              <a:t>- г. Липецк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62575" y="3134511"/>
            <a:ext cx="5398615" cy="600164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100" dirty="0"/>
              <a:t>учащиеся 1-11 классов, студенты средне-специальных и высших образовательных организаций Липецкой области. Охват участников – около 7000 человек.</a:t>
            </a:r>
          </a:p>
        </p:txBody>
      </p:sp>
    </p:spTree>
    <p:extLst>
      <p:ext uri="{BB962C8B-B14F-4D97-AF65-F5344CB8AC3E}">
        <p14:creationId xmlns:p14="http://schemas.microsoft.com/office/powerpoint/2010/main" val="2283797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616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3999" y="896249"/>
            <a:ext cx="2810343" cy="45719"/>
          </a:xfrm>
          <a:prstGeom prst="rect">
            <a:avLst/>
          </a:prstGeom>
          <a:gradFill flip="none" rotWithShape="1">
            <a:gsLst>
              <a:gs pos="0">
                <a:srgbClr val="47D04D"/>
              </a:gs>
              <a:gs pos="100000">
                <a:srgbClr val="008C3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0069"/>
            <a:ext cx="9144000" cy="146343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343654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50" y="292608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02008" y="475614"/>
            <a:ext cx="3722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"/>
              </a:spcAft>
            </a:pPr>
            <a:r>
              <a:rPr lang="ru-RU" sz="24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Команда проекта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80903" y="1163477"/>
            <a:ext cx="6782193" cy="3600986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ru-RU" sz="1200" b="1" dirty="0" err="1"/>
              <a:t>Степочкин</a:t>
            </a:r>
            <a:r>
              <a:rPr lang="ru-RU" sz="1200" b="1" dirty="0"/>
              <a:t> Евгений Вячеславович </a:t>
            </a:r>
            <a:r>
              <a:rPr lang="ru-RU" sz="1200" dirty="0"/>
              <a:t>– Заместитель председателя Совета лидеров Липецкой области;</a:t>
            </a:r>
          </a:p>
          <a:p>
            <a:pPr marL="171450" indent="-171450">
              <a:buFontTx/>
              <a:buChar char="-"/>
            </a:pPr>
            <a:r>
              <a:rPr lang="ru-RU" sz="1200" b="1" dirty="0"/>
              <a:t>Карелина Светлана Ивановна </a:t>
            </a:r>
            <a:r>
              <a:rPr lang="ru-RU" sz="1200" dirty="0"/>
              <a:t>– директор Г(О)БУ «Управление молодежной политики Липецкой области» - информационное сопровождение проекта, предоставление площадки для мероприятий проекта</a:t>
            </a:r>
          </a:p>
          <a:p>
            <a:pPr marL="171450" indent="-171450">
              <a:buFontTx/>
              <a:buChar char="-"/>
            </a:pPr>
            <a:r>
              <a:rPr lang="ru-RU" sz="1200" b="1" dirty="0" err="1"/>
              <a:t>Бундесов</a:t>
            </a:r>
            <a:r>
              <a:rPr lang="ru-RU" sz="1200" b="1" dirty="0"/>
              <a:t> Сергей Николаевич </a:t>
            </a:r>
            <a:r>
              <a:rPr lang="ru-RU" sz="1200" dirty="0"/>
              <a:t>– заведующий отделом по связям с общественностью МУ «ГДМ «Октябрь» - работа со СМИ, подготовка сценариев акций;</a:t>
            </a:r>
          </a:p>
          <a:p>
            <a:pPr marL="171450" indent="-171450">
              <a:buFontTx/>
              <a:buChar char="-"/>
            </a:pPr>
            <a:r>
              <a:rPr lang="ru-RU" sz="1200" b="1" dirty="0"/>
              <a:t>Пономарев Александр Анатольевич </a:t>
            </a:r>
            <a:r>
              <a:rPr lang="ru-RU" sz="1200" dirty="0"/>
              <a:t>– председатель Общественного Совета УМВД России по Липецкой области – работа с экспертами, методическое сопровождение проекта;</a:t>
            </a:r>
          </a:p>
          <a:p>
            <a:pPr marL="171450" indent="-171450">
              <a:buFontTx/>
              <a:buChar char="-"/>
            </a:pPr>
            <a:r>
              <a:rPr lang="ru-RU" sz="1200" b="1" dirty="0"/>
              <a:t>Кремнев Константин Александрович </a:t>
            </a:r>
            <a:r>
              <a:rPr lang="ru-RU" sz="1200" dirty="0"/>
              <a:t>– начальник Управления уголовного розыска УМВД России по Липецкой области – обучение добровольцев (волонтеров), методическое сопровождение мероприятий проекта; </a:t>
            </a:r>
          </a:p>
          <a:p>
            <a:pPr marL="171450" indent="-171450">
              <a:buFontTx/>
              <a:buChar char="-"/>
            </a:pPr>
            <a:r>
              <a:rPr lang="ru-RU" sz="1200" b="1" dirty="0" err="1"/>
              <a:t>Снежкова</a:t>
            </a:r>
            <a:r>
              <a:rPr lang="ru-RU" sz="1200" b="1" dirty="0"/>
              <a:t> Ольга Васильевна </a:t>
            </a:r>
            <a:r>
              <a:rPr lang="ru-RU" sz="1200" dirty="0"/>
              <a:t>– </a:t>
            </a:r>
            <a:r>
              <a:rPr lang="ru-RU" sz="1200" dirty="0" err="1"/>
              <a:t>Врио</a:t>
            </a:r>
            <a:r>
              <a:rPr lang="ru-RU" sz="1200" dirty="0"/>
              <a:t> начальника отдела информации и связей с общественностью – обучение волонтеров, работа в Интернете;</a:t>
            </a:r>
          </a:p>
          <a:p>
            <a:pPr marL="171450" indent="-171450">
              <a:buFontTx/>
              <a:buChar char="-"/>
            </a:pPr>
            <a:r>
              <a:rPr lang="ru-RU" sz="1200" b="1" dirty="0"/>
              <a:t>Воронцова Наталья Евгеньевна </a:t>
            </a:r>
            <a:r>
              <a:rPr lang="ru-RU" sz="1200" dirty="0"/>
              <a:t>– сотрудник УНК УМВД России по Липецкой области – обучение волонтеров, работа в Интернете;</a:t>
            </a:r>
          </a:p>
          <a:p>
            <a:pPr marL="171450" indent="-171450">
              <a:buFontTx/>
              <a:buChar char="-"/>
            </a:pPr>
            <a:r>
              <a:rPr lang="ru-RU" sz="1200" b="1" dirty="0"/>
              <a:t>Шаврин Владислав Александрович </a:t>
            </a:r>
            <a:r>
              <a:rPr lang="ru-RU" sz="1200" dirty="0"/>
              <a:t>– председатель Совета лидеров Липецкой области – организация волонтерского сопровождения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3194011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95011"/>
            <a:ext cx="9144000" cy="19495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616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4000" y="896249"/>
            <a:ext cx="3132000" cy="45719"/>
          </a:xfrm>
          <a:prstGeom prst="rect">
            <a:avLst/>
          </a:prstGeom>
          <a:gradFill flip="none" rotWithShape="1">
            <a:gsLst>
              <a:gs pos="0">
                <a:srgbClr val="D5D5D5"/>
              </a:gs>
              <a:gs pos="100000">
                <a:srgbClr val="6C6C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343654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50" y="292608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0483" y="357673"/>
            <a:ext cx="3374048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Концепция </a:t>
            </a:r>
          </a:p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и альтернативы проекта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90483" y="962967"/>
            <a:ext cx="38668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u="sng" dirty="0">
                <a:solidFill>
                  <a:schemeClr val="tx2">
                    <a:lumMod val="25000"/>
                  </a:schemeClr>
                </a:solidFill>
              </a:rPr>
              <a:t>Краткое описание содержания проекта:</a:t>
            </a:r>
            <a:endParaRPr lang="ru-RU" sz="1050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022457"/>
              </p:ext>
            </p:extLst>
          </p:nvPr>
        </p:nvGraphicFramePr>
        <p:xfrm>
          <a:off x="484739" y="1237882"/>
          <a:ext cx="8176455" cy="3765578"/>
        </p:xfrm>
        <a:graphic>
          <a:graphicData uri="http://schemas.openxmlformats.org/drawingml/2006/table">
            <a:tbl>
              <a:tblPr firstRow="1" bandRow="1">
                <a:tableStyleId>{F6A0FDD9-1542-4897-8B34-9ECA02668951}</a:tableStyleId>
              </a:tblPr>
              <a:tblGrid>
                <a:gridCol w="12669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3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25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08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02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8603">
                <a:tc>
                  <a:txBody>
                    <a:bodyPr/>
                    <a:lstStyle/>
                    <a:p>
                      <a:pPr algn="ctr"/>
                      <a:r>
                        <a:rPr lang="ru-RU" sz="900" b="0" dirty="0">
                          <a:solidFill>
                            <a:schemeClr val="bg1"/>
                          </a:solidFill>
                        </a:rPr>
                        <a:t>Варианты реализации</a:t>
                      </a:r>
                    </a:p>
                  </a:txBody>
                  <a:tcPr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bg1"/>
                          </a:solidFill>
                        </a:rPr>
                        <a:t>Содержание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bg1"/>
                          </a:solidFill>
                        </a:rPr>
                        <a:t>Преимущества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bg1"/>
                          </a:solidFill>
                        </a:rPr>
                        <a:t>Недостатки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bg1"/>
                          </a:solidFill>
                        </a:rPr>
                        <a:t>Вывод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7720">
                <a:tc>
                  <a:txBody>
                    <a:bodyPr/>
                    <a:lstStyle/>
                    <a:p>
                      <a:r>
                        <a:rPr lang="ru-RU" sz="1000" b="1" dirty="0">
                          <a:solidFill>
                            <a:schemeClr val="bg1"/>
                          </a:solidFill>
                        </a:rPr>
                        <a:t>Вариант 1</a:t>
                      </a:r>
                    </a:p>
                    <a:p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(выбранный)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1">
                            <a:lumMod val="95000"/>
                            <a:shade val="30000"/>
                            <a:satMod val="115000"/>
                          </a:schemeClr>
                        </a:gs>
                        <a:gs pos="100000">
                          <a:srgbClr val="B6B6B6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- Образовательные тренинги с последующим вовлечением в работу по выявлению правонарушений в сети интернет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000" dirty="0"/>
                        <a:t>Интересный формат обучения.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000" dirty="0"/>
                        <a:t>Доступность и легкость восприятия информации.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000" dirty="0"/>
                        <a:t>Безвозмездное получение знаний.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000" dirty="0"/>
                        <a:t>Получение практических знаний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000" dirty="0"/>
                        <a:t>Потребность в продолжительной рекламе.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Удовлетворяет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8166">
                <a:tc>
                  <a:txBody>
                    <a:bodyPr/>
                    <a:lstStyle/>
                    <a:p>
                      <a:r>
                        <a:rPr lang="ru-RU" sz="1000" dirty="0"/>
                        <a:t>Вариант 2</a:t>
                      </a:r>
                    </a:p>
                    <a:p>
                      <a:r>
                        <a:rPr lang="ru-RU" sz="1000" dirty="0"/>
                        <a:t>(альтернативный)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- Образовательные лекции </a:t>
                      </a:r>
                      <a:r>
                        <a:rPr lang="en-US" sz="1000" dirty="0"/>
                        <a:t>online.</a:t>
                      </a:r>
                      <a:endParaRPr lang="ru-RU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000" dirty="0"/>
                        <a:t>Простой и привычный формат получения информации.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000" dirty="0"/>
                        <a:t>Охват большей аудитории. 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000" dirty="0"/>
                        <a:t>Скучный формат обучения.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000" dirty="0"/>
                        <a:t>Сложность восприятия информации из-за «сухого» текста.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000" dirty="0"/>
                        <a:t>Неприменимость знаний на практике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Малая</a:t>
                      </a:r>
                      <a:r>
                        <a:rPr lang="ru-RU" sz="1000" baseline="0" dirty="0"/>
                        <a:t> эффективность</a:t>
                      </a:r>
                      <a:endParaRPr lang="ru-RU" sz="1000" dirty="0"/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8612">
                <a:tc>
                  <a:txBody>
                    <a:bodyPr/>
                    <a:lstStyle/>
                    <a:p>
                      <a:r>
                        <a:rPr lang="ru-RU" sz="1000" dirty="0"/>
                        <a:t>Вариант </a:t>
                      </a:r>
                      <a:r>
                        <a:rPr lang="en-US" sz="1000" dirty="0"/>
                        <a:t>3</a:t>
                      </a:r>
                      <a:endParaRPr lang="ru-RU" sz="1000" dirty="0"/>
                    </a:p>
                    <a:p>
                      <a:r>
                        <a:rPr lang="ru-RU" sz="1000" dirty="0"/>
                        <a:t>(альтернативный)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Квест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000" dirty="0"/>
                        <a:t>Высокая доступность материала для населения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000" dirty="0"/>
                        <a:t>Популярность формата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000" dirty="0"/>
                        <a:t>Низкая вероятность изучения материала гражданами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000" dirty="0"/>
                        <a:t>Наличие базовых знаний в сфере интернет безопасности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/>
                        <a:t>Малая эффективность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453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95011"/>
            <a:ext cx="9144000" cy="194957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616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4000" y="896249"/>
            <a:ext cx="3132000" cy="45719"/>
          </a:xfrm>
          <a:prstGeom prst="rect">
            <a:avLst/>
          </a:prstGeom>
          <a:gradFill flip="none" rotWithShape="1">
            <a:gsLst>
              <a:gs pos="0">
                <a:srgbClr val="D5D5D5"/>
              </a:gs>
              <a:gs pos="100000">
                <a:srgbClr val="6C6C6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343654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50" y="292608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0483" y="357673"/>
            <a:ext cx="3374048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Концепция </a:t>
            </a:r>
          </a:p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и альтернативы проекта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9743" y="992596"/>
            <a:ext cx="38668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u="sng" dirty="0">
                <a:solidFill>
                  <a:schemeClr val="tx2">
                    <a:lumMod val="25000"/>
                  </a:schemeClr>
                </a:solidFill>
              </a:rPr>
              <a:t>Устраняемые риски </a:t>
            </a:r>
            <a:r>
              <a:rPr lang="en-US" sz="1050" u="sng" dirty="0">
                <a:solidFill>
                  <a:schemeClr val="tx2">
                    <a:lumMod val="25000"/>
                  </a:schemeClr>
                </a:solidFill>
              </a:rPr>
              <a:t>/ </a:t>
            </a:r>
            <a:r>
              <a:rPr lang="ru-RU" sz="1050" u="sng" dirty="0">
                <a:solidFill>
                  <a:schemeClr val="tx2">
                    <a:lumMod val="25000"/>
                  </a:schemeClr>
                </a:solidFill>
              </a:rPr>
              <a:t>проблемы:</a:t>
            </a:r>
            <a:endParaRPr lang="ru-RU" sz="1050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894652"/>
              </p:ext>
            </p:extLst>
          </p:nvPr>
        </p:nvGraphicFramePr>
        <p:xfrm>
          <a:off x="1083027" y="2218537"/>
          <a:ext cx="6977945" cy="2279572"/>
        </p:xfrm>
        <a:graphic>
          <a:graphicData uri="http://schemas.openxmlformats.org/drawingml/2006/table">
            <a:tbl>
              <a:tblPr firstRow="1" bandRow="1">
                <a:tableStyleId>{F6A0FDD9-1542-4897-8B34-9ECA02668951}</a:tableStyleId>
              </a:tblPr>
              <a:tblGrid>
                <a:gridCol w="31246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991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2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0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5492">
                <a:tc rowSpan="2">
                  <a:txBody>
                    <a:bodyPr/>
                    <a:lstStyle/>
                    <a:p>
                      <a:pPr algn="l"/>
                      <a:r>
                        <a:rPr lang="ru-RU" sz="900" b="0" dirty="0">
                          <a:solidFill>
                            <a:schemeClr val="bg1"/>
                          </a:solidFill>
                        </a:rPr>
                        <a:t>Наименование показателя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bg1"/>
                          </a:solidFill>
                        </a:rPr>
                        <a:t>Значение показателя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8C3B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962">
                <a:tc vMerge="1">
                  <a:txBody>
                    <a:bodyPr/>
                    <a:lstStyle/>
                    <a:p>
                      <a:pPr algn="ctr"/>
                      <a:endParaRPr lang="ru-RU" sz="900" b="0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bg1"/>
                          </a:solidFill>
                        </a:rPr>
                        <a:t>Текущее значение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bg1"/>
                          </a:solidFill>
                        </a:rPr>
                        <a:t>Целевое состояние</a:t>
                      </a:r>
                      <a:r>
                        <a:rPr lang="ru-RU" sz="1050" b="1" dirty="0">
                          <a:solidFill>
                            <a:srgbClr val="008C3B"/>
                          </a:solidFill>
                        </a:rPr>
                        <a:t>*</a:t>
                      </a:r>
                      <a:endParaRPr lang="ru-RU" sz="900" b="1" dirty="0">
                        <a:solidFill>
                          <a:srgbClr val="008C3B"/>
                        </a:solidFill>
                      </a:endParaRPr>
                    </a:p>
                  </a:txBody>
                  <a:tcPr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bg1"/>
                          </a:solidFill>
                        </a:rPr>
                        <a:t>Отклонение</a:t>
                      </a:r>
                    </a:p>
                  </a:txBody>
                  <a:tcPr anchor="b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5396"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Количество волонтеров проекта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C00000"/>
                          </a:solidFill>
                        </a:rPr>
                        <a:t>45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B050"/>
                          </a:solidFill>
                        </a:rPr>
                        <a:t>200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10-20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5396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Количество тренингов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C00000"/>
                          </a:solidFill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B050"/>
                          </a:solidFill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1-2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5643131"/>
                  </a:ext>
                </a:extLst>
              </a:tr>
              <a:tr h="356404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Количество организаций вовлеченных в продвижение идей кибербезопасности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B050"/>
                          </a:solidFill>
                        </a:rPr>
                        <a:t>15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1-2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614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- Количество молодежи вовлеченное в продвижение проекта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C00000"/>
                          </a:solidFill>
                        </a:rPr>
                        <a:t>100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B050"/>
                          </a:solidFill>
                        </a:rPr>
                        <a:t>7000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100-200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1429">
                <a:tc>
                  <a:txBody>
                    <a:bodyPr/>
                    <a:lstStyle/>
                    <a:p>
                      <a:r>
                        <a:rPr lang="ru-RU" sz="100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Количество образовательных тренингов на тему безопасности в интернете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C00000"/>
                          </a:solidFill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rgbClr val="00B050"/>
                          </a:solidFill>
                        </a:rPr>
                        <a:t>35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1-2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094000" y="1246512"/>
            <a:ext cx="6977945" cy="40011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000" dirty="0"/>
              <a:t>Отказ образовательной организации в установке контейнера</a:t>
            </a:r>
          </a:p>
          <a:p>
            <a:pPr marL="285750" indent="-285750">
              <a:buFontTx/>
              <a:buChar char="-"/>
            </a:pPr>
            <a:r>
              <a:rPr lang="ru-RU" sz="1000" dirty="0"/>
              <a:t>Низкая заинтересованность аудитории в сборе пластиковых крышек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59296" y="1754663"/>
            <a:ext cx="38668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u="sng" dirty="0">
                <a:solidFill>
                  <a:schemeClr val="tx2">
                    <a:lumMod val="25000"/>
                  </a:schemeClr>
                </a:solidFill>
              </a:rPr>
              <a:t>Эффект проекта:</a:t>
            </a:r>
            <a:endParaRPr lang="ru-RU" sz="1050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2702" y="4906712"/>
            <a:ext cx="3380539" cy="8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764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95025"/>
            <a:ext cx="9144000" cy="195478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616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4000" y="896249"/>
            <a:ext cx="3132000" cy="45719"/>
          </a:xfrm>
          <a:prstGeom prst="rect">
            <a:avLst/>
          </a:prstGeom>
          <a:gradFill flip="none" rotWithShape="1">
            <a:gsLst>
              <a:gs pos="0">
                <a:srgbClr val="D5D5D5"/>
              </a:gs>
              <a:gs pos="100000">
                <a:srgbClr val="008C3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343654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50" y="292608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0483" y="620913"/>
            <a:ext cx="2590917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Партнёры проекта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19743" y="1246140"/>
            <a:ext cx="38668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u="sng" dirty="0">
                <a:solidFill>
                  <a:schemeClr val="tx2">
                    <a:lumMod val="25000"/>
                  </a:schemeClr>
                </a:solidFill>
              </a:rPr>
              <a:t>Таблица партнёров проекта:</a:t>
            </a:r>
            <a:endParaRPr lang="ru-RU" sz="1050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574404"/>
              </p:ext>
            </p:extLst>
          </p:nvPr>
        </p:nvGraphicFramePr>
        <p:xfrm>
          <a:off x="1094000" y="1561760"/>
          <a:ext cx="6965332" cy="2882926"/>
        </p:xfrm>
        <a:graphic>
          <a:graphicData uri="http://schemas.openxmlformats.org/drawingml/2006/table">
            <a:tbl>
              <a:tblPr firstRow="1" bandRow="1">
                <a:tableStyleId>{F6A0FDD9-1542-4897-8B34-9ECA02668951}</a:tableStyleId>
              </a:tblPr>
              <a:tblGrid>
                <a:gridCol w="3482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2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7450">
                <a:tc>
                  <a:txBody>
                    <a:bodyPr/>
                    <a:lstStyle/>
                    <a:p>
                      <a:r>
                        <a:rPr lang="ru-RU" sz="1000" b="0" i="0" u="none" strike="noStrike" cap="none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УМВД России по Липецкой области;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обучение волонтеров, работа в Интернете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7450"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Общественный Совет УМВД России по липецкой области;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работа с экспертами, методическое сопровождение проекта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2699217"/>
                  </a:ext>
                </a:extLst>
              </a:tr>
              <a:tr h="2874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Г(О)БУ «Управление молодежной политики Липецкой области»;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информационное сопровождение проекта, предоставление площадки для мероприятий проекта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7450"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Департамент культуры и туризма администрации города Липецка;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работа с экспертами, методическое сопровождение проекта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7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Департамент образования администрации города Липецка;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обучение волонтеров, работа в Интернете;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7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Отдел по работе с молодежью администрации города Липецка;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обучение добровольцев (волонтеров), методическое сопровождение мероприятий проекта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3144340"/>
                  </a:ext>
                </a:extLst>
              </a:tr>
              <a:tr h="307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Совет лидеров Липецкой области;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организация волонтерского сопровождения проекта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617155"/>
                  </a:ext>
                </a:extLst>
              </a:tr>
              <a:tr h="3071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МУ «ГДМ «Октябрь»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работа со СМИ, подготовка сценариев акций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750495"/>
                  </a:ext>
                </a:extLst>
              </a:tr>
            </a:tbl>
          </a:graphicData>
        </a:graphic>
      </p:graphicFrame>
      <p:pic>
        <p:nvPicPr>
          <p:cNvPr id="20" name="Рисунок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730" y="4861319"/>
            <a:ext cx="3380539" cy="80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775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Рисунок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95025"/>
            <a:ext cx="9144000" cy="195478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8616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4000" y="896249"/>
            <a:ext cx="3132000" cy="45719"/>
          </a:xfrm>
          <a:prstGeom prst="rect">
            <a:avLst/>
          </a:prstGeom>
          <a:gradFill flip="none" rotWithShape="1">
            <a:gsLst>
              <a:gs pos="0">
                <a:srgbClr val="D5D5D5"/>
              </a:gs>
              <a:gs pos="100000">
                <a:srgbClr val="008C3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343654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0350" y="292608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90483" y="362357"/>
            <a:ext cx="3386025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Информационное</a:t>
            </a:r>
          </a:p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сопровождение проекта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9697" y="1422667"/>
            <a:ext cx="386681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u="sng" dirty="0">
                <a:solidFill>
                  <a:schemeClr val="tx2">
                    <a:lumMod val="25000"/>
                  </a:schemeClr>
                </a:solidFill>
              </a:rPr>
              <a:t>Таблица информационных партнёров проекта:</a:t>
            </a:r>
            <a:endParaRPr lang="ru-RU" sz="1050" dirty="0">
              <a:solidFill>
                <a:schemeClr val="tx2">
                  <a:lumMod val="25000"/>
                </a:schemeClr>
              </a:solidFill>
            </a:endParaRP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9013244"/>
              </p:ext>
            </p:extLst>
          </p:nvPr>
        </p:nvGraphicFramePr>
        <p:xfrm>
          <a:off x="595499" y="1736575"/>
          <a:ext cx="7943414" cy="3071422"/>
        </p:xfrm>
        <a:graphic>
          <a:graphicData uri="http://schemas.openxmlformats.org/drawingml/2006/table">
            <a:tbl>
              <a:tblPr firstRow="1" bandRow="1">
                <a:tableStyleId>{F6A0FDD9-1542-4897-8B34-9ECA02668951}</a:tableStyleId>
              </a:tblPr>
              <a:tblGrid>
                <a:gridCol w="3971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1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Сайт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и группа в ВК Администрации города Липецка</a:t>
                      </a: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Пресс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и итоговый релиз проведения проекта</a:t>
                      </a: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Группа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в ВК «Добровольцы Липецкой области»</a:t>
                      </a: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Итоговый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видеоролик проекта, информационное сопровождение мероприятий проекта</a:t>
                      </a: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3535635"/>
                  </a:ext>
                </a:extLst>
              </a:tr>
              <a:tr h="371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Группа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в ВК и </a:t>
                      </a:r>
                      <a:r>
                        <a:rPr lang="en-US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Instagram 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«Совет лидеров Липецкой области»</a:t>
                      </a: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Пресс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релиз, информационное сопровождение мероприятий и итоговый релиз проекта</a:t>
                      </a: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6194437"/>
                  </a:ext>
                </a:extLst>
              </a:tr>
              <a:tr h="371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Группа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в ВК «Молодежь города Липецка»</a:t>
                      </a: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Пресс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и итоговый релиз проведения проекта</a:t>
                      </a: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6620000"/>
                  </a:ext>
                </a:extLst>
              </a:tr>
              <a:tr h="371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Онлайн журнал «ЁЖ», группа в ВК и </a:t>
                      </a:r>
                      <a:r>
                        <a:rPr lang="en-US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Instagram </a:t>
                      </a: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Видеоролик, пресс и итоговый релиз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7473599"/>
                  </a:ext>
                </a:extLst>
              </a:tr>
              <a:tr h="371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Группа в ВК и сайт телерадиокомпании «Липецкое время»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Репортаж, пресс и итоговый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релиз</a:t>
                      </a: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Интернет-портал «</a:t>
                      </a:r>
                      <a:r>
                        <a:rPr lang="en-US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Most.tv</a:t>
                      </a: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»</a:t>
                      </a:r>
                      <a:r>
                        <a:rPr lang="en-US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</a:t>
                      </a: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и интернет-портал «</a:t>
                      </a:r>
                      <a:r>
                        <a:rPr lang="en-US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LipetskMedia.ru</a:t>
                      </a: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»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Пресс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релиз, информационное сопровождение мероприятий и итоговый релиз проекта</a:t>
                      </a: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8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Группа в ВК и </a:t>
                      </a:r>
                      <a:r>
                        <a:rPr lang="en-US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Instagram </a:t>
                      </a: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«Молодежь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липецкой области»</a:t>
                      </a: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C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Пресс</a:t>
                      </a:r>
                      <a:r>
                        <a:rPr lang="ru-RU" sz="1000" b="0" baseline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 релиз, информационное сопровождение мероприятий и итоговый релиз проекта</a:t>
                      </a:r>
                      <a:endParaRPr lang="ru-RU" sz="1000" b="0" dirty="0">
                        <a:solidFill>
                          <a:schemeClr val="tx2">
                            <a:lumMod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8C3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0" name="Рисунок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937" y="5038578"/>
            <a:ext cx="3380539" cy="8020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DA07956-FEF1-4665-B390-ADD0B54F2960}"/>
              </a:ext>
            </a:extLst>
          </p:cNvPr>
          <p:cNvSpPr txBox="1"/>
          <p:nvPr/>
        </p:nvSpPr>
        <p:spPr>
          <a:xfrm>
            <a:off x="483647" y="1027643"/>
            <a:ext cx="805526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/>
              <a:t>Пресс-релиз и ход реализации проекта будут освещаться в группах в социальной сети «</a:t>
            </a:r>
            <a:r>
              <a:rPr lang="ru-RU" sz="1000" dirty="0" err="1"/>
              <a:t>ВКонтакте</a:t>
            </a:r>
            <a:r>
              <a:rPr lang="ru-RU" sz="1000" dirty="0"/>
              <a:t>» и «Инстаграм» с общим охватом подписчиков более 300 000.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9963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21792"/>
            <a:ext cx="9144000" cy="272170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919"/>
            <a:ext cx="9144000" cy="86164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93999" y="709757"/>
            <a:ext cx="3132000" cy="45719"/>
          </a:xfrm>
          <a:prstGeom prst="rect">
            <a:avLst/>
          </a:prstGeom>
          <a:gradFill flip="none" rotWithShape="1">
            <a:gsLst>
              <a:gs pos="0">
                <a:srgbClr val="D5D5D5"/>
              </a:gs>
              <a:gs pos="100000">
                <a:srgbClr val="075AB5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8893" y="223581"/>
            <a:ext cx="1492301" cy="47616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3026" y="157424"/>
            <a:ext cx="713061" cy="50896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966987" y="94456"/>
            <a:ext cx="3386025" cy="60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Прогнозируемый график </a:t>
            </a:r>
          </a:p>
          <a:p>
            <a:pPr>
              <a:lnSpc>
                <a:spcPts val="2000"/>
              </a:lnSpc>
              <a:spcAft>
                <a:spcPts val="10"/>
              </a:spcAft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  <a:latin typeface="+mn-lt"/>
              </a:rPr>
              <a:t>реализации проекта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604761"/>
              </p:ext>
            </p:extLst>
          </p:nvPr>
        </p:nvGraphicFramePr>
        <p:xfrm>
          <a:off x="316111" y="908884"/>
          <a:ext cx="8511778" cy="4078096"/>
        </p:xfrm>
        <a:graphic>
          <a:graphicData uri="http://schemas.openxmlformats.org/drawingml/2006/table">
            <a:tbl>
              <a:tblPr firstRow="1" bandRow="1">
                <a:tableStyleId>{F6A0FDD9-1542-4897-8B34-9ECA02668951}</a:tableStyleId>
              </a:tblPr>
              <a:tblGrid>
                <a:gridCol w="409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5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936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11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0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2675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130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№ П</a:t>
                      </a:r>
                      <a:r>
                        <a:rPr lang="en-US" sz="1000" b="0" dirty="0">
                          <a:solidFill>
                            <a:schemeClr val="bg1"/>
                          </a:solidFill>
                        </a:rPr>
                        <a:t>/</a:t>
                      </a: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П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Решаемая задача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Мероприятие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Дата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начала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Дата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завершения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Ожидаемые итоги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800" b="0" dirty="0">
                          <a:solidFill>
                            <a:schemeClr val="bg1"/>
                          </a:solidFill>
                        </a:rPr>
                        <a:t>( с указанием количественных и качественных показателей)</a:t>
                      </a: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4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DEDEDE">
                            <a:shade val="30000"/>
                            <a:satMod val="115000"/>
                          </a:srgbClr>
                        </a:gs>
                        <a:gs pos="100000">
                          <a:srgbClr val="9B9B9B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Создание системы информирования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Размещение новостей в социальных сетях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Направление информационных писем в образовательные учреждения города Липецка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01.06.2020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01.07.2020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900" b="0" dirty="0">
                        <a:solidFill>
                          <a:schemeClr val="tx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EDEDE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2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Создание добровольческого (волонтёрского) отряда по выявлению противоправной информации и обучения населения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Набор волонтеров для реализации мероприятий проекта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Проведение образовательных тренингов, практических занятий с сотрудниками УМВД России по Липецкой области.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900" b="0" dirty="0">
                        <a:solidFill>
                          <a:schemeClr val="tx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01.07.2020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01.08.2020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900" b="0" dirty="0">
                        <a:solidFill>
                          <a:schemeClr val="tx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6B6B6">
                        <a:alpha val="4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64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и проведение обучающих тренингов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Разработка образовательных тренингов по безопасному поведению в сети «Интернет» и кибербезопасности.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Проведение тренингов в образовательных организациях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900" b="0" dirty="0">
                        <a:solidFill>
                          <a:schemeClr val="tx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01.08.2020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01.11.2020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900" b="0" dirty="0">
                        <a:solidFill>
                          <a:schemeClr val="tx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Разработка образовательных акций «Безопасный интернет»;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Разработка акций по правилам безопасного поведения в Интернете и кибербезопасности.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01.08.2020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20.08.2020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900" b="0" dirty="0">
                        <a:solidFill>
                          <a:schemeClr val="tx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1083097"/>
                  </a:ext>
                </a:extLst>
              </a:tr>
              <a:tr h="370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работы в сети Интернет.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Организация работы по выявлению в Интернете по выявлению противоправной информации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01.09.2020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01.11.2020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900" b="0" dirty="0">
                        <a:solidFill>
                          <a:schemeClr val="tx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526992"/>
                  </a:ext>
                </a:extLst>
              </a:tr>
              <a:tr h="3702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000" b="0" dirty="0">
                          <a:solidFill>
                            <a:schemeClr val="tx2">
                              <a:lumMod val="25000"/>
                            </a:schemeClr>
                          </a:solidFill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Рефлексия</a:t>
                      </a: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Проведение встреч и планирование проекта на следующий год.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01.11.2020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900" b="0" dirty="0">
                          <a:solidFill>
                            <a:schemeClr val="tx2">
                              <a:lumMod val="25000"/>
                            </a:schemeClr>
                          </a:solidFill>
                          <a:latin typeface="+mn-lt"/>
                        </a:rPr>
                        <a:t>01.12.2020</a:t>
                      </a: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ru-RU" sz="900" b="0" dirty="0">
                        <a:solidFill>
                          <a:schemeClr val="tx2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5D5D5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368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7643441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1708</Words>
  <Application>Microsoft Office PowerPoint</Application>
  <PresentationFormat>Экран (16:9)</PresentationFormat>
  <Paragraphs>287</Paragraphs>
  <Slides>13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yana</dc:creator>
  <cp:lastModifiedBy>Бобылёв</cp:lastModifiedBy>
  <cp:revision>64</cp:revision>
  <dcterms:modified xsi:type="dcterms:W3CDTF">2020-04-28T12:43:53Z</dcterms:modified>
</cp:coreProperties>
</file>