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713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76" r:id="rId6"/>
    <p:sldId id="261" r:id="rId7"/>
    <p:sldId id="262" r:id="rId8"/>
    <p:sldId id="263" r:id="rId9"/>
    <p:sldId id="260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9d9a63bf6dd7748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80" d="100"/>
          <a:sy n="80" d="100"/>
        </p:scale>
        <p:origin x="22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31298-5D8E-41A6-B7A0-A55F21ACD73D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080F18-D11C-4DC6-A45B-083825D710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9732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D920A-939D-4A6D-9EFD-D8E6C13C466B}" type="datetime1">
              <a:rPr lang="en-US" smtClean="0"/>
              <a:t>7/29/2020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Цифровизации вне возраста</a:t>
            </a: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625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1799F-DD12-446F-BF1B-DC2F1E01B31E}" type="datetime1">
              <a:rPr lang="en-US" smtClean="0"/>
              <a:t>7/29/2020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Цифровизации вне возраста</a:t>
            </a: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268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18FC6-3DAB-44A4-9682-AB3D95E8A3AD}" type="datetime1">
              <a:rPr lang="en-US" smtClean="0"/>
              <a:t>7/29/2020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Цифровизации вне возраста</a:t>
            </a: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480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BAAB7-86A1-4F96-9805-47E4758DA786}" type="datetime1">
              <a:rPr lang="en-US" smtClean="0"/>
              <a:t>7/29/2020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Цифровизации вне возраста</a:t>
            </a: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126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ED7F-0E1B-4A53-970B-7EB6584AA151}" type="datetime1">
              <a:rPr lang="en-US" smtClean="0"/>
              <a:t>7/29/2020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Цифровизации вне возраста</a:t>
            </a: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017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DEDF5-AB71-44C5-9CEC-323696155D69}" type="datetime1">
              <a:rPr lang="en-US" smtClean="0"/>
              <a:t>7/29/2020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Цифровизации вне возраста</a:t>
            </a:r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580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D0FC-BE32-4087-9A0F-0E3F1CD31F4F}" type="datetime1">
              <a:rPr lang="en-US" smtClean="0"/>
              <a:t>7/29/2020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Цифровизации вне возраста</a:t>
            </a:r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616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58B21-9FDF-4F31-99E5-66F9DE8502C7}" type="datetime1">
              <a:rPr lang="en-US" smtClean="0"/>
              <a:t>7/29/2020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Цифровизации вне возраста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539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B1610-4C14-47AF-8C96-AFC6E607AAB1}" type="datetime1">
              <a:rPr lang="en-US" smtClean="0"/>
              <a:t>7/29/2020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Цифровизации вне возраста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283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DDAF1-BF08-4304-9DF4-B551FDF0C9C2}" type="datetime1">
              <a:rPr lang="en-US" smtClean="0"/>
              <a:t>7/29/2020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Цифровизации вне возраста</a:t>
            </a:r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297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B3E13-E767-4D31-8B7F-7EEECC737331}" type="datetime1">
              <a:rPr lang="en-US" smtClean="0"/>
              <a:t>7/29/2020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Цифровизации вне возраста</a:t>
            </a:r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465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5BEA2-2BF0-4F88-9966-ACAB7BBE586B}" type="datetime1">
              <a:rPr lang="en-US" smtClean="0"/>
              <a:t>7/29/2020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проект Цифровизации вне возраста</a:t>
            </a: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71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Региональный центр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018" y="1064218"/>
            <a:ext cx="1800225" cy="1800225"/>
          </a:xfrm>
          <a:prstGeom prst="rect">
            <a:avLst/>
          </a:prstGeom>
          <a:noFill/>
          <a:ln>
            <a:noFill/>
          </a:ln>
          <a:effectLst>
            <a:glow rad="139700">
              <a:schemeClr val="accent1">
                <a:satMod val="175000"/>
                <a:alpha val="40000"/>
              </a:schemeClr>
            </a:glow>
            <a:outerShdw dist="3592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045460" y="835618"/>
            <a:ext cx="7431930" cy="28833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9000"/>
              </a:lnSpc>
              <a:spcAft>
                <a:spcPts val="600"/>
              </a:spcAft>
            </a:pPr>
            <a:r>
              <a:rPr lang="ru-RU" sz="3600" b="1" kern="1400" dirty="0">
                <a:solidFill>
                  <a:srgbClr val="2D4E6B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</a:rPr>
              <a:t>Волонтер Регионального центра </a:t>
            </a:r>
            <a:r>
              <a:rPr lang="ru-RU" sz="3600" b="1" kern="1400" dirty="0" smtClean="0">
                <a:solidFill>
                  <a:srgbClr val="2D4E6B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</a:rPr>
              <a:t>«серебряного» волонтерства</a:t>
            </a:r>
          </a:p>
          <a:p>
            <a:pPr algn="ctr">
              <a:lnSpc>
                <a:spcPct val="119000"/>
              </a:lnSpc>
              <a:spcAft>
                <a:spcPts val="600"/>
              </a:spcAft>
            </a:pPr>
            <a:r>
              <a:rPr lang="ru-RU" sz="3600" b="1" kern="1400" dirty="0" smtClean="0">
                <a:solidFill>
                  <a:srgbClr val="2D4E6B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r>
              <a:rPr lang="ru-RU" sz="3600" b="1" kern="1400" cap="all" dirty="0">
                <a:solidFill>
                  <a:srgbClr val="2D4E6B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</a:rPr>
              <a:t>Валерий </a:t>
            </a:r>
            <a:r>
              <a:rPr lang="ru-RU" sz="3600" b="1" kern="1400" cap="all" dirty="0" smtClean="0">
                <a:solidFill>
                  <a:srgbClr val="2D4E6B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</a:rPr>
              <a:t>Шулимович Рапопорт</a:t>
            </a:r>
            <a:endParaRPr lang="ru-RU" sz="3600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ru-RU" sz="36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713425" y="3345103"/>
            <a:ext cx="6096000" cy="231909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9000"/>
              </a:lnSpc>
              <a:spcAft>
                <a:spcPts val="600"/>
              </a:spcAft>
            </a:pPr>
            <a:r>
              <a:rPr lang="ru-RU" sz="4000" b="1" kern="1400" dirty="0">
                <a:solidFill>
                  <a:srgbClr val="2D4E6B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</a:rPr>
              <a:t>представляет  проект</a:t>
            </a:r>
            <a:endParaRPr lang="ru-RU" sz="4000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lnSpc>
                <a:spcPct val="119000"/>
              </a:lnSpc>
            </a:pPr>
            <a:r>
              <a:rPr lang="ru-RU" sz="4000" b="1" kern="1400" dirty="0">
                <a:solidFill>
                  <a:srgbClr val="2D4E6B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</a:rPr>
              <a:t>«</a:t>
            </a:r>
            <a:r>
              <a:rPr lang="ru-RU" sz="4000" b="1" kern="1400" cap="all" dirty="0">
                <a:solidFill>
                  <a:srgbClr val="2D4E6B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</a:rPr>
              <a:t>Цифровизации вне возраста</a:t>
            </a:r>
            <a:r>
              <a:rPr lang="ru-RU" sz="4000" b="1" kern="1400" dirty="0">
                <a:solidFill>
                  <a:srgbClr val="2D4E6B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</a:rPr>
              <a:t>»</a:t>
            </a:r>
            <a:endParaRPr lang="ru-RU" sz="4000" kern="1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018" y="3676075"/>
            <a:ext cx="1800225" cy="1951759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9606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Актуальность и новизна проекта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Активное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долголетие и здоровое старение старшего поколения все больше связываются с использованием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цифровых устройств, интернет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технологий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сайтов госуслуг, продаж и доставок. Крайне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важно теперь уметь общаться по видеосвязи, не выходя из дома записаться к врачу и в госучреждение, сделать покупку и заказать доставку.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Смартфоны теперь есть у почти у всех пожилых людей, но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знают их возможности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лишь немногие. Проект позволяет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обучать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более активных пожилых людей и далее эти умения они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смогут передать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своим друзьям и знакомым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  Новизна проекта в том, что преподавать мобильную грамотность предлагается в поселениях округа, где проживают более 12 200 пожилых людей, то есть по месту жительства благополучателей. Ранее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никто в поселениях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округа этого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не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делал.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проект Цифровизации вне возраста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10</a:t>
            </a:fld>
            <a:endParaRPr lang="en-US" dirty="0"/>
          </a:p>
        </p:txBody>
      </p:sp>
      <p:pic>
        <p:nvPicPr>
          <p:cNvPr id="6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65" y="5816100"/>
            <a:ext cx="831152" cy="901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27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829581"/>
            <a:ext cx="10515600" cy="1325563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Социальный эффект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588653"/>
            <a:ext cx="10515600" cy="3588309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   Реализация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проекта "Цифровизации вне возраста" повысит социальную защищенность пожилых людей через свободный доступ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к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цифровым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услугам из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дома. Подать заявку, записаться на прием, оплатить ЖКХ, узнать маршрут нужного автобуса - все смогут сделать без особых затруднений со своего смартфона или планшета.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проект Цифровизации вне возраста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11</a:t>
            </a:fld>
            <a:endParaRPr lang="en-US" dirty="0"/>
          </a:p>
        </p:txBody>
      </p:sp>
      <p:pic>
        <p:nvPicPr>
          <p:cNvPr id="6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48" y="5709357"/>
            <a:ext cx="831152" cy="901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55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95252" y="1452138"/>
            <a:ext cx="6601496" cy="207667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Проект </a:t>
            </a:r>
            <a:r>
              <a:rPr lang="ru-RU" dirty="0" smtClean="0"/>
              <a:t>в процессе осуществления способствует развитию волонтерского движения и социализации вовлеченных в дело </a:t>
            </a:r>
            <a:r>
              <a:rPr lang="ru-RU" dirty="0" smtClean="0"/>
              <a:t>людей, а также новых возможностей для создания печатных СМИ и методических материалов. 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проект Цифровизации вне возраста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12</a:t>
            </a:fld>
            <a:endParaRPr lang="en-US" dirty="0"/>
          </a:p>
        </p:txBody>
      </p:sp>
      <p:pic>
        <p:nvPicPr>
          <p:cNvPr id="6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48" y="5709357"/>
            <a:ext cx="831152" cy="901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286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7620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Проблема социальная. И суть ее в том,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проект Цифровизации вне возраста</a:t>
            </a:r>
            <a:endParaRPr lang="en-US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 dirty="0"/>
          </a:p>
        </p:txBody>
      </p:sp>
      <p:pic>
        <p:nvPicPr>
          <p:cNvPr id="2050" name="Picture 2" descr="WhatsApp Image 2020-04-13 at 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965960"/>
            <a:ext cx="3249613" cy="3297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4922520" y="1371600"/>
            <a:ext cx="6096000" cy="476604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400" kern="1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ч</a:t>
            </a:r>
            <a:r>
              <a:rPr lang="ru-RU" sz="2400" kern="1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то люди </a:t>
            </a:r>
            <a:r>
              <a:rPr lang="ru-RU" sz="2400" kern="1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старшего возраста часто не успевают за темпами цифровизации жизни, быта и государственного управления.  У них есть смартфоны и планшеты, но они не знают и не используют все возможности интернета и этих устройств. Оплатить счета </a:t>
            </a:r>
            <a:r>
              <a:rPr lang="ru-RU" sz="2400" kern="1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ЖКХ, </a:t>
            </a:r>
            <a:r>
              <a:rPr lang="ru-RU" sz="2400" kern="1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телефон и перевести деньги внукам можно  из дома. А еще есть Госуслуги, возможность купить приглянувшуюся вещь. Но кто им подскажет? Дети и внуки часто делают это за них, не объясняя. И это проблема. </a:t>
            </a:r>
          </a:p>
          <a:p>
            <a:pPr>
              <a:lnSpc>
                <a:spcPct val="119000"/>
              </a:lnSpc>
              <a:spcAft>
                <a:spcPts val="600"/>
              </a:spcAft>
            </a:pPr>
            <a:r>
              <a:rPr lang="ru-RU" sz="900" kern="1400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519" y="5788310"/>
            <a:ext cx="738481" cy="800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32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pc="600" dirty="0" smtClean="0">
                <a:solidFill>
                  <a:schemeClr val="accent2">
                    <a:lumMod val="75000"/>
                  </a:schemeClr>
                </a:solidFill>
              </a:rPr>
              <a:t>У нас есть опыт!</a:t>
            </a:r>
            <a:endParaRPr lang="ru-RU" b="1" spc="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проект Цифровизации вне возраста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 dirty="0"/>
          </a:p>
        </p:txBody>
      </p:sp>
      <p:pic>
        <p:nvPicPr>
          <p:cNvPr id="6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48" y="5709357"/>
            <a:ext cx="831152" cy="901114"/>
          </a:xfrm>
          <a:prstGeom prst="rect">
            <a:avLst/>
          </a:prstGeom>
        </p:spPr>
      </p:pic>
      <p:pic>
        <p:nvPicPr>
          <p:cNvPr id="3075" name="Picture 3" descr="WhatsApp Image 2020-04-13 at 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149352"/>
            <a:ext cx="3257550" cy="337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125791" y="1941235"/>
            <a:ext cx="5791200" cy="37681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Курс мобильной грамотности преподается в Академии 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«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Лучшие годы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»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 уже третий год. Обучено 6 групп по 20-25 человек. Студенты 55+ начинают с азов — как сохранить контакты друзей и родных, как делать видео звонки. И затем погружаются в мир цифровых возможностей, о которых и не подозревали. На фотографии запечатлен момент урока мобильной фотографии 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«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Смартфон как искусство</a:t>
            </a: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»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.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69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0227" y="1051534"/>
            <a:ext cx="9875520" cy="819955"/>
          </a:xfrm>
        </p:spPr>
        <p:txBody>
          <a:bodyPr/>
          <a:lstStyle/>
          <a:p>
            <a:pPr algn="ctr"/>
            <a:r>
              <a:rPr lang="ru-RU" b="1" u="sng" spc="600" dirty="0" smtClean="0">
                <a:solidFill>
                  <a:srgbClr val="FF0000"/>
                </a:solidFill>
              </a:rPr>
              <a:t>Наша цель:</a:t>
            </a:r>
            <a:endParaRPr lang="ru-RU" b="1" u="sng" spc="6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2534391"/>
            <a:ext cx="9872871" cy="3016403"/>
          </a:xfrm>
          <a:ln>
            <a:solidFill>
              <a:schemeClr val="bg1"/>
            </a:solidFill>
          </a:ln>
        </p:spPr>
        <p:txBody>
          <a:bodyPr anchor="ctr">
            <a:normAutofit/>
          </a:bodyPr>
          <a:lstStyle/>
          <a:p>
            <a:pPr marL="45720" indent="0" algn="just">
              <a:buNone/>
            </a:pPr>
            <a:r>
              <a:rPr lang="ru-RU" sz="3600" dirty="0" smtClean="0"/>
              <a:t>     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Внести позитивные изменения в использовании людьми старшего возраста цифровых устройств, показать новые возможности смартфонов, планшетов и интернет-услуг, научить ими пользоваться.</a:t>
            </a:r>
          </a:p>
          <a:p>
            <a:pPr marL="45720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sz="3200" dirty="0" smtClean="0"/>
              <a:t>     </a:t>
            </a:r>
          </a:p>
          <a:p>
            <a:pPr marL="45720" indent="0" algn="just">
              <a:buNone/>
            </a:pPr>
            <a:endParaRPr lang="ru-RU" sz="32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проект Цифровизации вне возраста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 dirty="0"/>
          </a:p>
        </p:txBody>
      </p:sp>
      <p:pic>
        <p:nvPicPr>
          <p:cNvPr id="6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48" y="5709357"/>
            <a:ext cx="831152" cy="901114"/>
          </a:xfrm>
          <a:prstGeom prst="rect">
            <a:avLst/>
          </a:prstGeom>
        </p:spPr>
      </p:pic>
      <p:pic>
        <p:nvPicPr>
          <p:cNvPr id="7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48" y="5687839"/>
            <a:ext cx="831152" cy="901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9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проект Цифровизации вне возраста</a:t>
            </a:r>
            <a:endParaRPr lang="en-US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95468" y="2397784"/>
            <a:ext cx="9825132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0070" indent="-514350" algn="just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Создание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школы волонтеров-цифровиков.      </a:t>
            </a:r>
          </a:p>
          <a:p>
            <a:pPr marL="560070" indent="-514350" algn="just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Обучение волонтеров-цифровиков методике преподавания, обеспечение их рабочими тетрадями.</a:t>
            </a:r>
          </a:p>
          <a:p>
            <a:pPr marL="560070" indent="-514350" algn="just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Обучение людей старшего возраста в поселках Гурьевского городского округа.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864823" y="765692"/>
            <a:ext cx="88864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sz="4000" b="1" dirty="0">
                <a:solidFill>
                  <a:schemeClr val="accent1">
                    <a:lumMod val="75000"/>
                  </a:schemeClr>
                </a:solidFill>
              </a:rPr>
              <a:t>На пути к достижению цели выделим три этапа:</a:t>
            </a:r>
          </a:p>
        </p:txBody>
      </p:sp>
      <p:pic>
        <p:nvPicPr>
          <p:cNvPr id="6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458" y="5687839"/>
            <a:ext cx="831152" cy="901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60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0275" y="764146"/>
            <a:ext cx="9875520" cy="58813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Задачи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проекта - 1 этап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0275" y="1731727"/>
            <a:ext cx="9872871" cy="4112654"/>
          </a:xfrm>
        </p:spPr>
        <p:txBody>
          <a:bodyPr numCol="1">
            <a:normAutofit/>
          </a:bodyPr>
          <a:lstStyle/>
          <a:p>
            <a:r>
              <a:rPr lang="ru-RU" dirty="0"/>
              <a:t> 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Создать очный курс подготовки волонтеров-цифровиков для обучения благополучателей по месту жительства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Провести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поиск заинтересованных организаций и людей, выйти к ним с  предложением об обучении людей 55+ мобильной грамотности.</a:t>
            </a:r>
          </a:p>
          <a:p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Обсудить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с органами местного самоуправления создание условий для проведения уроков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проект Цифровизации вне возраста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6</a:t>
            </a:fld>
            <a:endParaRPr lang="en-US" dirty="0"/>
          </a:p>
        </p:txBody>
      </p:sp>
      <p:pic>
        <p:nvPicPr>
          <p:cNvPr id="6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48" y="5709357"/>
            <a:ext cx="831152" cy="901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028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0275" y="609600"/>
            <a:ext cx="9875520" cy="933329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Задачи проекта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- 2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этап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0275" y="1744046"/>
            <a:ext cx="9872871" cy="4278664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Провести набор волонтеров-цифровиков через сайт Добро.ру и рекламную компанию в местных СМИ.</a:t>
            </a:r>
          </a:p>
          <a:p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Напечатать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рабочие тетради по мобильной грамотности, разработать и изготовить атрибутику проекта для мотивации обучающих и обучаемых.</a:t>
            </a:r>
          </a:p>
          <a:p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Провести школу волонтеров-цифровиков, обеспечить их методическими материалами и рабочими тетрадями. Проведение школы осветить в местных СМИ с целью привлечения обучаемых.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проект Цифровизации вне возраста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7</a:t>
            </a:fld>
            <a:endParaRPr lang="en-US" dirty="0"/>
          </a:p>
        </p:txBody>
      </p:sp>
      <p:pic>
        <p:nvPicPr>
          <p:cNvPr id="6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48" y="5709357"/>
            <a:ext cx="831152" cy="901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93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Задачи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проекта - 3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этап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Оказать помощь волонтерам-цифровикам в организации обучения в поселениях округа.</a:t>
            </a:r>
          </a:p>
          <a:p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Периодически проводить контрольные опросы среди обучаемых, подвести итоги обучения.</a:t>
            </a:r>
          </a:p>
          <a:p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>Завершить проект, провести подведение итогов с выставлением оценок волонтерам и награждением 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лучших.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проект Цифровизации вне возраста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8</a:t>
            </a:fld>
            <a:endParaRPr lang="en-US" dirty="0"/>
          </a:p>
        </p:txBody>
      </p:sp>
      <p:pic>
        <p:nvPicPr>
          <p:cNvPr id="6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48" y="5709357"/>
            <a:ext cx="831152" cy="901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77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Характеристики проекта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24354"/>
            <a:ext cx="10515600" cy="435133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Время проекта  -  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2020 -2021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г.  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Территория        -   Гурьевский городской округ Калининградской области.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Благополучатели   -  жители округа в возрасте 55+.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Команда проекта   -  волонтеры-цифровики 16+ (старшеклассники, студенты, взрослые люди), желающие в рамках межпоколенческого сотрудничества помочь старшему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поколению; волонтеры медиа группы Академии, редакция газеты «Лучшие годы»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Ресурсы – методические и рабочие тетради, помещения для учебы, интернет для раздачи и другое, необходимое для обучения и закрепления навыков, мотивации обучающих и обучаемых.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Деятельность в проекте – это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издание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бюллетеней и листовок, проведение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PR-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компании с целью привлечения целевой аудитории;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создание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условий для учебы волонтеров и благополучателей, организация учебного процесса,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набор и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подготовка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волонтеров и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слушателей,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закрепление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результатов и подведение итогов.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проект Цифровизации вне возраста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9</a:t>
            </a:fld>
            <a:endParaRPr lang="en-US" dirty="0"/>
          </a:p>
        </p:txBody>
      </p:sp>
      <p:pic>
        <p:nvPicPr>
          <p:cNvPr id="6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48" y="5709357"/>
            <a:ext cx="831152" cy="901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14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1763</TotalTime>
  <Words>728</Words>
  <Application>Microsoft Office PowerPoint</Application>
  <PresentationFormat>Широкоэкранный</PresentationFormat>
  <Paragraphs>64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Тема Office</vt:lpstr>
      <vt:lpstr>Презентация PowerPoint</vt:lpstr>
      <vt:lpstr>Проблема социальная. И суть ее в том,</vt:lpstr>
      <vt:lpstr>У нас есть опыт!</vt:lpstr>
      <vt:lpstr>Наша цель:</vt:lpstr>
      <vt:lpstr>Презентация PowerPoint</vt:lpstr>
      <vt:lpstr>Задачи проекта - 1 этап</vt:lpstr>
      <vt:lpstr>Задачи проекта - 2 этап</vt:lpstr>
      <vt:lpstr>Задачи проекта - 3 этап</vt:lpstr>
      <vt:lpstr>Характеристики проекта</vt:lpstr>
      <vt:lpstr>Актуальность и новизна проекта</vt:lpstr>
      <vt:lpstr>Социальный эффект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39</cp:revision>
  <dcterms:created xsi:type="dcterms:W3CDTF">2020-06-06T12:51:38Z</dcterms:created>
  <dcterms:modified xsi:type="dcterms:W3CDTF">2020-07-29T09:09:36Z</dcterms:modified>
</cp:coreProperties>
</file>