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74" r:id="rId4"/>
    <p:sldId id="266" r:id="rId5"/>
    <p:sldId id="261" r:id="rId6"/>
    <p:sldId id="276" r:id="rId7"/>
    <p:sldId id="277" r:id="rId8"/>
    <p:sldId id="262" r:id="rId9"/>
    <p:sldId id="258" r:id="rId10"/>
    <p:sldId id="257" r:id="rId11"/>
    <p:sldId id="271" r:id="rId12"/>
    <p:sldId id="259" r:id="rId13"/>
    <p:sldId id="278" r:id="rId14"/>
    <p:sldId id="283" r:id="rId15"/>
    <p:sldId id="282" r:id="rId16"/>
    <p:sldId id="284" r:id="rId17"/>
    <p:sldId id="273" r:id="rId18"/>
    <p:sldId id="279" r:id="rId19"/>
    <p:sldId id="263" r:id="rId20"/>
    <p:sldId id="265" r:id="rId21"/>
    <p:sldId id="280" r:id="rId22"/>
    <p:sldId id="281" r:id="rId23"/>
    <p:sldId id="272" r:id="rId24"/>
    <p:sldId id="28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В. Хозяинова" initials="ЕВХ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DF936-0D43-44E2-BCB3-9EA0EE5CF3EC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</dgm:pt>
    <dgm:pt modelId="{B3FBEF8A-3789-4581-8725-B936052BD9D7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Организационно-консультативное отделение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D32F5-8613-485E-944F-A28B1CC71FBD}" type="parTrans" cxnId="{6038965C-83CA-4D62-9E88-52A64E342E4B}">
      <dgm:prSet/>
      <dgm:spPr/>
      <dgm:t>
        <a:bodyPr/>
        <a:lstStyle/>
        <a:p>
          <a:endParaRPr lang="ru-RU"/>
        </a:p>
      </dgm:t>
    </dgm:pt>
    <dgm:pt modelId="{238FBBDB-B910-4C02-8D5F-500AC4576A41}" type="sibTrans" cxnId="{6038965C-83CA-4D62-9E88-52A64E342E4B}">
      <dgm:prSet/>
      <dgm:spPr/>
      <dgm:t>
        <a:bodyPr/>
        <a:lstStyle/>
        <a:p>
          <a:endParaRPr lang="ru-RU"/>
        </a:p>
      </dgm:t>
    </dgm:pt>
    <dgm:pt modelId="{DF4D0043-9CF5-46EC-AAC8-E346C7FFC5F7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Информационно-методическое отделение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8ABEA-FE36-46FB-A0BE-3212F9AB2D4A}" type="parTrans" cxnId="{3475A1B1-F3A7-4FD0-A74A-9229676FF593}">
      <dgm:prSet/>
      <dgm:spPr/>
      <dgm:t>
        <a:bodyPr/>
        <a:lstStyle/>
        <a:p>
          <a:endParaRPr lang="ru-RU"/>
        </a:p>
      </dgm:t>
    </dgm:pt>
    <dgm:pt modelId="{8E313903-0FAD-4289-BA2F-5EDD218D4145}" type="sibTrans" cxnId="{3475A1B1-F3A7-4FD0-A74A-9229676FF593}">
      <dgm:prSet/>
      <dgm:spPr/>
      <dgm:t>
        <a:bodyPr/>
        <a:lstStyle/>
        <a:p>
          <a:endParaRPr lang="ru-RU"/>
        </a:p>
      </dgm:t>
    </dgm:pt>
    <dgm:pt modelId="{AD7A69D6-9996-4151-AC34-6077A9B73301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Социально-реабилитационное отделение №1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C0CD6-2F99-40EB-BF4B-26DA66589E90}" type="parTrans" cxnId="{7C670622-A071-48E8-8926-1504033C5365}">
      <dgm:prSet/>
      <dgm:spPr/>
      <dgm:t>
        <a:bodyPr/>
        <a:lstStyle/>
        <a:p>
          <a:endParaRPr lang="ru-RU"/>
        </a:p>
      </dgm:t>
    </dgm:pt>
    <dgm:pt modelId="{3892F89F-BA4B-4F3B-91E3-570910B6DD32}" type="sibTrans" cxnId="{7C670622-A071-48E8-8926-1504033C5365}">
      <dgm:prSet/>
      <dgm:spPr/>
      <dgm:t>
        <a:bodyPr/>
        <a:lstStyle/>
        <a:p>
          <a:endParaRPr lang="ru-RU"/>
        </a:p>
      </dgm:t>
    </dgm:pt>
    <dgm:pt modelId="{CECC1261-E707-4C36-87DC-A774B452E20D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Социально-реабилитационное отделение №2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55FE46-9605-45B1-AA99-9DCBD8B0764B}" type="parTrans" cxnId="{1A01FBAB-BB03-489C-B4CE-AB077FDDCF94}">
      <dgm:prSet/>
      <dgm:spPr/>
      <dgm:t>
        <a:bodyPr/>
        <a:lstStyle/>
        <a:p>
          <a:endParaRPr lang="ru-RU"/>
        </a:p>
      </dgm:t>
    </dgm:pt>
    <dgm:pt modelId="{E59E03B9-6AAF-4111-9E45-2E99B777A2C5}" type="sibTrans" cxnId="{1A01FBAB-BB03-489C-B4CE-AB077FDDCF94}">
      <dgm:prSet/>
      <dgm:spPr/>
      <dgm:t>
        <a:bodyPr/>
        <a:lstStyle/>
        <a:p>
          <a:endParaRPr lang="ru-RU"/>
        </a:p>
      </dgm:t>
    </dgm:pt>
    <dgm:pt modelId="{83F9ADC2-A852-4A3F-AF75-541D1266C644}" type="pres">
      <dgm:prSet presAssocID="{7EBDF936-0D43-44E2-BCB3-9EA0EE5CF3EC}" presName="linearFlow" presStyleCnt="0">
        <dgm:presLayoutVars>
          <dgm:dir/>
          <dgm:resizeHandles val="exact"/>
        </dgm:presLayoutVars>
      </dgm:prSet>
      <dgm:spPr/>
    </dgm:pt>
    <dgm:pt modelId="{C3F352F7-4990-49EB-952B-28650FC127F9}" type="pres">
      <dgm:prSet presAssocID="{B3FBEF8A-3789-4581-8725-B936052BD9D7}" presName="composite" presStyleCnt="0"/>
      <dgm:spPr/>
    </dgm:pt>
    <dgm:pt modelId="{ABF9D01A-09F8-4BB4-B738-47E9A2208C0C}" type="pres">
      <dgm:prSet presAssocID="{B3FBEF8A-3789-4581-8725-B936052BD9D7}" presName="imgShp" presStyleLbl="fgImgPlace1" presStyleIdx="0" presStyleCnt="4" custLinFactNeighborX="-7560" custLinFactNeighborY="2436"/>
      <dgm:spPr/>
    </dgm:pt>
    <dgm:pt modelId="{CEC33A52-03A9-414A-BCFB-3310E57A0DC7}" type="pres">
      <dgm:prSet presAssocID="{B3FBEF8A-3789-4581-8725-B936052BD9D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80826-F671-46DB-A8D9-52C0877F9D54}" type="pres">
      <dgm:prSet presAssocID="{238FBBDB-B910-4C02-8D5F-500AC4576A41}" presName="spacing" presStyleCnt="0"/>
      <dgm:spPr/>
    </dgm:pt>
    <dgm:pt modelId="{62A7FA0C-7283-42A9-B252-594CADC4A2C9}" type="pres">
      <dgm:prSet presAssocID="{DF4D0043-9CF5-46EC-AAC8-E346C7FFC5F7}" presName="composite" presStyleCnt="0"/>
      <dgm:spPr/>
    </dgm:pt>
    <dgm:pt modelId="{E1354360-F9EA-4626-990F-F7CA3B83FE65}" type="pres">
      <dgm:prSet presAssocID="{DF4D0043-9CF5-46EC-AAC8-E346C7FFC5F7}" presName="imgShp" presStyleLbl="fgImgPlace1" presStyleIdx="1" presStyleCnt="4"/>
      <dgm:spPr/>
    </dgm:pt>
    <dgm:pt modelId="{7F4D791B-4044-493B-A16B-51A6D1C16425}" type="pres">
      <dgm:prSet presAssocID="{DF4D0043-9CF5-46EC-AAC8-E346C7FFC5F7}" presName="txShp" presStyleLbl="node1" presStyleIdx="1" presStyleCnt="4" custLinFactNeighborX="25" custLinFactNeighborY="-7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CBC89-3C9A-4D03-A6A1-226B3E2B6C07}" type="pres">
      <dgm:prSet presAssocID="{8E313903-0FAD-4289-BA2F-5EDD218D4145}" presName="spacing" presStyleCnt="0"/>
      <dgm:spPr/>
    </dgm:pt>
    <dgm:pt modelId="{22F3E364-C168-4CA2-88C0-D36E973F0178}" type="pres">
      <dgm:prSet presAssocID="{AD7A69D6-9996-4151-AC34-6077A9B73301}" presName="composite" presStyleCnt="0"/>
      <dgm:spPr/>
    </dgm:pt>
    <dgm:pt modelId="{C77492DC-49DC-4DE4-9653-81AAEBAFC663}" type="pres">
      <dgm:prSet presAssocID="{AD7A69D6-9996-4151-AC34-6077A9B73301}" presName="imgShp" presStyleLbl="fgImgPlace1" presStyleIdx="2" presStyleCnt="4"/>
      <dgm:spPr/>
    </dgm:pt>
    <dgm:pt modelId="{F7B63BAD-0804-4A76-89C7-5EF9E5BF52C4}" type="pres">
      <dgm:prSet presAssocID="{AD7A69D6-9996-4151-AC34-6077A9B7330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30E14-B8CD-48D4-89A4-650F1CA7C670}" type="pres">
      <dgm:prSet presAssocID="{3892F89F-BA4B-4F3B-91E3-570910B6DD32}" presName="spacing" presStyleCnt="0"/>
      <dgm:spPr/>
    </dgm:pt>
    <dgm:pt modelId="{1BC25EA9-1972-462B-9EEC-B9B626E2D063}" type="pres">
      <dgm:prSet presAssocID="{CECC1261-E707-4C36-87DC-A774B452E20D}" presName="composite" presStyleCnt="0"/>
      <dgm:spPr/>
    </dgm:pt>
    <dgm:pt modelId="{90595EFC-56A6-43A5-AE8E-13B932CDDA21}" type="pres">
      <dgm:prSet presAssocID="{CECC1261-E707-4C36-87DC-A774B452E20D}" presName="imgShp" presStyleLbl="fgImgPlace1" presStyleIdx="3" presStyleCnt="4"/>
      <dgm:spPr/>
    </dgm:pt>
    <dgm:pt modelId="{3CBC36A4-9C7F-4A43-8613-B4BDC3A7602E}" type="pres">
      <dgm:prSet presAssocID="{CECC1261-E707-4C36-87DC-A774B452E20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A5885-1C7B-4977-9B09-E468CA7D0DB8}" type="presOf" srcId="{B3FBEF8A-3789-4581-8725-B936052BD9D7}" destId="{CEC33A52-03A9-414A-BCFB-3310E57A0DC7}" srcOrd="0" destOrd="0" presId="urn:microsoft.com/office/officeart/2005/8/layout/vList3"/>
    <dgm:cxn modelId="{7C670622-A071-48E8-8926-1504033C5365}" srcId="{7EBDF936-0D43-44E2-BCB3-9EA0EE5CF3EC}" destId="{AD7A69D6-9996-4151-AC34-6077A9B73301}" srcOrd="2" destOrd="0" parTransId="{2FFC0CD6-2F99-40EB-BF4B-26DA66589E90}" sibTransId="{3892F89F-BA4B-4F3B-91E3-570910B6DD32}"/>
    <dgm:cxn modelId="{A00F6C49-2CE1-4B5B-A1A7-2EF192B4F0D2}" type="presOf" srcId="{7EBDF936-0D43-44E2-BCB3-9EA0EE5CF3EC}" destId="{83F9ADC2-A852-4A3F-AF75-541D1266C644}" srcOrd="0" destOrd="0" presId="urn:microsoft.com/office/officeart/2005/8/layout/vList3"/>
    <dgm:cxn modelId="{6038965C-83CA-4D62-9E88-52A64E342E4B}" srcId="{7EBDF936-0D43-44E2-BCB3-9EA0EE5CF3EC}" destId="{B3FBEF8A-3789-4581-8725-B936052BD9D7}" srcOrd="0" destOrd="0" parTransId="{882D32F5-8613-485E-944F-A28B1CC71FBD}" sibTransId="{238FBBDB-B910-4C02-8D5F-500AC4576A41}"/>
    <dgm:cxn modelId="{1A01FBAB-BB03-489C-B4CE-AB077FDDCF94}" srcId="{7EBDF936-0D43-44E2-BCB3-9EA0EE5CF3EC}" destId="{CECC1261-E707-4C36-87DC-A774B452E20D}" srcOrd="3" destOrd="0" parTransId="{5555FE46-9605-45B1-AA99-9DCBD8B0764B}" sibTransId="{E59E03B9-6AAF-4111-9E45-2E99B777A2C5}"/>
    <dgm:cxn modelId="{3475A1B1-F3A7-4FD0-A74A-9229676FF593}" srcId="{7EBDF936-0D43-44E2-BCB3-9EA0EE5CF3EC}" destId="{DF4D0043-9CF5-46EC-AAC8-E346C7FFC5F7}" srcOrd="1" destOrd="0" parTransId="{8898ABEA-FE36-46FB-A0BE-3212F9AB2D4A}" sibTransId="{8E313903-0FAD-4289-BA2F-5EDD218D4145}"/>
    <dgm:cxn modelId="{4AAB20DF-8115-4243-B5CD-6DA7D1E00207}" type="presOf" srcId="{DF4D0043-9CF5-46EC-AAC8-E346C7FFC5F7}" destId="{7F4D791B-4044-493B-A16B-51A6D1C16425}" srcOrd="0" destOrd="0" presId="urn:microsoft.com/office/officeart/2005/8/layout/vList3"/>
    <dgm:cxn modelId="{9CAD42FC-3E53-4221-9905-E2D057EFE85C}" type="presOf" srcId="{AD7A69D6-9996-4151-AC34-6077A9B73301}" destId="{F7B63BAD-0804-4A76-89C7-5EF9E5BF52C4}" srcOrd="0" destOrd="0" presId="urn:microsoft.com/office/officeart/2005/8/layout/vList3"/>
    <dgm:cxn modelId="{83773AAA-8950-4823-B025-A10D3684EEAD}" type="presOf" srcId="{CECC1261-E707-4C36-87DC-A774B452E20D}" destId="{3CBC36A4-9C7F-4A43-8613-B4BDC3A7602E}" srcOrd="0" destOrd="0" presId="urn:microsoft.com/office/officeart/2005/8/layout/vList3"/>
    <dgm:cxn modelId="{9D2A4339-B921-4BD3-B0E1-DA6C4B9ECF70}" type="presParOf" srcId="{83F9ADC2-A852-4A3F-AF75-541D1266C644}" destId="{C3F352F7-4990-49EB-952B-28650FC127F9}" srcOrd="0" destOrd="0" presId="urn:microsoft.com/office/officeart/2005/8/layout/vList3"/>
    <dgm:cxn modelId="{5273C9D8-D201-415F-8FD0-13163ED068E7}" type="presParOf" srcId="{C3F352F7-4990-49EB-952B-28650FC127F9}" destId="{ABF9D01A-09F8-4BB4-B738-47E9A2208C0C}" srcOrd="0" destOrd="0" presId="urn:microsoft.com/office/officeart/2005/8/layout/vList3"/>
    <dgm:cxn modelId="{6DBC41EA-C4DE-40E8-BAB0-079A44A775E3}" type="presParOf" srcId="{C3F352F7-4990-49EB-952B-28650FC127F9}" destId="{CEC33A52-03A9-414A-BCFB-3310E57A0DC7}" srcOrd="1" destOrd="0" presId="urn:microsoft.com/office/officeart/2005/8/layout/vList3"/>
    <dgm:cxn modelId="{76FFB3D1-3AEF-4B9B-9277-8D0F449EE567}" type="presParOf" srcId="{83F9ADC2-A852-4A3F-AF75-541D1266C644}" destId="{AB580826-F671-46DB-A8D9-52C0877F9D54}" srcOrd="1" destOrd="0" presId="urn:microsoft.com/office/officeart/2005/8/layout/vList3"/>
    <dgm:cxn modelId="{E7115E69-FFED-4C70-940A-199F4295A510}" type="presParOf" srcId="{83F9ADC2-A852-4A3F-AF75-541D1266C644}" destId="{62A7FA0C-7283-42A9-B252-594CADC4A2C9}" srcOrd="2" destOrd="0" presId="urn:microsoft.com/office/officeart/2005/8/layout/vList3"/>
    <dgm:cxn modelId="{9C18F3F9-6ED2-460C-B73D-295EA491B2C0}" type="presParOf" srcId="{62A7FA0C-7283-42A9-B252-594CADC4A2C9}" destId="{E1354360-F9EA-4626-990F-F7CA3B83FE65}" srcOrd="0" destOrd="0" presId="urn:microsoft.com/office/officeart/2005/8/layout/vList3"/>
    <dgm:cxn modelId="{664B328B-2811-49B6-A7E4-5CBDDEC12978}" type="presParOf" srcId="{62A7FA0C-7283-42A9-B252-594CADC4A2C9}" destId="{7F4D791B-4044-493B-A16B-51A6D1C16425}" srcOrd="1" destOrd="0" presId="urn:microsoft.com/office/officeart/2005/8/layout/vList3"/>
    <dgm:cxn modelId="{F547B907-AFEB-4664-A2B7-343503BCC11B}" type="presParOf" srcId="{83F9ADC2-A852-4A3F-AF75-541D1266C644}" destId="{01BCBC89-3C9A-4D03-A6A1-226B3E2B6C07}" srcOrd="3" destOrd="0" presId="urn:microsoft.com/office/officeart/2005/8/layout/vList3"/>
    <dgm:cxn modelId="{DA28B744-E87A-4C33-ABF7-76CEC32AB31F}" type="presParOf" srcId="{83F9ADC2-A852-4A3F-AF75-541D1266C644}" destId="{22F3E364-C168-4CA2-88C0-D36E973F0178}" srcOrd="4" destOrd="0" presId="urn:microsoft.com/office/officeart/2005/8/layout/vList3"/>
    <dgm:cxn modelId="{3A0A2709-0F7E-4501-8AC6-DB135791812E}" type="presParOf" srcId="{22F3E364-C168-4CA2-88C0-D36E973F0178}" destId="{C77492DC-49DC-4DE4-9653-81AAEBAFC663}" srcOrd="0" destOrd="0" presId="urn:microsoft.com/office/officeart/2005/8/layout/vList3"/>
    <dgm:cxn modelId="{896891DC-2447-4D7A-A220-41CF683DD72B}" type="presParOf" srcId="{22F3E364-C168-4CA2-88C0-D36E973F0178}" destId="{F7B63BAD-0804-4A76-89C7-5EF9E5BF52C4}" srcOrd="1" destOrd="0" presId="urn:microsoft.com/office/officeart/2005/8/layout/vList3"/>
    <dgm:cxn modelId="{04D54F60-E63A-4C3E-8C13-80041D240998}" type="presParOf" srcId="{83F9ADC2-A852-4A3F-AF75-541D1266C644}" destId="{01930E14-B8CD-48D4-89A4-650F1CA7C670}" srcOrd="5" destOrd="0" presId="urn:microsoft.com/office/officeart/2005/8/layout/vList3"/>
    <dgm:cxn modelId="{5C1A545C-C392-44E9-BF00-5F6DDC863717}" type="presParOf" srcId="{83F9ADC2-A852-4A3F-AF75-541D1266C644}" destId="{1BC25EA9-1972-462B-9EEC-B9B626E2D063}" srcOrd="6" destOrd="0" presId="urn:microsoft.com/office/officeart/2005/8/layout/vList3"/>
    <dgm:cxn modelId="{1EF07141-57AC-4F94-827C-185E8E80F3CA}" type="presParOf" srcId="{1BC25EA9-1972-462B-9EEC-B9B626E2D063}" destId="{90595EFC-56A6-43A5-AE8E-13B932CDDA21}" srcOrd="0" destOrd="0" presId="urn:microsoft.com/office/officeart/2005/8/layout/vList3"/>
    <dgm:cxn modelId="{9D963DE9-43BA-4B17-A370-7BE92DCCF9A3}" type="presParOf" srcId="{1BC25EA9-1972-462B-9EEC-B9B626E2D063}" destId="{3CBC36A4-9C7F-4A43-8613-B4BDC3A7602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DF936-0D43-44E2-BCB3-9EA0EE5CF3EC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</dgm:pt>
    <dgm:pt modelId="{B3FBEF8A-3789-4581-8725-B936052BD9D7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Отделение социального 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обслуживания №1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D32F5-8613-485E-944F-A28B1CC71FBD}" type="parTrans" cxnId="{6038965C-83CA-4D62-9E88-52A64E342E4B}">
      <dgm:prSet/>
      <dgm:spPr/>
      <dgm:t>
        <a:bodyPr/>
        <a:lstStyle/>
        <a:p>
          <a:endParaRPr lang="ru-RU"/>
        </a:p>
      </dgm:t>
    </dgm:pt>
    <dgm:pt modelId="{238FBBDB-B910-4C02-8D5F-500AC4576A41}" type="sibTrans" cxnId="{6038965C-83CA-4D62-9E88-52A64E342E4B}">
      <dgm:prSet/>
      <dgm:spPr/>
      <dgm:t>
        <a:bodyPr/>
        <a:lstStyle/>
        <a:p>
          <a:endParaRPr lang="ru-RU"/>
        </a:p>
      </dgm:t>
    </dgm:pt>
    <dgm:pt modelId="{DF4D0043-9CF5-46EC-AAC8-E346C7FFC5F7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Отделение социального 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обслуживания №2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8ABEA-FE36-46FB-A0BE-3212F9AB2D4A}" type="parTrans" cxnId="{3475A1B1-F3A7-4FD0-A74A-9229676FF593}">
      <dgm:prSet/>
      <dgm:spPr/>
      <dgm:t>
        <a:bodyPr/>
        <a:lstStyle/>
        <a:p>
          <a:endParaRPr lang="ru-RU"/>
        </a:p>
      </dgm:t>
    </dgm:pt>
    <dgm:pt modelId="{8E313903-0FAD-4289-BA2F-5EDD218D4145}" type="sibTrans" cxnId="{3475A1B1-F3A7-4FD0-A74A-9229676FF593}">
      <dgm:prSet/>
      <dgm:spPr/>
      <dgm:t>
        <a:bodyPr/>
        <a:lstStyle/>
        <a:p>
          <a:endParaRPr lang="ru-RU"/>
        </a:p>
      </dgm:t>
    </dgm:pt>
    <dgm:pt modelId="{AD7A69D6-9996-4151-AC34-6077A9B73301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системы долговременного ухода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C0CD6-2F99-40EB-BF4B-26DA66589E90}" type="parTrans" cxnId="{7C670622-A071-48E8-8926-1504033C5365}">
      <dgm:prSet/>
      <dgm:spPr/>
      <dgm:t>
        <a:bodyPr/>
        <a:lstStyle/>
        <a:p>
          <a:endParaRPr lang="ru-RU"/>
        </a:p>
      </dgm:t>
    </dgm:pt>
    <dgm:pt modelId="{3892F89F-BA4B-4F3B-91E3-570910B6DD32}" type="sibTrans" cxnId="{7C670622-A071-48E8-8926-1504033C5365}">
      <dgm:prSet/>
      <dgm:spPr/>
      <dgm:t>
        <a:bodyPr/>
        <a:lstStyle/>
        <a:p>
          <a:endParaRPr lang="ru-RU"/>
        </a:p>
      </dgm:t>
    </dgm:pt>
    <dgm:pt modelId="{83F9ADC2-A852-4A3F-AF75-541D1266C644}" type="pres">
      <dgm:prSet presAssocID="{7EBDF936-0D43-44E2-BCB3-9EA0EE5CF3EC}" presName="linearFlow" presStyleCnt="0">
        <dgm:presLayoutVars>
          <dgm:dir/>
          <dgm:resizeHandles val="exact"/>
        </dgm:presLayoutVars>
      </dgm:prSet>
      <dgm:spPr/>
    </dgm:pt>
    <dgm:pt modelId="{C3F352F7-4990-49EB-952B-28650FC127F9}" type="pres">
      <dgm:prSet presAssocID="{B3FBEF8A-3789-4581-8725-B936052BD9D7}" presName="composite" presStyleCnt="0"/>
      <dgm:spPr/>
    </dgm:pt>
    <dgm:pt modelId="{ABF9D01A-09F8-4BB4-B738-47E9A2208C0C}" type="pres">
      <dgm:prSet presAssocID="{B3FBEF8A-3789-4581-8725-B936052BD9D7}" presName="imgShp" presStyleLbl="fgImgPlace1" presStyleIdx="0" presStyleCnt="3" custLinFactNeighborX="-7560" custLinFactNeighborY="2436"/>
      <dgm:spPr/>
    </dgm:pt>
    <dgm:pt modelId="{CEC33A52-03A9-414A-BCFB-3310E57A0DC7}" type="pres">
      <dgm:prSet presAssocID="{B3FBEF8A-3789-4581-8725-B936052BD9D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80826-F671-46DB-A8D9-52C0877F9D54}" type="pres">
      <dgm:prSet presAssocID="{238FBBDB-B910-4C02-8D5F-500AC4576A41}" presName="spacing" presStyleCnt="0"/>
      <dgm:spPr/>
    </dgm:pt>
    <dgm:pt modelId="{62A7FA0C-7283-42A9-B252-594CADC4A2C9}" type="pres">
      <dgm:prSet presAssocID="{DF4D0043-9CF5-46EC-AAC8-E346C7FFC5F7}" presName="composite" presStyleCnt="0"/>
      <dgm:spPr/>
    </dgm:pt>
    <dgm:pt modelId="{E1354360-F9EA-4626-990F-F7CA3B83FE65}" type="pres">
      <dgm:prSet presAssocID="{DF4D0043-9CF5-46EC-AAC8-E346C7FFC5F7}" presName="imgShp" presStyleLbl="fgImgPlace1" presStyleIdx="1" presStyleCnt="3"/>
      <dgm:spPr/>
    </dgm:pt>
    <dgm:pt modelId="{7F4D791B-4044-493B-A16B-51A6D1C16425}" type="pres">
      <dgm:prSet presAssocID="{DF4D0043-9CF5-46EC-AAC8-E346C7FFC5F7}" presName="txShp" presStyleLbl="node1" presStyleIdx="1" presStyleCnt="3" custLinFactNeighborX="25" custLinFactNeighborY="-7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CBC89-3C9A-4D03-A6A1-226B3E2B6C07}" type="pres">
      <dgm:prSet presAssocID="{8E313903-0FAD-4289-BA2F-5EDD218D4145}" presName="spacing" presStyleCnt="0"/>
      <dgm:spPr/>
    </dgm:pt>
    <dgm:pt modelId="{22F3E364-C168-4CA2-88C0-D36E973F0178}" type="pres">
      <dgm:prSet presAssocID="{AD7A69D6-9996-4151-AC34-6077A9B73301}" presName="composite" presStyleCnt="0"/>
      <dgm:spPr/>
    </dgm:pt>
    <dgm:pt modelId="{C77492DC-49DC-4DE4-9653-81AAEBAFC663}" type="pres">
      <dgm:prSet presAssocID="{AD7A69D6-9996-4151-AC34-6077A9B73301}" presName="imgShp" presStyleLbl="fgImgPlace1" presStyleIdx="2" presStyleCnt="3"/>
      <dgm:spPr/>
    </dgm:pt>
    <dgm:pt modelId="{F7B63BAD-0804-4A76-89C7-5EF9E5BF52C4}" type="pres">
      <dgm:prSet presAssocID="{AD7A69D6-9996-4151-AC34-6077A9B7330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D42FC-3E53-4221-9905-E2D057EFE85C}" type="presOf" srcId="{AD7A69D6-9996-4151-AC34-6077A9B73301}" destId="{F7B63BAD-0804-4A76-89C7-5EF9E5BF52C4}" srcOrd="0" destOrd="0" presId="urn:microsoft.com/office/officeart/2005/8/layout/vList3"/>
    <dgm:cxn modelId="{3475A1B1-F3A7-4FD0-A74A-9229676FF593}" srcId="{7EBDF936-0D43-44E2-BCB3-9EA0EE5CF3EC}" destId="{DF4D0043-9CF5-46EC-AAC8-E346C7FFC5F7}" srcOrd="1" destOrd="0" parTransId="{8898ABEA-FE36-46FB-A0BE-3212F9AB2D4A}" sibTransId="{8E313903-0FAD-4289-BA2F-5EDD218D4145}"/>
    <dgm:cxn modelId="{A00F6C49-2CE1-4B5B-A1A7-2EF192B4F0D2}" type="presOf" srcId="{7EBDF936-0D43-44E2-BCB3-9EA0EE5CF3EC}" destId="{83F9ADC2-A852-4A3F-AF75-541D1266C644}" srcOrd="0" destOrd="0" presId="urn:microsoft.com/office/officeart/2005/8/layout/vList3"/>
    <dgm:cxn modelId="{DBEA5885-1C7B-4977-9B09-E468CA7D0DB8}" type="presOf" srcId="{B3FBEF8A-3789-4581-8725-B936052BD9D7}" destId="{CEC33A52-03A9-414A-BCFB-3310E57A0DC7}" srcOrd="0" destOrd="0" presId="urn:microsoft.com/office/officeart/2005/8/layout/vList3"/>
    <dgm:cxn modelId="{7C670622-A071-48E8-8926-1504033C5365}" srcId="{7EBDF936-0D43-44E2-BCB3-9EA0EE5CF3EC}" destId="{AD7A69D6-9996-4151-AC34-6077A9B73301}" srcOrd="2" destOrd="0" parTransId="{2FFC0CD6-2F99-40EB-BF4B-26DA66589E90}" sibTransId="{3892F89F-BA4B-4F3B-91E3-570910B6DD32}"/>
    <dgm:cxn modelId="{4AAB20DF-8115-4243-B5CD-6DA7D1E00207}" type="presOf" srcId="{DF4D0043-9CF5-46EC-AAC8-E346C7FFC5F7}" destId="{7F4D791B-4044-493B-A16B-51A6D1C16425}" srcOrd="0" destOrd="0" presId="urn:microsoft.com/office/officeart/2005/8/layout/vList3"/>
    <dgm:cxn modelId="{6038965C-83CA-4D62-9E88-52A64E342E4B}" srcId="{7EBDF936-0D43-44E2-BCB3-9EA0EE5CF3EC}" destId="{B3FBEF8A-3789-4581-8725-B936052BD9D7}" srcOrd="0" destOrd="0" parTransId="{882D32F5-8613-485E-944F-A28B1CC71FBD}" sibTransId="{238FBBDB-B910-4C02-8D5F-500AC4576A41}"/>
    <dgm:cxn modelId="{9D2A4339-B921-4BD3-B0E1-DA6C4B9ECF70}" type="presParOf" srcId="{83F9ADC2-A852-4A3F-AF75-541D1266C644}" destId="{C3F352F7-4990-49EB-952B-28650FC127F9}" srcOrd="0" destOrd="0" presId="urn:microsoft.com/office/officeart/2005/8/layout/vList3"/>
    <dgm:cxn modelId="{5273C9D8-D201-415F-8FD0-13163ED068E7}" type="presParOf" srcId="{C3F352F7-4990-49EB-952B-28650FC127F9}" destId="{ABF9D01A-09F8-4BB4-B738-47E9A2208C0C}" srcOrd="0" destOrd="0" presId="urn:microsoft.com/office/officeart/2005/8/layout/vList3"/>
    <dgm:cxn modelId="{6DBC41EA-C4DE-40E8-BAB0-079A44A775E3}" type="presParOf" srcId="{C3F352F7-4990-49EB-952B-28650FC127F9}" destId="{CEC33A52-03A9-414A-BCFB-3310E57A0DC7}" srcOrd="1" destOrd="0" presId="urn:microsoft.com/office/officeart/2005/8/layout/vList3"/>
    <dgm:cxn modelId="{76FFB3D1-3AEF-4B9B-9277-8D0F449EE567}" type="presParOf" srcId="{83F9ADC2-A852-4A3F-AF75-541D1266C644}" destId="{AB580826-F671-46DB-A8D9-52C0877F9D54}" srcOrd="1" destOrd="0" presId="urn:microsoft.com/office/officeart/2005/8/layout/vList3"/>
    <dgm:cxn modelId="{E7115E69-FFED-4C70-940A-199F4295A510}" type="presParOf" srcId="{83F9ADC2-A852-4A3F-AF75-541D1266C644}" destId="{62A7FA0C-7283-42A9-B252-594CADC4A2C9}" srcOrd="2" destOrd="0" presId="urn:microsoft.com/office/officeart/2005/8/layout/vList3"/>
    <dgm:cxn modelId="{9C18F3F9-6ED2-460C-B73D-295EA491B2C0}" type="presParOf" srcId="{62A7FA0C-7283-42A9-B252-594CADC4A2C9}" destId="{E1354360-F9EA-4626-990F-F7CA3B83FE65}" srcOrd="0" destOrd="0" presId="urn:microsoft.com/office/officeart/2005/8/layout/vList3"/>
    <dgm:cxn modelId="{664B328B-2811-49B6-A7E4-5CBDDEC12978}" type="presParOf" srcId="{62A7FA0C-7283-42A9-B252-594CADC4A2C9}" destId="{7F4D791B-4044-493B-A16B-51A6D1C16425}" srcOrd="1" destOrd="0" presId="urn:microsoft.com/office/officeart/2005/8/layout/vList3"/>
    <dgm:cxn modelId="{F547B907-AFEB-4664-A2B7-343503BCC11B}" type="presParOf" srcId="{83F9ADC2-A852-4A3F-AF75-541D1266C644}" destId="{01BCBC89-3C9A-4D03-A6A1-226B3E2B6C07}" srcOrd="3" destOrd="0" presId="urn:microsoft.com/office/officeart/2005/8/layout/vList3"/>
    <dgm:cxn modelId="{DA28B744-E87A-4C33-ABF7-76CEC32AB31F}" type="presParOf" srcId="{83F9ADC2-A852-4A3F-AF75-541D1266C644}" destId="{22F3E364-C168-4CA2-88C0-D36E973F0178}" srcOrd="4" destOrd="0" presId="urn:microsoft.com/office/officeart/2005/8/layout/vList3"/>
    <dgm:cxn modelId="{3A0A2709-0F7E-4501-8AC6-DB135791812E}" type="presParOf" srcId="{22F3E364-C168-4CA2-88C0-D36E973F0178}" destId="{C77492DC-49DC-4DE4-9653-81AAEBAFC663}" srcOrd="0" destOrd="0" presId="urn:microsoft.com/office/officeart/2005/8/layout/vList3"/>
    <dgm:cxn modelId="{896891DC-2447-4D7A-A220-41CF683DD72B}" type="presParOf" srcId="{22F3E364-C168-4CA2-88C0-D36E973F0178}" destId="{F7B63BAD-0804-4A76-89C7-5EF9E5BF52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33A52-03A9-414A-BCFB-3310E57A0DC7}">
      <dsp:nvSpPr>
        <dsp:cNvPr id="0" name=""/>
        <dsp:cNvSpPr/>
      </dsp:nvSpPr>
      <dsp:spPr>
        <a:xfrm rot="10800000">
          <a:off x="1083588" y="1120"/>
          <a:ext cx="3575695" cy="73177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6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Организационно-консультативное отделение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66531" y="1120"/>
        <a:ext cx="3392752" cy="731774"/>
      </dsp:txXfrm>
    </dsp:sp>
    <dsp:sp modelId="{ABF9D01A-09F8-4BB4-B738-47E9A2208C0C}">
      <dsp:nvSpPr>
        <dsp:cNvPr id="0" name=""/>
        <dsp:cNvSpPr/>
      </dsp:nvSpPr>
      <dsp:spPr>
        <a:xfrm>
          <a:off x="662379" y="18946"/>
          <a:ext cx="731774" cy="73177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D791B-4044-493B-A16B-51A6D1C16425}">
      <dsp:nvSpPr>
        <dsp:cNvPr id="0" name=""/>
        <dsp:cNvSpPr/>
      </dsp:nvSpPr>
      <dsp:spPr>
        <a:xfrm rot="10800000">
          <a:off x="1084482" y="899093"/>
          <a:ext cx="3575695" cy="73177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6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Информационно-методическое отделение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67425" y="899093"/>
        <a:ext cx="3392752" cy="731774"/>
      </dsp:txXfrm>
    </dsp:sp>
    <dsp:sp modelId="{E1354360-F9EA-4626-990F-F7CA3B83FE65}">
      <dsp:nvSpPr>
        <dsp:cNvPr id="0" name=""/>
        <dsp:cNvSpPr/>
      </dsp:nvSpPr>
      <dsp:spPr>
        <a:xfrm>
          <a:off x="717701" y="951334"/>
          <a:ext cx="731774" cy="73177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63BAD-0804-4A76-89C7-5EF9E5BF52C4}">
      <dsp:nvSpPr>
        <dsp:cNvPr id="0" name=""/>
        <dsp:cNvSpPr/>
      </dsp:nvSpPr>
      <dsp:spPr>
        <a:xfrm rot="10800000">
          <a:off x="1083588" y="1901548"/>
          <a:ext cx="3575695" cy="73177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6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Социально-реабилитационное отделение №1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66531" y="1901548"/>
        <a:ext cx="3392752" cy="731774"/>
      </dsp:txXfrm>
    </dsp:sp>
    <dsp:sp modelId="{C77492DC-49DC-4DE4-9653-81AAEBAFC663}">
      <dsp:nvSpPr>
        <dsp:cNvPr id="0" name=""/>
        <dsp:cNvSpPr/>
      </dsp:nvSpPr>
      <dsp:spPr>
        <a:xfrm>
          <a:off x="717701" y="1901548"/>
          <a:ext cx="731774" cy="73177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C36A4-9C7F-4A43-8613-B4BDC3A7602E}">
      <dsp:nvSpPr>
        <dsp:cNvPr id="0" name=""/>
        <dsp:cNvSpPr/>
      </dsp:nvSpPr>
      <dsp:spPr>
        <a:xfrm rot="10800000">
          <a:off x="1083588" y="2851762"/>
          <a:ext cx="3575695" cy="73177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6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Социально-реабилитационное отделение №2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66531" y="2851762"/>
        <a:ext cx="3392752" cy="731774"/>
      </dsp:txXfrm>
    </dsp:sp>
    <dsp:sp modelId="{90595EFC-56A6-43A5-AE8E-13B932CDDA21}">
      <dsp:nvSpPr>
        <dsp:cNvPr id="0" name=""/>
        <dsp:cNvSpPr/>
      </dsp:nvSpPr>
      <dsp:spPr>
        <a:xfrm>
          <a:off x="717701" y="2851762"/>
          <a:ext cx="731774" cy="73177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33A52-03A9-414A-BCFB-3310E57A0DC7}">
      <dsp:nvSpPr>
        <dsp:cNvPr id="0" name=""/>
        <dsp:cNvSpPr/>
      </dsp:nvSpPr>
      <dsp:spPr>
        <a:xfrm rot="10800000">
          <a:off x="1149553" y="1671"/>
          <a:ext cx="3575695" cy="9956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4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Отделение социального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обслуживания №1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98461" y="1671"/>
        <a:ext cx="3326787" cy="995634"/>
      </dsp:txXfrm>
    </dsp:sp>
    <dsp:sp modelId="{ABF9D01A-09F8-4BB4-B738-47E9A2208C0C}">
      <dsp:nvSpPr>
        <dsp:cNvPr id="0" name=""/>
        <dsp:cNvSpPr/>
      </dsp:nvSpPr>
      <dsp:spPr>
        <a:xfrm>
          <a:off x="576466" y="25925"/>
          <a:ext cx="995634" cy="99563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D791B-4044-493B-A16B-51A6D1C16425}">
      <dsp:nvSpPr>
        <dsp:cNvPr id="0" name=""/>
        <dsp:cNvSpPr/>
      </dsp:nvSpPr>
      <dsp:spPr>
        <a:xfrm rot="10800000">
          <a:off x="1150447" y="1223432"/>
          <a:ext cx="3575695" cy="9956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4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Отделение социального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обслуживания №2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99355" y="1223432"/>
        <a:ext cx="3326787" cy="995634"/>
      </dsp:txXfrm>
    </dsp:sp>
    <dsp:sp modelId="{E1354360-F9EA-4626-990F-F7CA3B83FE65}">
      <dsp:nvSpPr>
        <dsp:cNvPr id="0" name=""/>
        <dsp:cNvSpPr/>
      </dsp:nvSpPr>
      <dsp:spPr>
        <a:xfrm>
          <a:off x="651736" y="1294511"/>
          <a:ext cx="995634" cy="99563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63BAD-0804-4A76-89C7-5EF9E5BF52C4}">
      <dsp:nvSpPr>
        <dsp:cNvPr id="0" name=""/>
        <dsp:cNvSpPr/>
      </dsp:nvSpPr>
      <dsp:spPr>
        <a:xfrm rot="10800000">
          <a:off x="1149553" y="2587350"/>
          <a:ext cx="3575695" cy="9956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4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системы долговременного ухода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98461" y="2587350"/>
        <a:ext cx="3326787" cy="995634"/>
      </dsp:txXfrm>
    </dsp:sp>
    <dsp:sp modelId="{C77492DC-49DC-4DE4-9653-81AAEBAFC663}">
      <dsp:nvSpPr>
        <dsp:cNvPr id="0" name=""/>
        <dsp:cNvSpPr/>
      </dsp:nvSpPr>
      <dsp:spPr>
        <a:xfrm>
          <a:off x="651736" y="2587350"/>
          <a:ext cx="995634" cy="99563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26C9F-90A9-4F9C-8BAB-F7E8E7F93415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B24AE-35CE-43A7-BE57-63D096E9B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46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B24AE-35CE-43A7-BE57-63D096E9B94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4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52BA-79E5-4883-A98B-2A6F9E75DD5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2334-DB77-4405-9350-47493122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5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52BA-79E5-4883-A98B-2A6F9E75DD5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2334-DB77-4405-9350-47493122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5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52BA-79E5-4883-A98B-2A6F9E75DD5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2334-DB77-4405-9350-47493122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52BA-79E5-4883-A98B-2A6F9E75DD5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2334-DB77-4405-9350-47493122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9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52BA-79E5-4883-A98B-2A6F9E75DD5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2334-DB77-4405-9350-47493122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2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52BA-79E5-4883-A98B-2A6F9E75DD5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2334-DB77-4405-9350-47493122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6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52BA-79E5-4883-A98B-2A6F9E75DD5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2334-DB77-4405-9350-47493122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1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52BA-79E5-4883-A98B-2A6F9E75DD5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2334-DB77-4405-9350-47493122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3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52BA-79E5-4883-A98B-2A6F9E75DD5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2334-DB77-4405-9350-47493122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52BA-79E5-4883-A98B-2A6F9E75DD5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2334-DB77-4405-9350-47493122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6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52BA-79E5-4883-A98B-2A6F9E75DD5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2334-DB77-4405-9350-47493122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3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D52BA-79E5-4883-A98B-2A6F9E75DD5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32334-DB77-4405-9350-47493122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69" y="710668"/>
            <a:ext cx="1644040" cy="1579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695" y="2523392"/>
            <a:ext cx="104000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социального </a:t>
            </a: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обслуживания </a:t>
            </a: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ГБУ РК «ЦСЗН г. Сыктывкар»</a:t>
            </a:r>
            <a:endParaRPr lang="ru-RU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379" y="161058"/>
            <a:ext cx="567315" cy="6398003"/>
          </a:xfrm>
          <a:prstGeom prst="roundRect">
            <a:avLst/>
          </a:pr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497381" y="3137131"/>
            <a:ext cx="4016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ЗАБОТОЙ О ЛЮДЯХ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93052" y="161058"/>
            <a:ext cx="567315" cy="6398003"/>
          </a:xfrm>
          <a:prstGeom prst="roundRect">
            <a:avLst/>
          </a:pr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5400000">
            <a:off x="9646292" y="3137131"/>
            <a:ext cx="4016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ЗАБОТОЙ О ЛЮДЯХ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 flipV="1">
            <a:off x="3196169" y="1321126"/>
            <a:ext cx="5465431" cy="377156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43127" y="425605"/>
            <a:ext cx="896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Социально-реабилитационное отделение №1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3670" y="1328950"/>
            <a:ext cx="5538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ОТДЕЛЕНИЯ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1071" y="450823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37509" y="29042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071" y="1822395"/>
            <a:ext cx="119183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9888" indent="-285750"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досуга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граждан пожилого возраста и граждан с инвалидностью, проведение занятий 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направлениям (труды, рисование, оздоровительные мероприятия, занятия с психологом)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indent="-285750" algn="just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технологии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«Сопровождаемое проживание инвалидов»;</a:t>
            </a:r>
          </a:p>
          <a:p>
            <a:pPr marL="369888" indent="-285750" algn="just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реабилитация молодых инвалидов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имеющих ментальные нарушения;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 квартира для людей с инвалидностью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«Школы грамотного ухода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тяжелобольными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гражданами» </a:t>
            </a:r>
            <a:r>
              <a:rPr lang="ru-RU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(каждый 2-ой четверг месяца с 16:00)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по выполнению мероприятий по социальной реабилитации в соответствии с Выписками из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ИПРА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algn="just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</a:pPr>
            <a:endParaRPr lang="ru-RU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84138" algn="just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</a:pPr>
            <a:endParaRPr lang="ru-RU" dirty="0">
              <a:solidFill>
                <a:schemeClr val="dk1"/>
              </a:solidFill>
              <a:latin typeface="Candara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5"/>
          <a:stretch/>
        </p:blipFill>
        <p:spPr bwMode="auto">
          <a:xfrm>
            <a:off x="171071" y="4147718"/>
            <a:ext cx="31683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12543" r="19140" b="14499"/>
          <a:stretch/>
        </p:blipFill>
        <p:spPr bwMode="auto">
          <a:xfrm>
            <a:off x="8653021" y="4024596"/>
            <a:ext cx="2603241" cy="275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9" b="12883"/>
          <a:stretch/>
        </p:blipFill>
        <p:spPr bwMode="auto">
          <a:xfrm>
            <a:off x="3918342" y="4098206"/>
            <a:ext cx="4021084" cy="268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73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43127" y="425605"/>
            <a:ext cx="896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Социально-реабилитационное отделение №2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555" y="210064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455" y="23093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355" y="256706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8795" y="1629434"/>
            <a:ext cx="9827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отделением: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Минеева Наталья Сергеевна</a:t>
            </a: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68663" y="30492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Адрес отделения: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ул. Лесозаводская, д. 15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848" y="2882925"/>
            <a:ext cx="701968" cy="70196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438370" y="4179018"/>
            <a:ext cx="4665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Контактный телефон: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8(8212) 22-73-38</a:t>
            </a:r>
            <a:endParaRPr lang="ru-RU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" y="4084284"/>
            <a:ext cx="558799" cy="558799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237509" y="29042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5995" r="9001"/>
          <a:stretch>
            <a:fillRect/>
          </a:stretch>
        </p:blipFill>
        <p:spPr bwMode="auto">
          <a:xfrm>
            <a:off x="6682154" y="2309339"/>
            <a:ext cx="5081421" cy="4108691"/>
          </a:xfrm>
          <a:prstGeom prst="roundRect">
            <a:avLst>
              <a:gd name="adj" fmla="val 5046"/>
            </a:avLst>
          </a:prstGeom>
          <a:noFill/>
          <a:ln w="19050" algn="in">
            <a:solidFill>
              <a:srgbClr val="FF7D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09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43127" y="425605"/>
            <a:ext cx="9074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Социально-реабилитационное отделение № 2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flipV="1">
            <a:off x="3258898" y="1315640"/>
            <a:ext cx="5465431" cy="377156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56926" y="1315640"/>
            <a:ext cx="5538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ОТДЕЛЕНИЯ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37509" y="29042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7780" y="2009485"/>
            <a:ext cx="1135556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досуга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граждан пожилого возраста и граждан с инвалидностью, проведение занятий по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направлениям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(труды, рисование, оздоровительные мероприятия, занятия с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психологом, тренажерный зал)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кратковременного пребывания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граждан пожилого возраста </a:t>
            </a:r>
            <a:r>
              <a:rPr lang="ru-RU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когнитивными нарушениями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иных услуг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лицензией на медицинскую деятельность (массаж, массажное кресло)</a:t>
            </a:r>
          </a:p>
          <a:p>
            <a:pPr marL="342900" lvl="0" indent="-342900">
              <a:buFont typeface="Wingdings" pitchFamily="2" charset="2"/>
              <a:buChar char="§"/>
            </a:pP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по питанию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привозное горячее питание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buFont typeface="Wingdings" pitchFamily="2" charset="2"/>
              <a:buChar char="§"/>
            </a:pP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по выполнению мероприятий по социальной реабилитации в соответствии с выписками из ИПРА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348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43127" y="425605"/>
            <a:ext cx="9074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Социально-реабилитационное отделение № 2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7509" y="29042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34" y="1573974"/>
            <a:ext cx="3841958" cy="2596322"/>
          </a:xfrm>
          <a:prstGeom prst="rect">
            <a:avLst/>
          </a:prstGeom>
          <a:ln w="38100">
            <a:solidFill>
              <a:srgbClr val="FC7D3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20" y="3596161"/>
            <a:ext cx="3680901" cy="2760677"/>
          </a:xfrm>
          <a:prstGeom prst="rect">
            <a:avLst/>
          </a:prstGeom>
          <a:ln w="38100">
            <a:solidFill>
              <a:srgbClr val="FC7D3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9" y="1573974"/>
            <a:ext cx="3658096" cy="4489481"/>
          </a:xfrm>
          <a:prstGeom prst="rect">
            <a:avLst/>
          </a:prstGeom>
          <a:ln w="38100">
            <a:solidFill>
              <a:srgbClr val="FC7D3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575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05645" y="456318"/>
            <a:ext cx="945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и условия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социальных услуг</a:t>
            </a:r>
          </a:p>
        </p:txBody>
      </p:sp>
      <p:sp>
        <p:nvSpPr>
          <p:cNvPr id="5" name="Овал 4"/>
          <p:cNvSpPr/>
          <p:nvPr/>
        </p:nvSpPr>
        <p:spPr>
          <a:xfrm>
            <a:off x="237509" y="29042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7509" y="1301841"/>
            <a:ext cx="1240030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оциальные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оказываются гражданам на </a:t>
            </a:r>
            <a:r>
              <a:rPr lang="ru-RU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заявительной основе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БЕСПЛАТНО: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лицам,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пострадавшим в результате чрезвычайных ситуаций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вооруженных межнациональных (межэтнических) конфликтов;</a:t>
            </a:r>
          </a:p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участникам и инвалидам ВОВ;</a:t>
            </a:r>
          </a:p>
          <a:p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труженикам тыла;</a:t>
            </a:r>
            <a:endPara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лицам, награжденным орденами или медалями СССР за самоотверженный труд в период ВОВ;</a:t>
            </a:r>
          </a:p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лицам, награжденным знаком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«Жителю блокадного Ленинграда»;</a:t>
            </a:r>
          </a:p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бывшим несовершеннолетним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узникам концлагерей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гетто и других мест принудительного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 войны;</a:t>
            </a:r>
            <a:endPara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инвалидам боевых действий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лицам, награжденным знаком «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Житель осажденного Севастополя»;</a:t>
            </a:r>
          </a:p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лицам, работавшим в период Великой Отечественной войны на объектах противовоздушной обороны, местной противовоздушной </a:t>
            </a:r>
            <a:endParaRPr lang="ru-RU" sz="16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Обороны…;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гражданам, принимающим (принимавшим) участие в специальной военной операции;</a:t>
            </a:r>
          </a:p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лицам, награжденным знаком «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Житель осажденного Сталинграда»;</a:t>
            </a:r>
          </a:p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супругам и родителям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являющимся инвалидам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гражданам, имеющим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СДД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 или равный полуторной величине прожиточного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минимума</a:t>
            </a:r>
            <a:endPara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полустационарной форме социального обслуживания:</a:t>
            </a:r>
          </a:p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инвалидам в возрасте 18 - 35 лет.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3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37509" y="29042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97896" y="456318"/>
            <a:ext cx="945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и условия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социальных услуг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3798" y="1412778"/>
            <a:ext cx="112844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rgbClr val="FC7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u="sng" dirty="0">
                <a:solidFill>
                  <a:srgbClr val="FC7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ПЛАТУ или ЧАСТИЧНУЮ ПЛАТУ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среднедушевой доход выше полуторной величины прожиточного минимума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ежемесячной платы за предоставление социальных услуг для получателей социальных услуг, имеющих среднедушевой доход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1600" b="1" dirty="0">
                <a:solidFill>
                  <a:srgbClr val="FC7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150 до 175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процентов (включительно) величины прожиточного минимума - производится на основании утвержденных тарифов на социальные услуги с применением коэффициента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0,6;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1600" b="1" dirty="0">
                <a:solidFill>
                  <a:srgbClr val="FC7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175 до 200</a:t>
            </a:r>
            <a:r>
              <a:rPr lang="ru-RU" sz="1600" dirty="0">
                <a:solidFill>
                  <a:srgbClr val="FC7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(включительно) процентов величины прожиточного минимума - производится на основании утвержденных тарифов на социальные услуги с применением коэффициента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0,8;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1600" b="1" dirty="0">
                <a:solidFill>
                  <a:srgbClr val="FC7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200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процентов величины прожиточного минимума - производится на основании утвержденных тарифов на социальные услуги без применения коэффициента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FC7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ЕЖЕМЕСЯЧНОЙ ПЛАТЫ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предоставление социальных услуг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может превышать 50 % разницы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величиной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СДД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получателя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услуги (за последние 12 календарных месяцев) и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предельной величиной среднедушевого дохода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Республике Коми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предельная величина среднедушевого дохода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полуторной величине прожиточного минимума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установленной в РК на текущий год.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21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800" y="1510145"/>
            <a:ext cx="112452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C7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 smtClean="0">
                <a:solidFill>
                  <a:srgbClr val="FC7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2400" b="1" dirty="0">
                <a:solidFill>
                  <a:srgbClr val="FC7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ПРОЖИТОЧНЫЙ МИНИМУМ</a:t>
            </a:r>
            <a:r>
              <a:rPr lang="ru-RU" sz="2400" b="1" dirty="0" smtClean="0">
                <a:solidFill>
                  <a:srgbClr val="FC7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пенсионеров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15 351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руб., </a:t>
            </a:r>
            <a:r>
              <a:rPr lang="ru-RU" sz="24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предельная величина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23 026,50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algn="ctr"/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трудоспособного населения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18 842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руб., </a:t>
            </a:r>
            <a:r>
              <a:rPr lang="ru-RU" sz="24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предельная величина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28 263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algn="ctr"/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17 251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руб., </a:t>
            </a:r>
            <a:r>
              <a:rPr lang="ru-RU" sz="24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предельная величина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25 876, 50 руб.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СДД пенсионера Иванова И.И.– 40 000 рублей,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(40000-23026,50):2=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8486,75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предельная величина для оплаты</a:t>
            </a:r>
            <a:endParaRPr lang="ru-RU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37509" y="29042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97896" y="456318"/>
            <a:ext cx="945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и условия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31951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681892" y="255952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89242" y="2650059"/>
            <a:ext cx="98207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обслуживание 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дому</a:t>
            </a:r>
            <a:endParaRPr lang="ru-RU" sz="5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4225" y="237094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9550" y="192684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0278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528782" y="1136504"/>
            <a:ext cx="11134436" cy="614486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олилиния 1"/>
          <p:cNvSpPr/>
          <p:nvPr/>
        </p:nvSpPr>
        <p:spPr>
          <a:xfrm>
            <a:off x="558800" y="466969"/>
            <a:ext cx="11134436" cy="614486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1950" y="557102"/>
            <a:ext cx="960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РК «Региональный центр развития социальных технологий»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194" y="1873477"/>
            <a:ext cx="10778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Заведующий отделением</a:t>
            </a:r>
            <a:r>
              <a:rPr lang="ru-RU" sz="2400" b="1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i="0" dirty="0" err="1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Нелинова</a:t>
            </a:r>
            <a:r>
              <a:rPr lang="ru-RU" sz="2400" b="1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Людмила Серафимовна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413" y="2379383"/>
            <a:ext cx="701968" cy="701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2" y="3187148"/>
            <a:ext cx="558799" cy="5587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74342" y="25629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Адрес отделения: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ул. Маркова, д. 13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9381" y="3281881"/>
            <a:ext cx="5017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Контактный телефон: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8(8212)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30-13-50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(доб.410)</a:t>
            </a:r>
            <a:endParaRPr lang="ru-RU" sz="20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avatars.mds.yandex.net/get-altay/2433982/2a000001704f7eb11eef631ed8c31708d69c/XX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15" y="2730367"/>
            <a:ext cx="5034586" cy="3775940"/>
          </a:xfrm>
          <a:prstGeom prst="rect">
            <a:avLst/>
          </a:prstGeom>
          <a:noFill/>
          <a:ln w="38100">
            <a:solidFill>
              <a:srgbClr val="FC7D3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9028" y="21715"/>
            <a:ext cx="1115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C7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</a:t>
            </a:r>
            <a:endParaRPr lang="ru-RU" sz="2400" b="1" dirty="0">
              <a:solidFill>
                <a:srgbClr val="FC7D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11638" y="1111135"/>
            <a:ext cx="8762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экспертной деятельности по определению индивидуальной потребности гражданина в социальном обслуживании 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965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8800" y="299914"/>
            <a:ext cx="11134436" cy="1236497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1216" y="2772734"/>
            <a:ext cx="155765" cy="1184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4902" y="3317196"/>
            <a:ext cx="155765" cy="1184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0226" y="3576617"/>
            <a:ext cx="155765" cy="1184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7811" y="4443953"/>
            <a:ext cx="155765" cy="1184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71950" y="407633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экспертной деятельности по определению индивидуальной потребности гражданина в социальном обслуживании </a:t>
            </a:r>
            <a:b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РК «Региональный центр развития социальных технологий»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 flipV="1">
            <a:off x="3205718" y="2025284"/>
            <a:ext cx="5465431" cy="377156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42095" y="2033108"/>
            <a:ext cx="5538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ОТДЕЛЕНИЯ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2534" y="2661655"/>
            <a:ext cx="10170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предоставления социального обслуживания на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дому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гражданина нуждающимся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социальном обслуживании на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дому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индивидуальной потребности в социальных услугах с выходом по месту проживания гражданина 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индивидуальной программы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социальных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среднедушевого дохода гражданина (семьи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775" y="4818186"/>
            <a:ext cx="10503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выдачу: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Индивидуальной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предоставления социальных услуг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Справки о размере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среднедушевого дохода гражданина (семьи)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5321" y="4818184"/>
            <a:ext cx="5885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517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28650" y="240939"/>
            <a:ext cx="6994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Учреждения по направлению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«Социальное обслуживание»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769327" y="1254021"/>
            <a:ext cx="809142" cy="10834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099161" y="1293810"/>
            <a:ext cx="628679" cy="104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3518" y="2337510"/>
            <a:ext cx="383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Полустационарное обслуживание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4052" y="2337510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Обслуживание на дому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512228538"/>
              </p:ext>
            </p:extLst>
          </p:nvPr>
        </p:nvGraphicFramePr>
        <p:xfrm>
          <a:off x="186166" y="2853402"/>
          <a:ext cx="5376985" cy="3584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05128050"/>
              </p:ext>
            </p:extLst>
          </p:nvPr>
        </p:nvGraphicFramePr>
        <p:xfrm>
          <a:off x="6245912" y="2853401"/>
          <a:ext cx="5376985" cy="3584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011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7522" y="425605"/>
            <a:ext cx="6448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долговременного ухода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711200" y="4523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09922" y="57800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1836" y="425605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66217" y="591503"/>
            <a:ext cx="807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социальных услуг на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дому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836" y="1315181"/>
            <a:ext cx="1174318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покупка и доставка продуктов </a:t>
            </a: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питания и </a:t>
            </a:r>
            <a:r>
              <a:rPr lang="ru-RU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</a:t>
            </a: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lang="ru-RU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приготовлении и приеме пищи</a:t>
            </a: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Уборка жилого помещения;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гигиена </a:t>
            </a:r>
            <a:r>
              <a:rPr lang="ru-RU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тела, смена нательного, постельного белья, стирка белья</a:t>
            </a: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доставка </a:t>
            </a:r>
            <a:r>
              <a:rPr lang="ru-RU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воды, дров, топка печей, уборка жилого помещения</a:t>
            </a: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lang="ru-RU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оформлении документов и др.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9028" y="21715"/>
            <a:ext cx="106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C7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 smtClean="0">
                <a:solidFill>
                  <a:srgbClr val="FC7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</a:t>
            </a:r>
            <a:endParaRPr lang="ru-RU" sz="2400" dirty="0">
              <a:solidFill>
                <a:srgbClr val="FC7D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88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7522" y="425605"/>
            <a:ext cx="6448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долговременного ухода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711200" y="4523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09922" y="57800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1836" y="425605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39933" y="591503"/>
            <a:ext cx="729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Поставщики социальных услуг на дому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841" y="1921576"/>
            <a:ext cx="5926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социального обслуживания населения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«Жизнь»</a:t>
            </a:r>
          </a:p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Гуров Виктор Игоревич</a:t>
            </a:r>
          </a:p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Муравьёва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Элина Владимировна</a:t>
            </a:r>
          </a:p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011" y="4495629"/>
            <a:ext cx="584895" cy="5848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38004" y="4652929"/>
            <a:ext cx="3220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ул. Карьерная, 8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9" y="5557759"/>
            <a:ext cx="478695" cy="4786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31325" y="5627114"/>
            <a:ext cx="3179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8(8212) 310-824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5098" y="1990444"/>
            <a:ext cx="5677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РК «ЦСЗН г. Сыктывкар»</a:t>
            </a: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26760" y="2752399"/>
            <a:ext cx="50188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отделением –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Арсёменко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Анна Николаевна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6591" y="3288753"/>
            <a:ext cx="557803" cy="5578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736116" y="3444896"/>
            <a:ext cx="3643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Октябрьский проспект, 124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62" y="6130751"/>
            <a:ext cx="393859" cy="39385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333803" y="3846556"/>
            <a:ext cx="27471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8(8212)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30-48-17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64456" y="4326352"/>
            <a:ext cx="5481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социального обслуживания на дому </a:t>
            </a:r>
            <a:r>
              <a:rPr lang="ru-RU" sz="1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</a:t>
            </a:r>
            <a:endParaRPr lang="ru-RU" sz="1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1930" y="4652929"/>
            <a:ext cx="44309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отделением – </a:t>
            </a:r>
          </a:p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Тютюник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Альфия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Агелямовна</a:t>
            </a:r>
            <a:endParaRPr lang="ru-RU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759" y="5238300"/>
            <a:ext cx="557803" cy="5578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64" y="3835718"/>
            <a:ext cx="393859" cy="3938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387636" y="6186056"/>
            <a:ext cx="2735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8(8212)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44-61-72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83452" y="5330632"/>
            <a:ext cx="4439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п.г.т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Краснозатонский, 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ул.Корабельная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д.1, каб.310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3121269" y="1288473"/>
            <a:ext cx="325316" cy="5403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483452" y="1272027"/>
            <a:ext cx="325316" cy="5403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441660" y="2388426"/>
            <a:ext cx="5481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социального обслуживания на дому </a:t>
            </a:r>
            <a:r>
              <a:rPr lang="ru-RU" sz="1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</a:t>
            </a:r>
            <a:endParaRPr lang="ru-RU" sz="1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09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13817" y="417733"/>
            <a:ext cx="9798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организации системы долговременного ухода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7509" y="29042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429" y="2816145"/>
            <a:ext cx="701968" cy="701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1" y="4043246"/>
            <a:ext cx="558799" cy="5587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41566" y="1567037"/>
            <a:ext cx="10694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Специалист по социальной работе: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Трушенко Софья Сергеевна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8780" y="296707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Адрес отделения: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Октябрьский проспект, д. 124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13817" y="4122590"/>
            <a:ext cx="501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Контактный телефон: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8(8212)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-48-19</a:t>
            </a:r>
            <a:endParaRPr lang="ru-RU" sz="20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Изображение к контент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02" y="2787161"/>
            <a:ext cx="4839692" cy="3629769"/>
          </a:xfrm>
          <a:prstGeom prst="rect">
            <a:avLst/>
          </a:prstGeom>
          <a:noFill/>
          <a:ln w="38100">
            <a:solidFill>
              <a:srgbClr val="FC7D3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09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13817" y="417733"/>
            <a:ext cx="9798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организации системы долговременного ухода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7509" y="29042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V="1">
            <a:off x="3242094" y="1320588"/>
            <a:ext cx="5465431" cy="377156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42094" y="1320588"/>
            <a:ext cx="5538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ОТДЕЛЕНИЯ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43" y="3286419"/>
            <a:ext cx="2763114" cy="25106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35" y="3163437"/>
            <a:ext cx="2756596" cy="27565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7102" y="1935445"/>
            <a:ext cx="1062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уходовых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услуг, нуждающимся гражданам на дому (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кормление, приготовление пищи, санитарно-гигиенические услуги, смена нательного, постельного белья и др.)</a:t>
            </a:r>
            <a:endParaRPr lang="ru-RU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26" y="2046779"/>
            <a:ext cx="1524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018" y="5920033"/>
            <a:ext cx="1023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! </a:t>
            </a:r>
            <a:r>
              <a:rPr lang="ru-RU" b="1" dirty="0" smtClean="0">
                <a:solidFill>
                  <a:srgbClr val="002060"/>
                </a:solidFill>
              </a:rPr>
              <a:t>Выделенная в рамках пилотного проекта </a:t>
            </a:r>
            <a:r>
              <a:rPr lang="ru-RU" b="1" u="sng" kern="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квота </a:t>
            </a:r>
            <a:r>
              <a:rPr lang="ru-RU" b="1" u="sng" kern="50" dirty="0">
                <a:solidFill>
                  <a:srgbClr val="002060"/>
                </a:solidFill>
                <a:latin typeface="Times New Roman"/>
                <a:ea typeface="Times New Roman"/>
              </a:rPr>
              <a:t>по количеству получателей социальных услуг </a:t>
            </a:r>
            <a:endParaRPr lang="ru-RU" b="1" u="sng" kern="5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b="1" u="sng" kern="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</a:t>
            </a:r>
            <a:r>
              <a:rPr lang="ru-RU" b="1" u="sng" kern="50" dirty="0">
                <a:solidFill>
                  <a:srgbClr val="002060"/>
                </a:solidFill>
                <a:latin typeface="Times New Roman"/>
                <a:ea typeface="Times New Roman"/>
              </a:rPr>
              <a:t>городе Сыктывкаре  </a:t>
            </a:r>
            <a:r>
              <a:rPr lang="ru-RU" b="1" u="sng" kern="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выполнена </a:t>
            </a:r>
            <a:r>
              <a:rPr lang="ru-RU" b="1" u="sng" kern="50" dirty="0">
                <a:solidFill>
                  <a:srgbClr val="002060"/>
                </a:solidFill>
                <a:latin typeface="Times New Roman"/>
                <a:ea typeface="Times New Roman"/>
              </a:rPr>
              <a:t>в полном объёме</a:t>
            </a:r>
            <a:r>
              <a:rPr lang="ru-RU" b="1" dirty="0" smtClean="0">
                <a:solidFill>
                  <a:srgbClr val="002060"/>
                </a:solidFill>
              </a:rPr>
              <a:t> .</a:t>
            </a:r>
            <a:r>
              <a:rPr lang="ru-RU" b="1" kern="5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44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13817" y="412996"/>
            <a:ext cx="859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проката технических средств реабилитации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817" y="1457225"/>
            <a:ext cx="10104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Иргашева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Лариса Борисовна (выдача ТСР гражданам, проживающим на территории г. Сыктывкара)</a:t>
            </a:r>
          </a:p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Байгозина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Людмила Викторовна (выдача ТСР для получателей услуг отделения СДУ)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93" y="1612419"/>
            <a:ext cx="1524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99" y="2212860"/>
            <a:ext cx="1524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6744" y="2999525"/>
            <a:ext cx="493851" cy="493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17" y="3696195"/>
            <a:ext cx="393128" cy="3931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06945" y="30821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Адрес отделения: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</a:t>
            </a:r>
            <a:r>
              <a:rPr lang="ru-RU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Тентюковская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д. 103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20595" y="3719991"/>
            <a:ext cx="4537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Контактный телефон: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8(8212) </a:t>
            </a:r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-72-52</a:t>
            </a:r>
            <a:endParaRPr lang="ru-RU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https://portalzpp02.ru/upload/iblock/131/3mfhj0iqa3i0wt4lc2erk0us0rjrswy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23" y="2890462"/>
            <a:ext cx="4814474" cy="361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6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94154" y="1990637"/>
            <a:ext cx="10499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обслуживание 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полустационарной форме</a:t>
            </a:r>
            <a:endParaRPr lang="ru-RU" sz="5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3886" y="28083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9214" y="245436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36733" y="462549"/>
            <a:ext cx="984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ОРГАНИЗАЦИОННО-КОНСУЛЬТАТИВНОЕ ОТДЕЛЕНИЕ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7509" y="29042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1709" y="4294909"/>
            <a:ext cx="5777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Контактный телефон: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8(8212) 21-52-24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589" y="2601893"/>
            <a:ext cx="701968" cy="701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9" y="4184134"/>
            <a:ext cx="558799" cy="5587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7510" y="1505399"/>
            <a:ext cx="10148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отделением: </a:t>
            </a:r>
            <a:r>
              <a:rPr lang="ru-R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Шулепова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Дарья 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митриевна</a:t>
            </a: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1709" y="2768211"/>
            <a:ext cx="6217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Адрес отделения: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ул. Карла Маркса, д. 227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9"/>
          <a:stretch>
            <a:fillRect/>
          </a:stretch>
        </p:blipFill>
        <p:spPr bwMode="auto">
          <a:xfrm>
            <a:off x="8146467" y="1967064"/>
            <a:ext cx="3267008" cy="4890936"/>
          </a:xfrm>
          <a:prstGeom prst="roundRect">
            <a:avLst>
              <a:gd name="adj" fmla="val 4426"/>
            </a:avLst>
          </a:prstGeom>
          <a:noFill/>
          <a:ln w="28575" algn="in">
            <a:solidFill>
              <a:srgbClr val="FF7D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8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36733" y="462549"/>
            <a:ext cx="984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ОРГАНИЗАЦИОННО-КОНСУЛЬТАТИВНОЕ ОТДЕЛЕНИЕ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 rot="10800000" flipV="1">
            <a:off x="3177985" y="1242783"/>
            <a:ext cx="5465431" cy="431553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НАПРАВЛЕНИЯ ДЕЯТЕЛЬНОСТИ ОТДЕЛЕНИЯ:</a:t>
            </a:r>
          </a:p>
        </p:txBody>
      </p:sp>
      <p:sp>
        <p:nvSpPr>
          <p:cNvPr id="11" name="Овал 10"/>
          <p:cNvSpPr/>
          <p:nvPr/>
        </p:nvSpPr>
        <p:spPr>
          <a:xfrm>
            <a:off x="237509" y="29042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1782" y="1674337"/>
            <a:ext cx="1179021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пакета документов на 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дома-интернаты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ухода и помощи гражданам пожилого возраста и инвалидам на дому в рамках 68-РЗ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06.07.2009 г.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 граждан, нуждающимися в получении социальных услуг, предоставляемых ГБУ РК "Республиканский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социально-реабилитационный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Максаковка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Оказание содействия восстановления документов 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(паспорт, </a:t>
            </a:r>
            <a:r>
              <a:rPr lang="ru-RU" b="0" i="0" dirty="0" err="1" smtClean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медполис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СНИЛС)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содействия в установлении группы инвалидности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b="1" i="0" dirty="0" smtClean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выездов мобильной бригады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труднодоступные населенные пункты города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Сыктывкара: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Седкыркещ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Трехозерка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Выльтыдор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сопровождения участников СВО и членов их семей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(консультирование, содействие в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медицинской, юридической, психологической помощи, а также в трудоустройстве и др.)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услуги по доставке граждан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социально-значимым объектам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информации по юбилейным датам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и инвалидов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 и др.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3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7" y="1312156"/>
            <a:ext cx="2508500" cy="3071810"/>
          </a:xfrm>
          <a:prstGeom prst="roundRect">
            <a:avLst>
              <a:gd name="adj" fmla="val 4243"/>
            </a:avLst>
          </a:prstGeom>
          <a:ln w="38100">
            <a:solidFill>
              <a:srgbClr val="FC7D36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8375" y="2702541"/>
            <a:ext cx="2329969" cy="3187887"/>
          </a:xfrm>
          <a:prstGeom prst="roundRect">
            <a:avLst>
              <a:gd name="adj" fmla="val 8844"/>
            </a:avLst>
          </a:prstGeom>
          <a:noFill/>
          <a:ln w="38100">
            <a:solidFill>
              <a:srgbClr val="FC7D3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02" y="1250419"/>
            <a:ext cx="2558043" cy="3195284"/>
          </a:xfrm>
          <a:prstGeom prst="roundRect">
            <a:avLst>
              <a:gd name="adj" fmla="val 4613"/>
            </a:avLst>
          </a:prstGeom>
          <a:ln w="34925">
            <a:solidFill>
              <a:srgbClr val="FC7D36"/>
            </a:solidFill>
          </a:ln>
        </p:spPr>
      </p:pic>
      <p:pic>
        <p:nvPicPr>
          <p:cNvPr id="5" name="Picture 2" descr="C:\Users\Npovedishnikova\Desktop\Статьи наши\2022\3 квартал\соц такси 01.08\фот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29" y="2868678"/>
            <a:ext cx="3381276" cy="3030576"/>
          </a:xfrm>
          <a:prstGeom prst="roundRect">
            <a:avLst>
              <a:gd name="adj" fmla="val 6240"/>
            </a:avLst>
          </a:prstGeom>
          <a:noFill/>
          <a:ln w="38100">
            <a:solidFill>
              <a:srgbClr val="FC7D36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Полилиния 5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36733" y="462549"/>
            <a:ext cx="984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ОРГАНИЗАЦИОННО-КОНСУЛЬТАТИВНОЕ ОТДЕЛЕНИЕ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7509" y="29042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6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94108" y="425605"/>
            <a:ext cx="8276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Информационно-методическое отделение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7509" y="29042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8800" y="1505400"/>
            <a:ext cx="9827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отделением: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Коротаева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Алевтина Васильевна</a:t>
            </a: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765" y="2105655"/>
            <a:ext cx="701968" cy="701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9" y="2964934"/>
            <a:ext cx="558799" cy="5587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05871" y="229023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Адрес отделения: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Октябрьский проспект, д. 124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54727" y="3059667"/>
            <a:ext cx="5559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Контактный телефон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8(8212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30-48-18</a:t>
            </a:r>
          </a:p>
          <a:p>
            <a:endParaRPr lang="ru-RU" sz="20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sun9-75.userapi.com/impg/69v37qRlLYZsCRYMuKxdRulWCPfnqrO4eF4IQQ/qGQgtj98NIo.jpg?size=1024x535&amp;quality=96&amp;sign=54e398e80cb333c13a145cf41f5edbf3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44" y="3812323"/>
            <a:ext cx="5273207" cy="275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1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94108" y="425605"/>
            <a:ext cx="8276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Информационно-методическое отделение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 flipV="1">
            <a:off x="3176169" y="1363305"/>
            <a:ext cx="5465431" cy="377156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05695" y="1363305"/>
            <a:ext cx="5538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ОТДЕЛЕНИЯ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545" y="2076231"/>
            <a:ext cx="113257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Отчетно-статистическая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Контрольно-аналитическая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Организационно-методическая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делопроизводства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социального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такси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«Такси для ветеранов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одействие в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реализации 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проездных </a:t>
            </a:r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билетов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пригородные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аршруты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транспортных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выдача, продление срока действия, </a:t>
            </a:r>
            <a:r>
              <a:rPr lang="ru-RU" sz="2000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перевыдача</a:t>
            </a:r>
            <a:r>
              <a:rPr lang="ru-RU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получении карты до 13.09.2021г.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Перевыдача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случае утери или порчи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осуществляется в АО «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Комиавтотранс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Сысольское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шоссе, 29)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ривлечение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молодых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«серебряных» волонтеров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организация работы с ними; 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еализация проекта «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Народный университет для граждан пожилого возраста»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7509" y="29042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2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8800" y="299914"/>
            <a:ext cx="11134436" cy="836159"/>
          </a:xfrm>
          <a:custGeom>
            <a:avLst/>
            <a:gdLst>
              <a:gd name="connsiteX0" fmla="*/ 0 w 7848872"/>
              <a:gd name="connsiteY0" fmla="*/ 300039 h 1800200"/>
              <a:gd name="connsiteX1" fmla="*/ 87880 w 7848872"/>
              <a:gd name="connsiteY1" fmla="*/ 87879 h 1800200"/>
              <a:gd name="connsiteX2" fmla="*/ 300040 w 7848872"/>
              <a:gd name="connsiteY2" fmla="*/ 0 h 1800200"/>
              <a:gd name="connsiteX3" fmla="*/ 7548833 w 7848872"/>
              <a:gd name="connsiteY3" fmla="*/ 0 h 1800200"/>
              <a:gd name="connsiteX4" fmla="*/ 7760993 w 7848872"/>
              <a:gd name="connsiteY4" fmla="*/ 87880 h 1800200"/>
              <a:gd name="connsiteX5" fmla="*/ 7848872 w 7848872"/>
              <a:gd name="connsiteY5" fmla="*/ 300040 h 1800200"/>
              <a:gd name="connsiteX6" fmla="*/ 7848872 w 7848872"/>
              <a:gd name="connsiteY6" fmla="*/ 1500161 h 1800200"/>
              <a:gd name="connsiteX7" fmla="*/ 7760993 w 7848872"/>
              <a:gd name="connsiteY7" fmla="*/ 1712321 h 1800200"/>
              <a:gd name="connsiteX8" fmla="*/ 7548833 w 7848872"/>
              <a:gd name="connsiteY8" fmla="*/ 1800200 h 1800200"/>
              <a:gd name="connsiteX9" fmla="*/ 300039 w 7848872"/>
              <a:gd name="connsiteY9" fmla="*/ 1800200 h 1800200"/>
              <a:gd name="connsiteX10" fmla="*/ 87879 w 7848872"/>
              <a:gd name="connsiteY10" fmla="*/ 1712320 h 1800200"/>
              <a:gd name="connsiteX11" fmla="*/ 0 w 7848872"/>
              <a:gd name="connsiteY11" fmla="*/ 1500160 h 1800200"/>
              <a:gd name="connsiteX12" fmla="*/ 0 w 7848872"/>
              <a:gd name="connsiteY12" fmla="*/ 300039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8872" h="1800200">
                <a:moveTo>
                  <a:pt x="0" y="300039"/>
                </a:moveTo>
                <a:cubicBezTo>
                  <a:pt x="0" y="220464"/>
                  <a:pt x="31611" y="144148"/>
                  <a:pt x="87880" y="87879"/>
                </a:cubicBezTo>
                <a:cubicBezTo>
                  <a:pt x="144148" y="31611"/>
                  <a:pt x="220465" y="0"/>
                  <a:pt x="300040" y="0"/>
                </a:cubicBezTo>
                <a:lnTo>
                  <a:pt x="7548833" y="0"/>
                </a:lnTo>
                <a:cubicBezTo>
                  <a:pt x="7628408" y="0"/>
                  <a:pt x="7704724" y="31611"/>
                  <a:pt x="7760993" y="87880"/>
                </a:cubicBezTo>
                <a:cubicBezTo>
                  <a:pt x="7817261" y="144148"/>
                  <a:pt x="7848872" y="220465"/>
                  <a:pt x="7848872" y="300040"/>
                </a:cubicBezTo>
                <a:lnTo>
                  <a:pt x="7848872" y="1500161"/>
                </a:lnTo>
                <a:cubicBezTo>
                  <a:pt x="7848872" y="1579736"/>
                  <a:pt x="7817261" y="1656052"/>
                  <a:pt x="7760993" y="1712321"/>
                </a:cubicBezTo>
                <a:cubicBezTo>
                  <a:pt x="7704725" y="1768589"/>
                  <a:pt x="7628409" y="1800200"/>
                  <a:pt x="7548833" y="1800200"/>
                </a:cubicBezTo>
                <a:lnTo>
                  <a:pt x="300039" y="1800200"/>
                </a:lnTo>
                <a:cubicBezTo>
                  <a:pt x="220464" y="1800200"/>
                  <a:pt x="144148" y="1768589"/>
                  <a:pt x="87879" y="1712320"/>
                </a:cubicBezTo>
                <a:cubicBezTo>
                  <a:pt x="31611" y="1656052"/>
                  <a:pt x="0" y="1579736"/>
                  <a:pt x="0" y="1500160"/>
                </a:cubicBezTo>
                <a:lnTo>
                  <a:pt x="0" y="300039"/>
                </a:lnTo>
                <a:close/>
              </a:path>
            </a:pathLst>
          </a:custGeom>
          <a:solidFill>
            <a:srgbClr val="27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43127" y="425605"/>
            <a:ext cx="896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Социально-реабилитационное отделение №1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8800" y="1503741"/>
            <a:ext cx="9827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отделением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Суворова Анастасия Николаевна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19200" y="297431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Адрес отделения: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ул.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Тентюковская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д. 103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033" y="2807995"/>
            <a:ext cx="701968" cy="70196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19200" y="3989974"/>
            <a:ext cx="6192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Контактный телефон: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8(8212) 51-34-14, </a:t>
            </a:r>
          </a:p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кабинет №17</a:t>
            </a:r>
            <a:endParaRPr lang="ru-RU" sz="20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7" y="3934012"/>
            <a:ext cx="558799" cy="558799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237509" y="290420"/>
            <a:ext cx="855017" cy="8550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900" r="8411" b="17827"/>
          <a:stretch>
            <a:fillRect/>
          </a:stretch>
        </p:blipFill>
        <p:spPr bwMode="auto">
          <a:xfrm>
            <a:off x="7578170" y="2191182"/>
            <a:ext cx="4411986" cy="3485661"/>
          </a:xfrm>
          <a:prstGeom prst="roundRect">
            <a:avLst>
              <a:gd name="adj" fmla="val 6056"/>
            </a:avLst>
          </a:prstGeom>
          <a:noFill/>
          <a:ln w="28575" algn="in">
            <a:solidFill>
              <a:srgbClr val="FF7D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562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1115</Words>
  <Application>Microsoft Office PowerPoint</Application>
  <PresentationFormat>Произвольный</PresentationFormat>
  <Paragraphs>209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В. Хозяинова</dc:creator>
  <cp:lastModifiedBy>Юлия Е. Тельтевская</cp:lastModifiedBy>
  <cp:revision>178</cp:revision>
  <dcterms:created xsi:type="dcterms:W3CDTF">2024-01-10T06:53:20Z</dcterms:created>
  <dcterms:modified xsi:type="dcterms:W3CDTF">2024-01-19T09:28:08Z</dcterms:modified>
</cp:coreProperties>
</file>