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FF00FF"/>
    <a:srgbClr val="660033"/>
    <a:srgbClr val="72FE72"/>
    <a:srgbClr val="79F77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493" autoAdjust="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52E5-FF1F-4D05-A47C-EAB8BE35C6A1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55151-8D8A-4407-93F2-45F1DC788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52E5-FF1F-4D05-A47C-EAB8BE35C6A1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55151-8D8A-4407-93F2-45F1DC788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52E5-FF1F-4D05-A47C-EAB8BE35C6A1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55151-8D8A-4407-93F2-45F1DC788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52E5-FF1F-4D05-A47C-EAB8BE35C6A1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55151-8D8A-4407-93F2-45F1DC788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52E5-FF1F-4D05-A47C-EAB8BE35C6A1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55151-8D8A-4407-93F2-45F1DC788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52E5-FF1F-4D05-A47C-EAB8BE35C6A1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55151-8D8A-4407-93F2-45F1DC788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52E5-FF1F-4D05-A47C-EAB8BE35C6A1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55151-8D8A-4407-93F2-45F1DC788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52E5-FF1F-4D05-A47C-EAB8BE35C6A1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55151-8D8A-4407-93F2-45F1DC788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52E5-FF1F-4D05-A47C-EAB8BE35C6A1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55151-8D8A-4407-93F2-45F1DC788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52E5-FF1F-4D05-A47C-EAB8BE35C6A1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55151-8D8A-4407-93F2-45F1DC788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52E5-FF1F-4D05-A47C-EAB8BE35C6A1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55151-8D8A-4407-93F2-45F1DC788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352E5-FF1F-4D05-A47C-EAB8BE35C6A1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55151-8D8A-4407-93F2-45F1DC788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3.jpeg"/><Relationship Id="rId7" Type="http://schemas.openxmlformats.org/officeDocument/2006/relationships/slide" Target="slid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slide" Target="slide11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Documents%20and%20Settings\&#1040;&#1076;&#1084;&#1080;&#1085;&#1080;&#1089;&#1090;&#1088;&#1072;&#1090;&#1086;&#1088;.DK-VRANGEL\&#1056;&#1072;&#1073;&#1086;&#1095;&#1080;&#1081;%20&#1089;&#1090;&#1086;&#1083;\&#1041;&#1077;&#1079;%20&#1085;&#1072;&#1079;&#1074;&#1072;&#1085;&#1080;&#1103;.mp4" TargetMode="External"/><Relationship Id="rId6" Type="http://schemas.openxmlformats.org/officeDocument/2006/relationships/slide" Target="slide1.xml"/><Relationship Id="rId5" Type="http://schemas.openxmlformats.org/officeDocument/2006/relationships/image" Target="../media/image18.png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6.jpeg"/><Relationship Id="rId4" Type="http://schemas.openxmlformats.org/officeDocument/2006/relationships/image" Target="../media/image26.jpeg"/><Relationship Id="rId9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30.jpeg"/><Relationship Id="rId7" Type="http://schemas.openxmlformats.org/officeDocument/2006/relationships/slide" Target="slide1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6.jpeg"/><Relationship Id="rId4" Type="http://schemas.openxmlformats.org/officeDocument/2006/relationships/image" Target="../media/image31.jpeg"/><Relationship Id="rId9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Documents%20and%20Settings\&#1040;&#1076;&#1084;&#1080;&#1085;&#1080;&#1089;&#1090;&#1088;&#1072;&#1090;&#1086;&#1088;.DK-VRANGEL\&#1056;&#1072;&#1073;&#1086;&#1095;&#1080;&#1081;%20&#1089;&#1090;&#1086;&#1083;\&#1078;&#1091;&#1088;&#1072;&#1074;&#1091;&#1096;&#1082;&#1072;.mp4" TargetMode="External"/><Relationship Id="rId6" Type="http://schemas.openxmlformats.org/officeDocument/2006/relationships/slide" Target="slide1.xml"/><Relationship Id="rId5" Type="http://schemas.openxmlformats.org/officeDocument/2006/relationships/image" Target="../media/image18.png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" Target="slide18.xml"/><Relationship Id="rId7" Type="http://schemas.openxmlformats.org/officeDocument/2006/relationships/slide" Target="slide2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0.xml"/><Relationship Id="rId4" Type="http://schemas.openxmlformats.org/officeDocument/2006/relationships/slide" Target="slide21.xml"/><Relationship Id="rId9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34.jpeg"/><Relationship Id="rId7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Documents%20and%20Settings\&#1040;&#1076;&#1084;&#1080;&#1085;&#1080;&#1089;&#1090;&#1088;&#1072;&#1090;&#1086;&#1088;.DK-VRANGEL\&#1056;&#1072;&#1073;&#1086;&#1095;&#1080;&#1081;%20&#1089;&#1090;&#1086;&#1083;\&#1078;&#1080;&#1083;&#1072;%20&#1073;&#1099;&#1083;&#1072;%20&#1087;&#1077;&#1095;&#1082;&#1072;.mp4" TargetMode="External"/><Relationship Id="rId6" Type="http://schemas.openxmlformats.org/officeDocument/2006/relationships/slide" Target="slide1.xml"/><Relationship Id="rId5" Type="http://schemas.openxmlformats.org/officeDocument/2006/relationships/slide" Target="slide1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jpeg"/><Relationship Id="rId7" Type="http://schemas.openxmlformats.org/officeDocument/2006/relationships/slide" Target="slid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38.jpeg"/><Relationship Id="rId7" Type="http://schemas.openxmlformats.org/officeDocument/2006/relationships/slide" Target="slide1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42.jpeg"/><Relationship Id="rId7" Type="http://schemas.openxmlformats.org/officeDocument/2006/relationships/slide" Target="slid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slide" Target="slide22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Documents%20and%20Settings\&#1040;&#1076;&#1084;&#1080;&#1085;&#1080;&#1089;&#1090;&#1088;&#1072;&#1090;&#1086;&#1088;.DK-VRANGEL\&#1056;&#1072;&#1073;&#1086;&#1095;&#1080;&#1081;%20&#1089;&#1090;&#1086;&#1083;\&#1089;&#1072;&#1084;&#1086;&#1074;&#1072;&#1088;.mp4" TargetMode="External"/><Relationship Id="rId6" Type="http://schemas.openxmlformats.org/officeDocument/2006/relationships/slide" Target="slide1.xml"/><Relationship Id="rId5" Type="http://schemas.openxmlformats.org/officeDocument/2006/relationships/slide" Target="slide17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7.xml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46.jpeg"/><Relationship Id="rId7" Type="http://schemas.openxmlformats.org/officeDocument/2006/relationships/slide" Target="slid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11" Type="http://schemas.openxmlformats.org/officeDocument/2006/relationships/image" Target="../media/image50.jpeg"/><Relationship Id="rId5" Type="http://schemas.openxmlformats.org/officeDocument/2006/relationships/image" Target="../media/image48.jpeg"/><Relationship Id="rId10" Type="http://schemas.openxmlformats.org/officeDocument/2006/relationships/slide" Target="slide25.xml"/><Relationship Id="rId4" Type="http://schemas.openxmlformats.org/officeDocument/2006/relationships/image" Target="../media/image47.jpeg"/><Relationship Id="rId9" Type="http://schemas.openxmlformats.org/officeDocument/2006/relationships/slide" Target="slide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Documents%20and%20Settings\&#1040;&#1076;&#1084;&#1080;&#1085;&#1080;&#1089;&#1090;&#1088;&#1072;&#1090;&#1086;&#1088;.DK-VRANGEL\&#1056;&#1072;&#1073;&#1086;&#1095;&#1080;&#1081;%20&#1089;&#1090;&#1086;&#1083;\&#1082;&#1091;&#1079;&#1100;&#1084;&#1072;%20&#1080;%20&#1076;&#1077;&#1084;&#1100;&#1103;&#1085;.mp4" TargetMode="External"/><Relationship Id="rId6" Type="http://schemas.openxmlformats.org/officeDocument/2006/relationships/slide" Target="slide17.xml"/><Relationship Id="rId5" Type="http://schemas.openxmlformats.org/officeDocument/2006/relationships/image" Target="../media/image6.jpeg"/><Relationship Id="rId4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slide" Target="slide14.xml"/><Relationship Id="rId3" Type="http://schemas.openxmlformats.org/officeDocument/2006/relationships/slide" Target="slide4.xml"/><Relationship Id="rId7" Type="http://schemas.openxmlformats.org/officeDocument/2006/relationships/slide" Target="slide6.xml"/><Relationship Id="rId12" Type="http://schemas.openxmlformats.org/officeDocument/2006/relationships/image" Target="../media/image11.jpeg"/><Relationship Id="rId17" Type="http://schemas.openxmlformats.org/officeDocument/2006/relationships/image" Target="../media/image6.jpeg"/><Relationship Id="rId2" Type="http://schemas.openxmlformats.org/officeDocument/2006/relationships/image" Target="../media/image2.jpeg"/><Relationship Id="rId16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slide" Target="slide12.xml"/><Relationship Id="rId5" Type="http://schemas.openxmlformats.org/officeDocument/2006/relationships/slide" Target="slide8.xml"/><Relationship Id="rId15" Type="http://schemas.openxmlformats.org/officeDocument/2006/relationships/slide" Target="slide17.xml"/><Relationship Id="rId10" Type="http://schemas.openxmlformats.org/officeDocument/2006/relationships/image" Target="../media/image10.jpeg"/><Relationship Id="rId4" Type="http://schemas.openxmlformats.org/officeDocument/2006/relationships/image" Target="../media/image7.jpeg"/><Relationship Id="rId9" Type="http://schemas.openxmlformats.org/officeDocument/2006/relationships/slide" Target="slide10.xml"/><Relationship Id="rId1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Documents%20and%20Settings\&#1040;&#1076;&#1084;&#1080;&#1085;&#1080;&#1089;&#1090;&#1088;&#1072;&#1090;&#1086;&#1088;.DK-VRANGEL\&#1056;&#1072;&#1073;&#1086;&#1095;&#1080;&#1081;%20&#1089;&#1090;&#1086;&#1083;\&#1044;&#1051;&#1071;%20&#1055;&#1056;&#1045;&#1047;&#1045;&#1053;&#1058;&#1040;&#1062;&#1048;&#1048;\&#1052;%20&#1043;.mp4" TargetMode="External"/><Relationship Id="rId6" Type="http://schemas.openxmlformats.org/officeDocument/2006/relationships/slide" Target="slide1.xml"/><Relationship Id="rId5" Type="http://schemas.openxmlformats.org/officeDocument/2006/relationships/image" Target="../media/image18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9.jpeg"/><Relationship Id="rId7" Type="http://schemas.openxmlformats.org/officeDocument/2006/relationships/slide" Target="slid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slide" Target="slide7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Documents%20and%20Settings\&#1040;&#1076;&#1084;&#1080;&#1085;&#1080;&#1089;&#1090;&#1088;&#1072;&#1090;&#1086;&#1088;.DK-VRANGEL\&#1056;&#1072;&#1073;&#1086;&#1095;&#1080;&#1081;%20&#1089;&#1090;&#1086;&#1083;\&#1040;&#1087;&#1077;&#1083;&#1100;&#1089;&#1080;&#1085;.mp4" TargetMode="External"/><Relationship Id="rId6" Type="http://schemas.openxmlformats.org/officeDocument/2006/relationships/slide" Target="slide1.xml"/><Relationship Id="rId5" Type="http://schemas.openxmlformats.org/officeDocument/2006/relationships/image" Target="../media/image18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1.jpeg"/><Relationship Id="rId7" Type="http://schemas.openxmlformats.org/officeDocument/2006/relationships/slide" Target="slid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slide" Target="slide9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Documents%20and%20Settings\&#1040;&#1076;&#1084;&#1080;&#1085;&#1080;&#1089;&#1090;&#1088;&#1072;&#1090;&#1086;&#1088;.DK-VRANGEL\&#1056;&#1072;&#1073;&#1086;&#1095;&#1080;&#1081;%20&#1089;&#1090;&#1086;&#1083;\&#1073;&#1072;&#1088;&#1072;&#1073;&#1072;&#1085;&#1099;.mp4" TargetMode="External"/><Relationship Id="rId6" Type="http://schemas.openxmlformats.org/officeDocument/2006/relationships/slide" Target="slide1.xml"/><Relationship Id="rId5" Type="http://schemas.openxmlformats.org/officeDocument/2006/relationships/image" Target="../media/image18.png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0141118_110516_1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7364"/>
            <a:ext cx="9144000" cy="609004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42910" y="285728"/>
            <a:ext cx="7731924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Муниципальное бюджетное 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учреждение культуры</a:t>
            </a:r>
          </a:p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«Дом культуры п. Врангель</a:t>
            </a:r>
          </a:p>
          <a:p>
            <a:pPr algn="ctr"/>
            <a:r>
              <a:rPr lang="ru-RU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Находкинского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городского округа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9322" y="3500438"/>
            <a:ext cx="301069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dirty="0" smtClean="0"/>
              <a:t>Нажмите на картинку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4309938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57224" y="751344"/>
            <a:ext cx="74295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Танцевально-спортивный клуб «Реверанс» </a:t>
            </a:r>
          </a:p>
          <a:p>
            <a:pPr algn="ctr"/>
            <a:r>
              <a:rPr lang="ru-RU" dirty="0" smtClean="0"/>
              <a:t>Был создан в 1995 году на базе Дома культуры п. Врангель, под руководством </a:t>
            </a:r>
            <a:r>
              <a:rPr lang="ru-RU" b="1" dirty="0" smtClean="0"/>
              <a:t>Таирова Константина Васильевича</a:t>
            </a:r>
            <a:r>
              <a:rPr lang="ru-RU" dirty="0" smtClean="0"/>
              <a:t>. </a:t>
            </a:r>
          </a:p>
          <a:p>
            <a:pPr algn="ctr"/>
            <a:r>
              <a:rPr lang="ru-RU" dirty="0" smtClean="0"/>
              <a:t>Возраст участников </a:t>
            </a:r>
            <a:r>
              <a:rPr lang="ru-RU" b="1" dirty="0" smtClean="0"/>
              <a:t>от 5 лет и старше</a:t>
            </a:r>
            <a:r>
              <a:rPr lang="ru-RU" dirty="0" smtClean="0"/>
              <a:t>.</a:t>
            </a:r>
          </a:p>
          <a:p>
            <a:pPr algn="ctr"/>
            <a:r>
              <a:rPr lang="ru-RU" dirty="0" smtClean="0"/>
              <a:t>Вступив в Федерацию танцевального спорта в 1997 году, коллектив начал успешно принимать активное участие в концертной деятельности и конкурсах по спортивным бальным танцам.</a:t>
            </a:r>
          </a:p>
          <a:p>
            <a:pPr algn="ctr"/>
            <a:r>
              <a:rPr lang="ru-RU" dirty="0" smtClean="0"/>
              <a:t> Участники ТСК «Реверанс», активно принимают участие в конкурсах по спортивным бальным танцам в городах: Москва, Владивосток, Артём, Уссурийск, Б. Камень, Фокино, Находка.</a:t>
            </a:r>
            <a:endParaRPr lang="ru-RU" dirty="0"/>
          </a:p>
        </p:txBody>
      </p:sp>
      <p:pic>
        <p:nvPicPr>
          <p:cNvPr id="1026" name="Picture 2" descr="F:\Анна\ФОТО КОЛЛЕКТИВОВ ДК\Коллаж Реверанс\IMG_28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714752"/>
            <a:ext cx="2214578" cy="1476385"/>
          </a:xfrm>
          <a:prstGeom prst="rect">
            <a:avLst/>
          </a:prstGeom>
          <a:noFill/>
        </p:spPr>
      </p:pic>
      <p:pic>
        <p:nvPicPr>
          <p:cNvPr id="1027" name="Picture 3" descr="F:\Анна\2016 ГОД ДЛЯ РАБОТЫ\Информация о коллективах\Реверанс\image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4357694"/>
            <a:ext cx="2346331" cy="1562231"/>
          </a:xfrm>
          <a:prstGeom prst="rect">
            <a:avLst/>
          </a:prstGeom>
          <a:noFill/>
        </p:spPr>
      </p:pic>
      <p:pic>
        <p:nvPicPr>
          <p:cNvPr id="10" name="Рисунок 9" descr="movie-icon-2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7884" y="3714752"/>
            <a:ext cx="1581176" cy="158117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7" name="Рисунок 6" descr="Без-имени-1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43834" y="5286388"/>
            <a:ext cx="1285860" cy="128588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4309938.jpg"/>
          <p:cNvPicPr>
            <a:picLocks noChangeAspect="1"/>
          </p:cNvPicPr>
          <p:nvPr/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84309938.jpg"/>
          <p:cNvPicPr>
            <a:picLocks noChangeAspect="1"/>
          </p:cNvPicPr>
          <p:nvPr/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Скругленный прямоугольник 8">
            <a:hlinkClick r:id="rId4" action="ppaction://hlinksldjump"/>
          </p:cNvPr>
          <p:cNvSpPr/>
          <p:nvPr/>
        </p:nvSpPr>
        <p:spPr>
          <a:xfrm>
            <a:off x="3000364" y="4572008"/>
            <a:ext cx="3214710" cy="9286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4" action="ppaction://hlinksldjump"/>
              </a:rPr>
              <a:t>НАЗАД</a:t>
            </a:r>
            <a:endParaRPr lang="ru-RU" sz="5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Без названия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357421" y="1000108"/>
            <a:ext cx="4572031" cy="3429024"/>
          </a:xfrm>
          <a:prstGeom prst="rect">
            <a:avLst/>
          </a:prstGeom>
        </p:spPr>
      </p:pic>
      <p:pic>
        <p:nvPicPr>
          <p:cNvPr id="7" name="Рисунок 6" descr="Без-имени-1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43834" y="5286388"/>
            <a:ext cx="1285860" cy="128588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93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84309938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57224" y="500042"/>
            <a:ext cx="757242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Этномастерская</a:t>
            </a:r>
            <a:r>
              <a:rPr lang="ru-RU" b="1" dirty="0" smtClean="0"/>
              <a:t> для детей  «Иван да Марья»</a:t>
            </a:r>
          </a:p>
          <a:p>
            <a:pPr algn="ctr"/>
            <a:r>
              <a:rPr lang="en-US" dirty="0" smtClean="0"/>
              <a:t>C 2015 </a:t>
            </a:r>
            <a:r>
              <a:rPr lang="ru-RU" dirty="0" smtClean="0"/>
              <a:t>года начало свою работу клубное формирование </a:t>
            </a:r>
            <a:r>
              <a:rPr lang="ru-RU" dirty="0" err="1" smtClean="0"/>
              <a:t>этномастерская</a:t>
            </a:r>
            <a:r>
              <a:rPr lang="ru-RU" dirty="0" smtClean="0"/>
              <a:t> для детей  «Иван да Марья». Оно создано, чтобы привить детям любовь к своему краю и русской народной культуре. В коллективе «Иван да Марья» юные мастера  знакомятся с народными промыслами, изготавливают своими руками сувениры, украшенные традиционной росписью (мезенская, хохломская, городецкая, дымковская и т.д.).</a:t>
            </a:r>
          </a:p>
          <a:p>
            <a:pPr algn="ctr"/>
            <a:r>
              <a:rPr lang="ru-RU" dirty="0" smtClean="0"/>
              <a:t>В России много мест, где сохраняется самобытность изготовления глиняных фигурок.  На занятиях ребята знакомятся с дымковской игрушкой, учатся лепить </a:t>
            </a:r>
            <a:r>
              <a:rPr lang="ru-RU" dirty="0" err="1" smtClean="0"/>
              <a:t>каргопольскую</a:t>
            </a:r>
            <a:r>
              <a:rPr lang="ru-RU" dirty="0" smtClean="0"/>
              <a:t> сюжетную игрушку, </a:t>
            </a:r>
            <a:r>
              <a:rPr lang="ru-RU" dirty="0" err="1" smtClean="0"/>
              <a:t>филимоновскую</a:t>
            </a:r>
            <a:r>
              <a:rPr lang="ru-RU" dirty="0" smtClean="0"/>
              <a:t> - яркую и сказочную. </a:t>
            </a:r>
          </a:p>
          <a:p>
            <a:pPr algn="ctr"/>
            <a:r>
              <a:rPr lang="ru-RU" dirty="0" smtClean="0"/>
              <a:t>Также узнают традиции исполнения народной лоскутной куклы.</a:t>
            </a:r>
          </a:p>
          <a:p>
            <a:pPr algn="ctr"/>
            <a:r>
              <a:rPr lang="ru-RU" dirty="0" smtClean="0"/>
              <a:t>На занятиях клубного формирования «Иван да Марья» </a:t>
            </a:r>
          </a:p>
          <a:p>
            <a:pPr algn="ctr"/>
            <a:r>
              <a:rPr lang="ru-RU" dirty="0" smtClean="0"/>
              <a:t>детям прививаются основные навыки лепки, рисования, шитья.</a:t>
            </a:r>
          </a:p>
          <a:p>
            <a:pPr algn="ctr"/>
            <a:r>
              <a:rPr lang="ru-RU" dirty="0" smtClean="0"/>
              <a:t>Приглашаем всех желающих заниматься </a:t>
            </a:r>
          </a:p>
          <a:p>
            <a:pPr algn="ctr"/>
            <a:r>
              <a:rPr lang="ru-RU" dirty="0" smtClean="0"/>
              <a:t>народным творчеством в наш дружный коллектив!</a:t>
            </a:r>
          </a:p>
          <a:p>
            <a:pPr algn="ctr"/>
            <a:r>
              <a:rPr lang="ru-RU" dirty="0" smtClean="0"/>
              <a:t>Детская этническая мастерская «Иван да Марья» </a:t>
            </a:r>
          </a:p>
          <a:p>
            <a:pPr algn="ctr"/>
            <a:r>
              <a:rPr lang="ru-RU" dirty="0" smtClean="0"/>
              <a:t>приглашает детей от 5 лет.</a:t>
            </a:r>
          </a:p>
          <a:p>
            <a:pPr algn="ctr"/>
            <a:r>
              <a:rPr lang="ru-RU" dirty="0" smtClean="0"/>
              <a:t>Руководитель: </a:t>
            </a:r>
            <a:r>
              <a:rPr lang="ru-RU" b="1" dirty="0" err="1" smtClean="0"/>
              <a:t>Камбарова</a:t>
            </a:r>
            <a:r>
              <a:rPr lang="ru-RU" b="1" dirty="0" smtClean="0"/>
              <a:t> Надежда </a:t>
            </a:r>
            <a:r>
              <a:rPr lang="ru-RU" b="1" dirty="0" smtClean="0"/>
              <a:t>Ивановна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14612" y="5786454"/>
            <a:ext cx="3214710" cy="9286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 action="ppaction://hlinksldjump"/>
              </a:rPr>
              <a:t>ВПЕРЕД</a:t>
            </a:r>
            <a:endParaRPr lang="ru-RU" sz="5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Рисунок 6" descr="Без-имени-1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43834" y="5429264"/>
            <a:ext cx="1285860" cy="128588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84309938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Рисунок 11" descr="IMG-20161028-WA0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21570" y="785794"/>
            <a:ext cx="1964527" cy="2619369"/>
          </a:xfrm>
          <a:prstGeom prst="rect">
            <a:avLst/>
          </a:prstGeom>
        </p:spPr>
      </p:pic>
      <p:pic>
        <p:nvPicPr>
          <p:cNvPr id="13" name="Рисунок 12" descr="IMG-20161028-WA00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07586" y="785794"/>
            <a:ext cx="1964545" cy="2619393"/>
          </a:xfrm>
          <a:prstGeom prst="rect">
            <a:avLst/>
          </a:prstGeom>
        </p:spPr>
      </p:pic>
      <p:pic>
        <p:nvPicPr>
          <p:cNvPr id="14" name="Рисунок 13" descr="IMG-20161117-WA01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93654" y="785794"/>
            <a:ext cx="1964493" cy="2618042"/>
          </a:xfrm>
          <a:prstGeom prst="rect">
            <a:avLst/>
          </a:prstGeom>
        </p:spPr>
      </p:pic>
      <p:pic>
        <p:nvPicPr>
          <p:cNvPr id="15" name="Рисунок 14" descr="SAM_001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628" y="3571876"/>
            <a:ext cx="2428892" cy="1821670"/>
          </a:xfrm>
          <a:prstGeom prst="rect">
            <a:avLst/>
          </a:prstGeom>
        </p:spPr>
      </p:pic>
      <p:pic>
        <p:nvPicPr>
          <p:cNvPr id="16" name="Рисунок 15" descr="SAM_000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3108" y="3571876"/>
            <a:ext cx="2428859" cy="1821644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3214678" y="5429264"/>
            <a:ext cx="3214710" cy="9286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8" action="ppaction://hlinksldjump"/>
              </a:rPr>
              <a:t>НАЗАД</a:t>
            </a:r>
            <a:endParaRPr lang="ru-RU" sz="5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" name="Рисунок 9" descr="Без-имени-1.jp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643834" y="5286388"/>
            <a:ext cx="1285860" cy="128588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4309938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85786" y="428604"/>
            <a:ext cx="7643866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Заслуженный коллектив самостоятельного художественного творчества Приморского края Образцовый ансамбль народного танца «</a:t>
            </a:r>
            <a:r>
              <a:rPr lang="ru-RU" b="1" dirty="0" err="1" smtClean="0"/>
              <a:t>Журавушка</a:t>
            </a:r>
            <a:r>
              <a:rPr lang="ru-RU" b="1" dirty="0" smtClean="0"/>
              <a:t>»</a:t>
            </a:r>
            <a:r>
              <a:rPr lang="ru-RU" dirty="0" smtClean="0"/>
              <a:t>, </a:t>
            </a:r>
          </a:p>
          <a:p>
            <a:pPr algn="ctr"/>
            <a:r>
              <a:rPr lang="ru-RU" dirty="0" smtClean="0"/>
              <a:t>руководитель </a:t>
            </a:r>
            <a:r>
              <a:rPr lang="ru-RU" b="1" dirty="0" err="1" smtClean="0"/>
              <a:t>Мурнаева</a:t>
            </a:r>
            <a:r>
              <a:rPr lang="ru-RU" b="1" dirty="0" smtClean="0"/>
              <a:t> Елена Викторовна</a:t>
            </a:r>
            <a:r>
              <a:rPr lang="ru-RU" dirty="0" smtClean="0"/>
              <a:t>.</a:t>
            </a:r>
          </a:p>
          <a:p>
            <a:r>
              <a:rPr lang="ru-RU" sz="1700" dirty="0" smtClean="0"/>
              <a:t>Ансамбль народного танца « </a:t>
            </a:r>
            <a:r>
              <a:rPr lang="ru-RU" sz="1700" dirty="0" err="1" smtClean="0"/>
              <a:t>Журавушка</a:t>
            </a:r>
            <a:r>
              <a:rPr lang="ru-RU" sz="1700" dirty="0" smtClean="0"/>
              <a:t>» был создан  в 1997году.</a:t>
            </a:r>
          </a:p>
          <a:p>
            <a:r>
              <a:rPr lang="ru-RU" sz="1700" dirty="0" smtClean="0"/>
              <a:t>В 2003 году ансамблю присвоено звание «Образцовый».</a:t>
            </a:r>
          </a:p>
          <a:p>
            <a:r>
              <a:rPr lang="ru-RU" sz="1700" dirty="0" smtClean="0"/>
              <a:t>В 2016 году присвоено звание Заслуженный коллектив самостоятельного художественного творчества Приморского края Образцовый ансамбль народного танца «</a:t>
            </a:r>
            <a:r>
              <a:rPr lang="ru-RU" sz="1700" dirty="0" err="1" smtClean="0"/>
              <a:t>Журавушка</a:t>
            </a:r>
            <a:r>
              <a:rPr lang="ru-RU" sz="1700" dirty="0" smtClean="0"/>
              <a:t>»</a:t>
            </a:r>
          </a:p>
          <a:p>
            <a:r>
              <a:rPr lang="ru-RU" sz="1700" dirty="0" smtClean="0"/>
              <a:t>Работа ансамбля направлена на создание танцев сохраняющих народные традиции, музыку, костюм. Постановки танцев осуществляются с учетом возрастных  особенностей и технических возможностей учащихся.</a:t>
            </a:r>
          </a:p>
          <a:p>
            <a:r>
              <a:rPr lang="ru-RU" sz="1700" dirty="0" smtClean="0"/>
              <a:t>Ансамбль ведет активную концертную деятельность, принимает участие в концертах п. Врангель, г. Находки, г. </a:t>
            </a:r>
            <a:r>
              <a:rPr lang="ru-RU" sz="1700" dirty="0" err="1" smtClean="0"/>
              <a:t>Партизанска</a:t>
            </a:r>
            <a:r>
              <a:rPr lang="ru-RU" sz="1700" dirty="0" smtClean="0"/>
              <a:t>, г. Владивостока, г. Уссурийска, успешно участвует в конкурсах и фестивалях не только городских и краевых, но и  международных.</a:t>
            </a:r>
          </a:p>
          <a:p>
            <a:r>
              <a:rPr lang="ru-RU" sz="1700" dirty="0" smtClean="0"/>
              <a:t>Руководители ансамбля, находятся в постоянном творческом поиске, повышают свою квалификацию не только на специальных курсах, мастер-классах, но и перенимая опыт  других коллективов.</a:t>
            </a:r>
            <a:endParaRPr lang="ru-RU" sz="17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71802" y="5357826"/>
            <a:ext cx="3214710" cy="9286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 action="ppaction://hlinksldjump"/>
              </a:rPr>
              <a:t>ВПЕРЕД</a:t>
            </a:r>
            <a:endParaRPr lang="ru-RU" sz="5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Рисунок 5" descr="Без-имени-1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43834" y="5286388"/>
            <a:ext cx="1285860" cy="128588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4309938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IMG_13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642918"/>
            <a:ext cx="2285984" cy="1523989"/>
          </a:xfrm>
          <a:prstGeom prst="rect">
            <a:avLst/>
          </a:prstGeom>
        </p:spPr>
      </p:pic>
      <p:pic>
        <p:nvPicPr>
          <p:cNvPr id="6" name="Рисунок 5" descr="IMG_23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642918"/>
            <a:ext cx="2357454" cy="1500197"/>
          </a:xfrm>
          <a:prstGeom prst="rect">
            <a:avLst/>
          </a:prstGeom>
        </p:spPr>
      </p:pic>
      <p:pic>
        <p:nvPicPr>
          <p:cNvPr id="7" name="Рисунок 6" descr="IMG_25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6116" y="785794"/>
            <a:ext cx="2491797" cy="1283594"/>
          </a:xfrm>
          <a:prstGeom prst="rect">
            <a:avLst/>
          </a:prstGeom>
        </p:spPr>
      </p:pic>
      <p:pic>
        <p:nvPicPr>
          <p:cNvPr id="8" name="Рисунок 7" descr="IMG_259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14414" y="2357430"/>
            <a:ext cx="5572132" cy="3180911"/>
          </a:xfrm>
          <a:prstGeom prst="rect">
            <a:avLst/>
          </a:prstGeom>
        </p:spPr>
      </p:pic>
      <p:pic>
        <p:nvPicPr>
          <p:cNvPr id="13" name="Рисунок 12" descr="movie-icon-2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00892" y="2643182"/>
            <a:ext cx="1581176" cy="158117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9" name="Рисунок 8" descr="Без-имени-1.jp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643834" y="5286388"/>
            <a:ext cx="1285860" cy="128588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4309938.jpg"/>
          <p:cNvPicPr>
            <a:picLocks noChangeAspect="1"/>
          </p:cNvPicPr>
          <p:nvPr/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3000364" y="4929198"/>
            <a:ext cx="3214710" cy="9286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4" action="ppaction://hlinksldjump"/>
              </a:rPr>
              <a:t>ВПЕРЕД</a:t>
            </a:r>
            <a:endParaRPr lang="ru-RU" sz="5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журавушк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071670" y="928670"/>
            <a:ext cx="5048285" cy="3786214"/>
          </a:xfrm>
          <a:prstGeom prst="rect">
            <a:avLst/>
          </a:prstGeom>
        </p:spPr>
      </p:pic>
      <p:pic>
        <p:nvPicPr>
          <p:cNvPr id="9" name="Рисунок 8" descr="Без-имени-1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43834" y="5286388"/>
            <a:ext cx="1285860" cy="128588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0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4309938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14414" y="571480"/>
            <a:ext cx="68157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Фольклорные игровые программы: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928662" y="1500174"/>
            <a:ext cx="40234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Tx/>
              <a:buChar char="-"/>
            </a:pP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«Жила-была печка»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00166" y="2214554"/>
            <a:ext cx="57841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FontTx/>
              <a:buChar char="-"/>
            </a:pPr>
            <a:r>
              <a:rPr lang="ru-RU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«</a:t>
            </a:r>
            <a:r>
              <a:rPr lang="ru-RU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hlinkClick r:id="rId4" action="ppaction://hlinksldjump"/>
              </a:rPr>
              <a:t>Праздник</a:t>
            </a:r>
            <a:r>
              <a:rPr lang="ru-RU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hlinkClick r:id="rId4" action="ppaction://hlinksldjump"/>
              </a:rPr>
              <a:t>русского</a:t>
            </a:r>
            <a:r>
              <a:rPr lang="ru-RU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hlinkClick r:id="rId4" action="ppaction://hlinksldjump"/>
              </a:rPr>
              <a:t>самовара</a:t>
            </a:r>
            <a:r>
              <a:rPr lang="ru-RU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»</a:t>
            </a:r>
          </a:p>
        </p:txBody>
      </p:sp>
      <p:sp>
        <p:nvSpPr>
          <p:cNvPr id="9" name="Прямоугольник 8">
            <a:hlinkClick r:id="rId5" action="ppaction://hlinksldjump"/>
          </p:cNvPr>
          <p:cNvSpPr/>
          <p:nvPr/>
        </p:nvSpPr>
        <p:spPr>
          <a:xfrm>
            <a:off x="5214942" y="1500174"/>
            <a:ext cx="28648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FontTx/>
              <a:buChar char="-"/>
            </a:pPr>
            <a:r>
              <a:rPr lang="ru-RU" sz="32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</a:t>
            </a:r>
            <a:r>
              <a:rPr lang="ru-RU" sz="32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5" action="ppaction://hlinksldjump"/>
              </a:rPr>
              <a:t>Масленица</a:t>
            </a:r>
            <a:r>
              <a:rPr lang="ru-RU" sz="32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286512" y="3357562"/>
            <a:ext cx="18197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Tx/>
              <a:buChar char="-"/>
            </a:pP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«Пасха»</a:t>
            </a:r>
          </a:p>
        </p:txBody>
      </p:sp>
      <p:sp>
        <p:nvSpPr>
          <p:cNvPr id="11" name="Прямоугольник 10">
            <a:hlinkClick r:id="rId6" action="ppaction://hlinksldjump"/>
          </p:cNvPr>
          <p:cNvSpPr/>
          <p:nvPr/>
        </p:nvSpPr>
        <p:spPr>
          <a:xfrm>
            <a:off x="714348" y="2928934"/>
            <a:ext cx="51157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Tx/>
              <a:buChar char="-"/>
            </a:pPr>
            <a:r>
              <a:rPr lang="ru-RU" sz="3200" b="1" cap="none" spc="50" dirty="0" smtClean="0">
                <a:ln w="11430"/>
                <a:solidFill>
                  <a:srgbClr val="00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«Рождественские </a:t>
            </a:r>
            <a:r>
              <a:rPr lang="ru-RU" sz="3200" b="1" cap="none" spc="50" dirty="0" smtClean="0">
                <a:ln w="11430"/>
                <a:solidFill>
                  <a:srgbClr val="00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святки»</a:t>
            </a:r>
            <a:endParaRPr lang="ru-RU" sz="3200" b="1" cap="none" spc="50" dirty="0" smtClean="0">
              <a:ln w="11430"/>
              <a:solidFill>
                <a:srgbClr val="00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28662" y="3786190"/>
            <a:ext cx="50509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Tx/>
              <a:buChar char="-"/>
            </a:pPr>
            <a:r>
              <a:rPr lang="ru-RU" sz="32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«Покровские посиделки»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143504" y="4429132"/>
            <a:ext cx="24352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Tx/>
              <a:buChar char="-"/>
            </a:pPr>
            <a:r>
              <a:rPr lang="ru-RU" sz="3200" b="1" cap="none" spc="50" dirty="0" smtClean="0">
                <a:ln w="11430"/>
                <a:solidFill>
                  <a:srgbClr val="6600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3200" b="1" cap="none" spc="50" dirty="0" err="1" smtClean="0">
                <a:ln w="11430"/>
                <a:solidFill>
                  <a:srgbClr val="6600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Осенины</a:t>
            </a:r>
            <a:r>
              <a:rPr lang="ru-RU" sz="3200" b="1" cap="none" spc="50" dirty="0" smtClean="0">
                <a:ln w="11430"/>
                <a:solidFill>
                  <a:srgbClr val="6600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</a:p>
        </p:txBody>
      </p:sp>
      <p:sp>
        <p:nvSpPr>
          <p:cNvPr id="14" name="Прямоугольник 13">
            <a:hlinkClick r:id="rId7" action="ppaction://hlinksldjump"/>
          </p:cNvPr>
          <p:cNvSpPr/>
          <p:nvPr/>
        </p:nvSpPr>
        <p:spPr>
          <a:xfrm>
            <a:off x="928662" y="4857760"/>
            <a:ext cx="402347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Tx/>
              <a:buChar char="-"/>
            </a:pPr>
            <a:r>
              <a:rPr lang="ru-RU" sz="3200" b="1" cap="none" spc="50" dirty="0" smtClean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«Кузьма </a:t>
            </a:r>
            <a:r>
              <a:rPr lang="ru-RU" sz="3200" b="1" cap="none" spc="50" dirty="0" smtClean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Демьян</a:t>
            </a:r>
            <a:r>
              <a:rPr lang="ru-RU" sz="3200" b="1" cap="none" spc="50" dirty="0" smtClean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00166" y="1142984"/>
            <a:ext cx="6295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Хотите, подробнее узнать о программе, нажмите на название</a:t>
            </a:r>
            <a:endParaRPr lang="ru-RU" dirty="0"/>
          </a:p>
        </p:txBody>
      </p:sp>
      <p:pic>
        <p:nvPicPr>
          <p:cNvPr id="16" name="Рисунок 15" descr="Без-имени-1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43834" y="5286388"/>
            <a:ext cx="1285860" cy="128588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4309938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57422" y="642918"/>
            <a:ext cx="40234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«Жила-была печка»</a:t>
            </a:r>
          </a:p>
        </p:txBody>
      </p:sp>
      <p:pic>
        <p:nvPicPr>
          <p:cNvPr id="6" name="Рисунок 5" descr="IMG-20170323-WA0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2857496"/>
            <a:ext cx="2190734" cy="16430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57224" y="1214422"/>
            <a:ext cx="74295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Программа подготовлена и проводится руководителем этнографической мастерской «Иван да Марья» </a:t>
            </a:r>
            <a:r>
              <a:rPr lang="ru-RU" dirty="0" err="1" smtClean="0"/>
              <a:t>Камбаровой</a:t>
            </a:r>
            <a:r>
              <a:rPr lang="ru-RU" dirty="0" smtClean="0"/>
              <a:t> Надеждой Ивановной. </a:t>
            </a:r>
          </a:p>
          <a:p>
            <a:pPr algn="ctr"/>
            <a:r>
              <a:rPr lang="ru-RU" dirty="0" smtClean="0"/>
              <a:t>В программе: поучительная сказка про лентяев «Кому горшок мыть», история русской печки, предметы быта, которыми пользовались в старину, тематические игры.</a:t>
            </a:r>
          </a:p>
        </p:txBody>
      </p:sp>
      <p:pic>
        <p:nvPicPr>
          <p:cNvPr id="8" name="Рисунок 7" descr="IMG-20170324-WA00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0" y="2857496"/>
            <a:ext cx="2928958" cy="1648959"/>
          </a:xfrm>
          <a:prstGeom prst="rect">
            <a:avLst/>
          </a:prstGeom>
        </p:spPr>
      </p:pic>
      <p:pic>
        <p:nvPicPr>
          <p:cNvPr id="9" name="Рисунок 8" descr="IMG-20170314-WA00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14678" y="3143248"/>
            <a:ext cx="1928826" cy="2571768"/>
          </a:xfrm>
          <a:prstGeom prst="rect">
            <a:avLst/>
          </a:prstGeom>
        </p:spPr>
      </p:pic>
      <p:pic>
        <p:nvPicPr>
          <p:cNvPr id="10" name="Рисунок 9" descr="IMG-20170324-WA0015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7224" y="4572008"/>
            <a:ext cx="2214546" cy="1660910"/>
          </a:xfrm>
          <a:prstGeom prst="rect">
            <a:avLst/>
          </a:prstGeom>
        </p:spPr>
      </p:pic>
      <p:pic>
        <p:nvPicPr>
          <p:cNvPr id="13" name="Рисунок 12" descr="movie-icon-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0694" y="4643446"/>
            <a:ext cx="1581176" cy="158117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1" name="Рисунок 10" descr="Без-имени-1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43834" y="5286388"/>
            <a:ext cx="1285860" cy="128588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4309938.jpg"/>
          <p:cNvPicPr>
            <a:picLocks noChangeAspect="1"/>
          </p:cNvPicPr>
          <p:nvPr/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жила была печк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85984" y="714356"/>
            <a:ext cx="4857784" cy="3643338"/>
          </a:xfrm>
          <a:prstGeom prst="rect">
            <a:avLst/>
          </a:prstGeom>
        </p:spPr>
      </p:pic>
      <p:sp>
        <p:nvSpPr>
          <p:cNvPr id="8" name="Скругленный прямоугольник 7">
            <a:hlinkClick r:id="rId5" action="ppaction://hlinksldjump"/>
          </p:cNvPr>
          <p:cNvSpPr/>
          <p:nvPr/>
        </p:nvSpPr>
        <p:spPr>
          <a:xfrm>
            <a:off x="3071802" y="4500570"/>
            <a:ext cx="3214710" cy="9286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5" action="ppaction://hlinksldjump"/>
              </a:rPr>
              <a:t>НАЗАД</a:t>
            </a:r>
            <a:endParaRPr lang="ru-RU" sz="5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" name="Рисунок 8" descr="Без-имени-1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43834" y="5286388"/>
            <a:ext cx="1285860" cy="128588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4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84309938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8596" y="428604"/>
            <a:ext cx="4714908" cy="2126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В 1970 году в  бухте Врангель открылась 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Всесоюзная </a:t>
            </a:r>
            <a:r>
              <a:rPr lang="ru-RU" dirty="0"/>
              <a:t>ударная молодежная стройка, 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по </a:t>
            </a:r>
            <a:r>
              <a:rPr lang="ru-RU" dirty="0"/>
              <a:t>строительству современного порта России 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на </a:t>
            </a:r>
            <a:r>
              <a:rPr lang="ru-RU" dirty="0"/>
              <a:t>Дальнем Востоке, 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который </a:t>
            </a:r>
            <a:r>
              <a:rPr lang="ru-RU" dirty="0"/>
              <a:t>впоследствии назовут Восточным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868" y="2714620"/>
            <a:ext cx="4143404" cy="1711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Для работников порта в 1978 году был введен в эксплуатацию Дом культуры,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это было единственное учреждение культуры в поселке.</a:t>
            </a:r>
          </a:p>
        </p:txBody>
      </p:sp>
      <p:pic>
        <p:nvPicPr>
          <p:cNvPr id="7" name="Рисунок 6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714356"/>
            <a:ext cx="2841718" cy="1857388"/>
          </a:xfrm>
          <a:prstGeom prst="rect">
            <a:avLst/>
          </a:prstGeom>
        </p:spPr>
      </p:pic>
      <p:pic>
        <p:nvPicPr>
          <p:cNvPr id="8" name="Рисунок 7" descr="рае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2500306"/>
            <a:ext cx="2721788" cy="214314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14348" y="4643446"/>
            <a:ext cx="7858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Годы шли, Дом культуры стал муниципальным бюджетным учреждением. </a:t>
            </a:r>
          </a:p>
        </p:txBody>
      </p:sp>
      <p:pic>
        <p:nvPicPr>
          <p:cNvPr id="10" name="Рисунок 9" descr="IMG_21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224" y="5000636"/>
            <a:ext cx="2143108" cy="1428739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3428992" y="5286388"/>
            <a:ext cx="3214710" cy="9286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6" action="ppaction://hlinksldjump"/>
              </a:rPr>
              <a:t>ВПЕРЕД</a:t>
            </a:r>
            <a:endParaRPr lang="ru-RU" sz="5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3" name="Рисунок 12" descr="Без-имени-1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43768" y="5143512"/>
            <a:ext cx="1285860" cy="128588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4309938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00232" y="428604"/>
            <a:ext cx="50720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«Масленица»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1285860"/>
            <a:ext cx="74295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Масленица – это проводы зимы. Возможность собраться большой </a:t>
            </a:r>
            <a:r>
              <a:rPr lang="ru-RU" dirty="0" smtClean="0"/>
              <a:t>и шумной компанией.</a:t>
            </a:r>
            <a:endParaRPr lang="ru-RU" dirty="0" smtClean="0"/>
          </a:p>
          <a:p>
            <a:r>
              <a:rPr lang="ru-RU" dirty="0" smtClean="0"/>
              <a:t>Скоморох и Масленица (главные герои)  </a:t>
            </a:r>
            <a:r>
              <a:rPr lang="ru-RU" dirty="0" smtClean="0"/>
              <a:t>не </a:t>
            </a:r>
            <a:r>
              <a:rPr lang="ru-RU" dirty="0" smtClean="0"/>
              <a:t>только </a:t>
            </a:r>
            <a:r>
              <a:rPr lang="ru-RU" dirty="0" smtClean="0"/>
              <a:t>знакомят </a:t>
            </a:r>
            <a:r>
              <a:rPr lang="ru-RU" dirty="0" smtClean="0"/>
              <a:t>детей с русскими обрядами и традициями на масленицу. Они </a:t>
            </a:r>
            <a:r>
              <a:rPr lang="ru-RU" dirty="0" smtClean="0"/>
              <a:t>устраивают</a:t>
            </a:r>
            <a:r>
              <a:rPr lang="ru-RU" dirty="0" smtClean="0"/>
              <a:t>   с ребятами  игры: «Накорми матрешку», «Скачки на лошадях», «Карусель», «Сковорода», «Снежки». В конце праздника </a:t>
            </a:r>
            <a:r>
              <a:rPr lang="ru-RU" dirty="0" smtClean="0"/>
              <a:t>«Масленица» учит </a:t>
            </a:r>
            <a:r>
              <a:rPr lang="ru-RU" dirty="0" smtClean="0"/>
              <a:t>(</a:t>
            </a:r>
            <a:r>
              <a:rPr lang="ru-RU" dirty="0" smtClean="0"/>
              <a:t>проводит </a:t>
            </a:r>
            <a:r>
              <a:rPr lang="ru-RU" dirty="0" smtClean="0"/>
              <a:t>мастер-класс) детей делать обрядовую куклу «</a:t>
            </a:r>
            <a:r>
              <a:rPr lang="ru-RU" dirty="0" err="1" smtClean="0"/>
              <a:t>Масленичку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1026" name="Picture 2" descr="F:\Анна\ИВАН да МАРЬЯ\Фото с детского мероприятия Масленица\IMG-20170216-WA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643314"/>
            <a:ext cx="2214578" cy="1243571"/>
          </a:xfrm>
          <a:prstGeom prst="rect">
            <a:avLst/>
          </a:prstGeom>
          <a:noFill/>
        </p:spPr>
      </p:pic>
      <p:pic>
        <p:nvPicPr>
          <p:cNvPr id="1027" name="Picture 3" descr="F:\Анна\ИВАН да МАРЬЯ\Фото с детского мероприятия Масленица\IMG-20170216-WA0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4929198"/>
            <a:ext cx="2214578" cy="1243571"/>
          </a:xfrm>
          <a:prstGeom prst="rect">
            <a:avLst/>
          </a:prstGeom>
          <a:noFill/>
        </p:spPr>
      </p:pic>
      <p:pic>
        <p:nvPicPr>
          <p:cNvPr id="1028" name="Picture 4" descr="F:\Анна\ИВАН да МАРЬЯ\Фото с детского мероприятия Масленица\IMG-20170216-WA00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3643314"/>
            <a:ext cx="2643174" cy="1484244"/>
          </a:xfrm>
          <a:prstGeom prst="rect">
            <a:avLst/>
          </a:prstGeom>
          <a:noFill/>
        </p:spPr>
      </p:pic>
      <p:pic>
        <p:nvPicPr>
          <p:cNvPr id="1029" name="Picture 5" descr="F:\Анна\ИВАН да МАРЬЯ\Фото с детского мероприятия Масленица\IMG-20170216-WA00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3643314"/>
            <a:ext cx="2643206" cy="1484261"/>
          </a:xfrm>
          <a:prstGeom prst="rect">
            <a:avLst/>
          </a:prstGeom>
          <a:noFill/>
        </p:spPr>
      </p:pic>
      <p:sp>
        <p:nvSpPr>
          <p:cNvPr id="11" name="Скругленный прямоугольник 10">
            <a:hlinkClick r:id="rId7" action="ppaction://hlinksldjump"/>
          </p:cNvPr>
          <p:cNvSpPr/>
          <p:nvPr/>
        </p:nvSpPr>
        <p:spPr>
          <a:xfrm>
            <a:off x="3214678" y="5286388"/>
            <a:ext cx="3214710" cy="9286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7" action="ppaction://hlinksldjump"/>
              </a:rPr>
              <a:t>НАЗАД</a:t>
            </a:r>
            <a:endParaRPr lang="ru-RU" sz="5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2" name="Рисунок 11" descr="Без-имени-1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43834" y="5286388"/>
            <a:ext cx="1285860" cy="128588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4309938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57356" y="642918"/>
            <a:ext cx="57841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«Праздник русского самовара»</a:t>
            </a: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857224" y="1285860"/>
            <a:ext cx="742955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Самовар всегда был для русского человека своеобразным символом семейного очага, уюта, дружеского общения.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Самовар стал центральным предметом чаепития, которое с XIX века стало рассматриваться как часть национальной культурной традиции.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Гость в дом – самовар на стол – таковы русские традиции.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Душа домашних чаепитий и символ семейного благополучия, олицетворение достатка и неотъемлемый атрибут русского застолья. Фольклорная игровая программа, разработанная Надеждой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Камбаровой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, помогает окунуться в старинные обычаи русской избы.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В программе театрализованное представление, беседа о старинных обычаях, игры и хороводы, чай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из настоящего дровяного самовара.</a:t>
            </a:r>
            <a:r>
              <a:rPr lang="ru-RU" dirty="0" smtClean="0"/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E:\Documents and Settings\Администратор.DK-VRANGEL\Рабочий стол\Праздник самовара\IMG-20170529-WA0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4500570"/>
            <a:ext cx="1785950" cy="1785950"/>
          </a:xfrm>
          <a:prstGeom prst="rect">
            <a:avLst/>
          </a:prstGeom>
          <a:noFill/>
        </p:spPr>
      </p:pic>
      <p:pic>
        <p:nvPicPr>
          <p:cNvPr id="3077" name="Picture 5" descr="E:\Documents and Settings\Администратор.DK-VRANGEL\Рабочий стол\Праздник самовара\IMG-20170529-WA00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4500570"/>
            <a:ext cx="1500198" cy="1771066"/>
          </a:xfrm>
          <a:prstGeom prst="rect">
            <a:avLst/>
          </a:prstGeom>
          <a:noFill/>
        </p:spPr>
      </p:pic>
      <p:pic>
        <p:nvPicPr>
          <p:cNvPr id="11" name="Рисунок 10" descr="movie-icon-2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4876" y="4572008"/>
            <a:ext cx="1581176" cy="158117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2" name="Рисунок 11" descr="Без-имени-1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43834" y="5286388"/>
            <a:ext cx="1285860" cy="128588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4309938.jpg"/>
          <p:cNvPicPr>
            <a:picLocks noChangeAspect="1"/>
          </p:cNvPicPr>
          <p:nvPr/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самовар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428860" y="928670"/>
            <a:ext cx="4191029" cy="3143272"/>
          </a:xfrm>
          <a:prstGeom prst="rect">
            <a:avLst/>
          </a:prstGeom>
        </p:spPr>
      </p:pic>
      <p:sp>
        <p:nvSpPr>
          <p:cNvPr id="7" name="Скругленный прямоугольник 6">
            <a:hlinkClick r:id="rId5" action="ppaction://hlinksldjump"/>
          </p:cNvPr>
          <p:cNvSpPr/>
          <p:nvPr/>
        </p:nvSpPr>
        <p:spPr>
          <a:xfrm>
            <a:off x="3000364" y="4714884"/>
            <a:ext cx="3214710" cy="9286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5" action="ppaction://hlinksldjump"/>
              </a:rPr>
              <a:t>НАЗАД</a:t>
            </a:r>
            <a:endParaRPr lang="ru-RU" sz="5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Рисунок 7" descr="Без-имени-1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43834" y="5286388"/>
            <a:ext cx="1285860" cy="128588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5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4309938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00166" y="642918"/>
            <a:ext cx="61425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solidFill>
                  <a:srgbClr val="00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«Рождественские </a:t>
            </a:r>
            <a:r>
              <a:rPr lang="ru-RU" sz="4000" b="1" cap="none" spc="50" dirty="0" smtClean="0">
                <a:ln w="11430"/>
                <a:solidFill>
                  <a:srgbClr val="00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святки»</a:t>
            </a:r>
            <a:endParaRPr lang="ru-RU" sz="4000" b="1" cap="none" spc="50" dirty="0" smtClean="0">
              <a:ln w="11430"/>
              <a:solidFill>
                <a:srgbClr val="00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1357298"/>
            <a:ext cx="74295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 Руси игры и веселья сопровождали все праздники, как у детей, так и у взрослых. Наиболее насыщены играми были рождественские и новогодние праздники. Ведь начиная с Рождества, начинается самое веселое время - святки.</a:t>
            </a:r>
          </a:p>
          <a:p>
            <a:r>
              <a:rPr lang="ru-RU" dirty="0" smtClean="0"/>
              <a:t>Святки</a:t>
            </a:r>
            <a:r>
              <a:rPr lang="ru-RU" dirty="0" smtClean="0"/>
              <a:t>,  святые дни — </a:t>
            </a:r>
            <a:r>
              <a:rPr lang="ru-RU" dirty="0" smtClean="0"/>
              <a:t>две </a:t>
            </a:r>
            <a:r>
              <a:rPr lang="ru-RU" dirty="0" smtClean="0"/>
              <a:t>недели зимних праздников, начинавшиеся в Рождественский Сочельник (6 января) и продолжавшиеся до Крещения (19 января), всегда являлись основным зимним праздником на Руси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ходе мероприятия дети знакомятся </a:t>
            </a:r>
            <a:r>
              <a:rPr lang="ru-RU" dirty="0" smtClean="0"/>
              <a:t>с понятием Сочельник и содержанием праздника Рождество, его значением. </a:t>
            </a:r>
            <a:r>
              <a:rPr lang="ru-RU" dirty="0" smtClean="0"/>
              <a:t>Узнают, </a:t>
            </a:r>
            <a:r>
              <a:rPr lang="ru-RU" dirty="0" smtClean="0"/>
              <a:t>как совершается  обряд  </a:t>
            </a:r>
            <a:r>
              <a:rPr lang="ru-RU" dirty="0" err="1" smtClean="0"/>
              <a:t>колядования</a:t>
            </a:r>
            <a:r>
              <a:rPr lang="ru-RU" dirty="0" smtClean="0"/>
              <a:t>. </a:t>
            </a:r>
            <a:r>
              <a:rPr lang="ru-RU" dirty="0" smtClean="0"/>
              <a:t>В программе театрализованное представление, игры </a:t>
            </a:r>
            <a:r>
              <a:rPr lang="ru-RU" dirty="0" smtClean="0"/>
              <a:t>и распевание </a:t>
            </a:r>
            <a:r>
              <a:rPr lang="ru-RU" dirty="0" smtClean="0"/>
              <a:t>колядок. </a:t>
            </a:r>
            <a:endParaRPr lang="ru-RU" dirty="0"/>
          </a:p>
        </p:txBody>
      </p:sp>
      <p:pic>
        <p:nvPicPr>
          <p:cNvPr id="35842" name="Picture 2" descr="C:\Users\User\Downloads\IMG-20170118-WA0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4643446"/>
            <a:ext cx="2262171" cy="1272471"/>
          </a:xfrm>
          <a:prstGeom prst="rect">
            <a:avLst/>
          </a:prstGeom>
          <a:noFill/>
        </p:spPr>
      </p:pic>
      <p:pic>
        <p:nvPicPr>
          <p:cNvPr id="35843" name="Picture 3" descr="C:\Users\User\Downloads\IMG-20170118-WA00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4643446"/>
            <a:ext cx="2254234" cy="1268006"/>
          </a:xfrm>
          <a:prstGeom prst="rect">
            <a:avLst/>
          </a:prstGeom>
          <a:noFill/>
        </p:spPr>
      </p:pic>
      <p:sp>
        <p:nvSpPr>
          <p:cNvPr id="11" name="Скругленный прямоугольник 10">
            <a:hlinkClick r:id="rId5" action="ppaction://hlinksldjump"/>
          </p:cNvPr>
          <p:cNvSpPr/>
          <p:nvPr/>
        </p:nvSpPr>
        <p:spPr>
          <a:xfrm>
            <a:off x="5715008" y="4286256"/>
            <a:ext cx="3214710" cy="9286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5" action="ppaction://hlinksldjump"/>
              </a:rPr>
              <a:t>НАЗАД</a:t>
            </a:r>
            <a:endParaRPr lang="ru-RU" sz="5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2" name="Рисунок 11" descr="Без-имени-1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15272" y="5429264"/>
            <a:ext cx="1285860" cy="128588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4309938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57224" y="1071546"/>
            <a:ext cx="750099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14 ноября издавна на Руси считался праздничным днём. Его называли Кузьма и Демьян или «Кузьминки». В народе говорили: «Кузьминки - по осени </a:t>
            </a:r>
            <a:r>
              <a:rPr lang="ru-RU" dirty="0" smtClean="0"/>
              <a:t>поминки». </a:t>
            </a:r>
          </a:p>
          <a:p>
            <a:r>
              <a:rPr lang="ru-RU" dirty="0" smtClean="0"/>
              <a:t>Кузьма </a:t>
            </a:r>
            <a:r>
              <a:rPr lang="ru-RU" dirty="0" smtClean="0"/>
              <a:t>и Демьян – у восточных славян были одни из самых почитаемых святых. Их считали покровителями брака и многих ремёсел, разных наук, кузнечного искусства и женского рукоделия, но в первую очередь – </a:t>
            </a:r>
            <a:r>
              <a:rPr lang="ru-RU" dirty="0" err="1" smtClean="0"/>
              <a:t>целительства</a:t>
            </a:r>
            <a:r>
              <a:rPr lang="ru-RU" dirty="0" smtClean="0"/>
              <a:t>. </a:t>
            </a:r>
          </a:p>
          <a:p>
            <a:r>
              <a:rPr lang="ru-RU" dirty="0" smtClean="0"/>
              <a:t>«Кузьминки» – первый зимний праздник.</a:t>
            </a:r>
            <a:endParaRPr lang="ru-RU" dirty="0" smtClean="0"/>
          </a:p>
          <a:p>
            <a:r>
              <a:rPr lang="ru-RU" dirty="0" smtClean="0"/>
              <a:t>В программе: игры</a:t>
            </a:r>
            <a:r>
              <a:rPr lang="ru-RU" dirty="0" smtClean="0"/>
              <a:t>, </a:t>
            </a:r>
            <a:r>
              <a:rPr lang="ru-RU" dirty="0" smtClean="0"/>
              <a:t>хороводы мастер-класс «Кукла- </a:t>
            </a:r>
            <a:r>
              <a:rPr lang="ru-RU" dirty="0" smtClean="0"/>
              <a:t>оберег из </a:t>
            </a:r>
            <a:r>
              <a:rPr lang="ru-RU" dirty="0" smtClean="0"/>
              <a:t>лыка».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00298" y="571480"/>
            <a:ext cx="402347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«Кузьма </a:t>
            </a:r>
            <a:r>
              <a:rPr lang="ru-RU" sz="3200" b="1" cap="none" spc="50" dirty="0" smtClean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Демьян</a:t>
            </a:r>
            <a:r>
              <a:rPr lang="ru-RU" sz="3200" b="1" cap="none" spc="50" dirty="0" smtClean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</a:p>
        </p:txBody>
      </p:sp>
      <p:pic>
        <p:nvPicPr>
          <p:cNvPr id="7" name="Рисунок 6" descr="IMG-20161125-WA00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5143512"/>
            <a:ext cx="2428892" cy="1363879"/>
          </a:xfrm>
          <a:prstGeom prst="rect">
            <a:avLst/>
          </a:prstGeom>
        </p:spPr>
      </p:pic>
      <p:pic>
        <p:nvPicPr>
          <p:cNvPr id="8" name="Рисунок 7" descr="IMAG22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3643314"/>
            <a:ext cx="2453993" cy="1382768"/>
          </a:xfrm>
          <a:prstGeom prst="rect">
            <a:avLst/>
          </a:prstGeom>
        </p:spPr>
      </p:pic>
      <p:pic>
        <p:nvPicPr>
          <p:cNvPr id="9" name="Рисунок 8" descr="IMAG22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0430" y="3643315"/>
            <a:ext cx="2408835" cy="1357322"/>
          </a:xfrm>
          <a:prstGeom prst="rect">
            <a:avLst/>
          </a:prstGeom>
        </p:spPr>
      </p:pic>
      <p:pic>
        <p:nvPicPr>
          <p:cNvPr id="10" name="Рисунок 9" descr="IMAG221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0430" y="5143512"/>
            <a:ext cx="2428892" cy="1368624"/>
          </a:xfrm>
          <a:prstGeom prst="rect">
            <a:avLst/>
          </a:prstGeom>
        </p:spPr>
      </p:pic>
      <p:pic>
        <p:nvPicPr>
          <p:cNvPr id="11" name="Рисунок 10" descr="Без-имени-1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72396" y="5357826"/>
            <a:ext cx="1285860" cy="128588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2" name="Скругленный прямоугольник 11">
            <a:hlinkClick r:id="rId9" action="ppaction://hlinksldjump"/>
          </p:cNvPr>
          <p:cNvSpPr/>
          <p:nvPr/>
        </p:nvSpPr>
        <p:spPr>
          <a:xfrm>
            <a:off x="6072198" y="3714752"/>
            <a:ext cx="2928958" cy="7858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9" action="ppaction://hlinksldjump"/>
              </a:rPr>
              <a:t>НАЗАД</a:t>
            </a:r>
            <a:endParaRPr lang="ru-RU" sz="5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3" name="Рисунок 12" descr="movie-icon-2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072198" y="4714884"/>
            <a:ext cx="1366862" cy="136686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4309938.jpg"/>
          <p:cNvPicPr>
            <a:picLocks noChangeAspect="1"/>
          </p:cNvPicPr>
          <p:nvPr/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Без-имени-1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72396" y="5357826"/>
            <a:ext cx="1285860" cy="128588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7" name="Скругленный прямоугольник 6">
            <a:hlinkClick r:id="rId6" action="ppaction://hlinksldjump"/>
          </p:cNvPr>
          <p:cNvSpPr/>
          <p:nvPr/>
        </p:nvSpPr>
        <p:spPr>
          <a:xfrm>
            <a:off x="3000364" y="4786322"/>
            <a:ext cx="3286148" cy="10001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6" action="ppaction://hlinksldjump"/>
              </a:rPr>
              <a:t>НАЗАД</a:t>
            </a:r>
            <a:endParaRPr lang="ru-RU" sz="5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" name="кузьма и демьян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2500298" y="1000108"/>
            <a:ext cx="4310082" cy="3232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96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4309938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14678" y="571480"/>
            <a:ext cx="243047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«Пасха»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4309938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00166" y="571480"/>
            <a:ext cx="60631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«Покровские посиделки»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1214422"/>
            <a:ext cx="764386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 Покрова (</a:t>
            </a:r>
            <a:r>
              <a:rPr lang="ru-RU" b="1" dirty="0" smtClean="0"/>
              <a:t>14 октября</a:t>
            </a:r>
            <a:r>
              <a:rPr lang="ru-RU" dirty="0" smtClean="0"/>
              <a:t>) в русских сёлах начинались ежевечерние беседы, </a:t>
            </a:r>
            <a:r>
              <a:rPr lang="ru-RU" dirty="0" err="1" smtClean="0"/>
              <a:t>засидки</a:t>
            </a:r>
            <a:r>
              <a:rPr lang="ru-RU" dirty="0" smtClean="0"/>
              <a:t>: «Пришёл Покров – конец хороводам, начало посиделкам». Для посиделок девушки собирались в одну избу и занимались шитьём и прядением: «Зазимье пришло – </a:t>
            </a:r>
            <a:r>
              <a:rPr lang="ru-RU" dirty="0" err="1" smtClean="0"/>
              <a:t>засидки</a:t>
            </a:r>
            <a:r>
              <a:rPr lang="ru-RU" dirty="0" smtClean="0"/>
              <a:t> привело». Однако на посиделках не только занимались рукоделием, но и веселились, причём вместе с парнями, в это время складывались первые пары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4309938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85852" y="142852"/>
            <a:ext cx="66147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НАШИ КОЛЛЕКТИВЫ: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Рисунок 6" descr="Коллаж-Вокальная-студия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1428736"/>
            <a:ext cx="2428892" cy="1717120"/>
          </a:xfrm>
          <a:prstGeom prst="rect">
            <a:avLst/>
          </a:prstGeom>
          <a:ln w="19050">
            <a:solidFill>
              <a:srgbClr val="0000FF"/>
            </a:solidFill>
          </a:ln>
        </p:spPr>
      </p:pic>
      <p:pic>
        <p:nvPicPr>
          <p:cNvPr id="8" name="Рисунок 7" descr="КОЛЛАЖ сТУДИЯ УДАРНЫХ ИНСТРУМЕНТОВ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5008" y="1428736"/>
            <a:ext cx="2657495" cy="1714512"/>
          </a:xfrm>
          <a:prstGeom prst="rect">
            <a:avLst/>
          </a:prstGeom>
          <a:ln w="19050">
            <a:solidFill>
              <a:srgbClr val="0000FF"/>
            </a:solidFill>
          </a:ln>
        </p:spPr>
      </p:pic>
      <p:pic>
        <p:nvPicPr>
          <p:cNvPr id="1026" name="Picture 2" descr="F:\Анна\2016 ГОД ДЛЯ РАБОТЫ\Информация о коллективах\Апельсин\Логотип--АПЕЛЬСИН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8992" y="1428736"/>
            <a:ext cx="2109400" cy="1714512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</p:pic>
      <p:pic>
        <p:nvPicPr>
          <p:cNvPr id="1027" name="Picture 3" descr="F:\Анна\ФОТО КОЛЛЕКТИВОВ ДК\Коллаж Реверанс\Колаж коллектива Реверанс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5786" y="3286124"/>
            <a:ext cx="2428892" cy="1716633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</p:pic>
      <p:pic>
        <p:nvPicPr>
          <p:cNvPr id="13" name="Picture 4" descr="F:\Анна\Центр русской культуры Петра и Февронии\Иван да Марьям\Коллаж-Иван-да-Марья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357554" y="3286124"/>
            <a:ext cx="2425204" cy="1714512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</p:pic>
      <p:pic>
        <p:nvPicPr>
          <p:cNvPr id="1029" name="Picture 5" descr="F:\Анна\Фотоколлажи коллективов\Коллаж-Журавушка 2016.jp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929321" y="3286124"/>
            <a:ext cx="2449303" cy="1714512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714480" y="1000108"/>
            <a:ext cx="544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Чтобы просмотреть информацию нажмите на иконку</a:t>
            </a:r>
            <a:endParaRPr lang="ru-RU" dirty="0"/>
          </a:p>
        </p:txBody>
      </p:sp>
      <p:sp>
        <p:nvSpPr>
          <p:cNvPr id="11" name="Прямоугольник 10">
            <a:hlinkClick r:id="rId15" action="ppaction://hlinksldjump"/>
          </p:cNvPr>
          <p:cNvSpPr/>
          <p:nvPr/>
        </p:nvSpPr>
        <p:spPr>
          <a:xfrm>
            <a:off x="785786" y="5286388"/>
            <a:ext cx="68157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15" action="ppaction://hlinksldjump"/>
              </a:rPr>
              <a:t>Фольклорные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15" action="ppaction://hlinksldjump"/>
              </a:rPr>
              <a:t>игровые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15" action="ppaction://hlinksldjump"/>
              </a:rPr>
              <a:t>программы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Рисунок 11" descr="Без-имени-1.jp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715272" y="5357826"/>
            <a:ext cx="1285860" cy="128588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lavSlideMin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816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71472" y="214290"/>
            <a:ext cx="8247322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Студия эстрадного вокала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Элегия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Студия эстрадного вокала была создана в феврале  2012 года.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сентября 2013 года студией руководит Ольга Анатольевна Беляева.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Возраст участников от 4 до 15 лет. </a:t>
            </a:r>
          </a:p>
          <a:p>
            <a:pPr marL="0" marR="0" lvl="0" indent="45085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2014 году клубное формирование обрело своё название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студия эстрадного вокала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Элегия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Участники коллектива активно принимают участие во всех </a:t>
            </a:r>
          </a:p>
          <a:p>
            <a:pPr marL="0" marR="0" lvl="0" indent="45085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культурно-массовых мероприятиях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Находкинского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городского округа.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Ни одного концерта в Доме культуры не проходит без их участия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День пожилого человека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marL="0" marR="0" lvl="0" indent="45085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День матери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Рождество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День защитника отечества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marL="0" marR="0" lvl="0" indent="45085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Международный женский день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День победы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и многие другие.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особой значимостью хочется отметить и победы в поселковых  городских и </a:t>
            </a:r>
          </a:p>
          <a:p>
            <a:pPr marL="0" marR="0" lvl="0" indent="45085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краевых фестивалях и конкурсах, где дети неоднократно становились дипломантами и лауреатами.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Руководитель и педагог студии эстрадного вокала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Элегия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Ольга Анатольевна Беляева, </a:t>
            </a:r>
          </a:p>
          <a:p>
            <a:pPr marL="0" marR="0" lvl="0" indent="45085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 детей навыкам классического и народного вокала, </a:t>
            </a:r>
          </a:p>
          <a:p>
            <a:pPr marL="0" marR="0" lvl="0" indent="45085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постоянно совершенствуя творческий потенциал воспитанников.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F:\Анна\2016 ГОД ДЛЯ РАБОТЫ\Информация о коллективах\Элегия\0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5286388"/>
            <a:ext cx="2090718" cy="1394493"/>
          </a:xfrm>
          <a:prstGeom prst="rect">
            <a:avLst/>
          </a:prstGeom>
          <a:noFill/>
        </p:spPr>
      </p:pic>
      <p:pic>
        <p:nvPicPr>
          <p:cNvPr id="2051" name="Picture 3" descr="F:\Анна\2016 ГОД ДЛЯ РАБОТЫ\Информация о коллективах\Элегия\IMG_20161006_114219_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5286388"/>
            <a:ext cx="2090718" cy="1394493"/>
          </a:xfrm>
          <a:prstGeom prst="rect">
            <a:avLst/>
          </a:prstGeom>
          <a:noFill/>
        </p:spPr>
      </p:pic>
      <p:pic>
        <p:nvPicPr>
          <p:cNvPr id="2052" name="Picture 4" descr="F:\Анна\2016 ГОД ДЛЯ РАБОТЫ\Информация о коллективах\Элегия\0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5286388"/>
            <a:ext cx="2143140" cy="1357322"/>
          </a:xfrm>
          <a:prstGeom prst="rect">
            <a:avLst/>
          </a:prstGeom>
          <a:noFill/>
        </p:spPr>
      </p:pic>
      <p:pic>
        <p:nvPicPr>
          <p:cNvPr id="9" name="Рисунок 8" descr="movie-icon-2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20" y="0"/>
            <a:ext cx="1581176" cy="158117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8" name="Рисунок 7" descr="Без-имени-1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15272" y="4714884"/>
            <a:ext cx="1285860" cy="128588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84309938.jpg"/>
          <p:cNvPicPr>
            <a:picLocks noChangeAspect="1"/>
          </p:cNvPicPr>
          <p:nvPr/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2928926" y="4357694"/>
            <a:ext cx="3214710" cy="9286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4" action="ppaction://hlinksldjump"/>
              </a:rPr>
              <a:t>НАЗАД</a:t>
            </a:r>
            <a:endParaRPr lang="ru-RU" sz="5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М Г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428860" y="1071546"/>
            <a:ext cx="4191029" cy="3143272"/>
          </a:xfrm>
          <a:prstGeom prst="rect">
            <a:avLst/>
          </a:prstGeom>
        </p:spPr>
      </p:pic>
      <p:pic>
        <p:nvPicPr>
          <p:cNvPr id="6" name="Рисунок 5" descr="Без-имени-1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43834" y="5286388"/>
            <a:ext cx="1285860" cy="128588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5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4309938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85786" y="571480"/>
            <a:ext cx="74295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Образцовый театр книги «Апельсин»</a:t>
            </a:r>
          </a:p>
          <a:p>
            <a:pPr algn="ctr"/>
            <a:r>
              <a:rPr lang="ru-RU" dirty="0" smtClean="0"/>
              <a:t>Театр – это искусство. Нужно уметь всё: говорить, двигаться, владеть мимикой, жестом, интонацией и ещё многим и многим. </a:t>
            </a:r>
          </a:p>
          <a:p>
            <a:pPr algn="ctr"/>
            <a:r>
              <a:rPr lang="ru-RU" dirty="0" smtClean="0"/>
              <a:t>Играть в театр – это очень увлекательно!</a:t>
            </a:r>
          </a:p>
          <a:p>
            <a:pPr algn="ctr"/>
            <a:r>
              <a:rPr lang="ru-RU" dirty="0" smtClean="0"/>
              <a:t>Занятия в театре проходят очень увлекательно,  начинается с разминки речи, где выполняются несложные упражнения по артикуляции, разучиваются скороговорки. Чтобы ребята могли быстрее познакомиться и подружиться для них проводятся мастер классы, где есть возможность каждому проявить свои способности и показать  лучшие качества.</a:t>
            </a:r>
          </a:p>
          <a:p>
            <a:pPr algn="ctr"/>
            <a:r>
              <a:rPr lang="ru-RU" dirty="0" smtClean="0"/>
              <a:t>Творческий коллектив состоит, на сегодняшний день из 15 человек и это не предел. Возраст участников от 5 до 16 лет.</a:t>
            </a:r>
          </a:p>
          <a:p>
            <a:pPr algn="ctr"/>
            <a:r>
              <a:rPr lang="ru-RU" dirty="0" smtClean="0"/>
              <a:t>Руководитель </a:t>
            </a:r>
            <a:r>
              <a:rPr lang="ru-RU" b="1" dirty="0" err="1" smtClean="0"/>
              <a:t>Рябчикова</a:t>
            </a:r>
            <a:r>
              <a:rPr lang="ru-RU" b="1" dirty="0" smtClean="0"/>
              <a:t> Александра Владимировна</a:t>
            </a:r>
            <a:r>
              <a:rPr lang="ru-RU" dirty="0" smtClean="0"/>
              <a:t>.</a:t>
            </a:r>
          </a:p>
          <a:p>
            <a:pPr algn="ctr"/>
            <a:r>
              <a:rPr lang="ru-RU" dirty="0" smtClean="0"/>
              <a:t>С 2016 года Театр книги «Апельсин» удостоился звания </a:t>
            </a:r>
            <a:r>
              <a:rPr lang="ru-RU" b="1" dirty="0" smtClean="0"/>
              <a:t>«Образцовый»</a:t>
            </a:r>
            <a:r>
              <a:rPr lang="ru-RU" dirty="0" smtClean="0"/>
              <a:t>.</a:t>
            </a:r>
          </a:p>
          <a:p>
            <a:pPr algn="ctr"/>
            <a:r>
              <a:rPr lang="ru-RU" dirty="0" smtClean="0"/>
              <a:t>Ребята активно принимают участия во всех мероприятиях и конкурсах.</a:t>
            </a:r>
          </a:p>
          <a:p>
            <a:pPr algn="ctr"/>
            <a:r>
              <a:rPr lang="ru-RU" dirty="0" smtClean="0"/>
              <a:t>Приглашаем всех желающих в Образцовый  театр Книги «Апельсин».</a:t>
            </a:r>
            <a:endParaRPr lang="ru-RU" dirty="0"/>
          </a:p>
        </p:txBody>
      </p:sp>
      <p:pic>
        <p:nvPicPr>
          <p:cNvPr id="6" name="Рисунок 5" descr="apelsinjpg1312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4786322"/>
            <a:ext cx="1917766" cy="1438325"/>
          </a:xfrm>
          <a:prstGeom prst="rect">
            <a:avLst/>
          </a:prstGeom>
        </p:spPr>
      </p:pic>
      <p:pic>
        <p:nvPicPr>
          <p:cNvPr id="8" name="Рисунок 7" descr="SAM_01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4786322"/>
            <a:ext cx="1928826" cy="1446619"/>
          </a:xfrm>
          <a:prstGeom prst="rect">
            <a:avLst/>
          </a:prstGeom>
        </p:spPr>
      </p:pic>
      <p:pic>
        <p:nvPicPr>
          <p:cNvPr id="11" name="Рисунок 10" descr="movie-icon-2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4942" y="4786322"/>
            <a:ext cx="1581176" cy="158117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0" name="Рисунок 9" descr="Без-имени-1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72396" y="5214950"/>
            <a:ext cx="1285860" cy="128588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4309938.jpg"/>
          <p:cNvPicPr>
            <a:picLocks noChangeAspect="1"/>
          </p:cNvPicPr>
          <p:nvPr/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071802" y="4929198"/>
            <a:ext cx="3214710" cy="9286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4" action="ppaction://hlinksldjump"/>
              </a:rPr>
              <a:t>НАЗАД</a:t>
            </a:r>
            <a:endParaRPr lang="ru-RU" sz="5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Апельсин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071670" y="1000108"/>
            <a:ext cx="5048285" cy="3786214"/>
          </a:xfrm>
          <a:prstGeom prst="rect">
            <a:avLst/>
          </a:prstGeom>
        </p:spPr>
      </p:pic>
      <p:pic>
        <p:nvPicPr>
          <p:cNvPr id="6" name="Рисунок 5" descr="Без-имени-1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43834" y="5286388"/>
            <a:ext cx="1285860" cy="128588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50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4309938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57224" y="714356"/>
            <a:ext cx="74295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Студия ударных инструментов «</a:t>
            </a:r>
            <a:r>
              <a:rPr lang="ru-RU" b="1" dirty="0" err="1" smtClean="0"/>
              <a:t>Forte</a:t>
            </a:r>
            <a:r>
              <a:rPr lang="ru-RU" b="1" dirty="0" smtClean="0"/>
              <a:t>»</a:t>
            </a:r>
          </a:p>
          <a:p>
            <a:pPr algn="ctr"/>
            <a:r>
              <a:rPr lang="ru-RU" dirty="0" smtClean="0"/>
              <a:t>Создана в сентябре 2004 года. </a:t>
            </a:r>
          </a:p>
          <a:p>
            <a:pPr algn="ctr"/>
            <a:r>
              <a:rPr lang="ru-RU" dirty="0" smtClean="0"/>
              <a:t>Руководитель </a:t>
            </a:r>
            <a:r>
              <a:rPr lang="ru-RU" b="1" dirty="0" err="1" smtClean="0"/>
              <a:t>Габерт</a:t>
            </a:r>
            <a:r>
              <a:rPr lang="ru-RU" b="1" dirty="0" smtClean="0"/>
              <a:t> Владимир </a:t>
            </a:r>
            <a:r>
              <a:rPr lang="ru-RU" b="1" dirty="0" err="1" smtClean="0"/>
              <a:t>Рихтерович</a:t>
            </a:r>
            <a:r>
              <a:rPr lang="ru-RU" dirty="0" smtClean="0"/>
              <a:t>.</a:t>
            </a:r>
          </a:p>
          <a:p>
            <a:pPr algn="ctr"/>
            <a:r>
              <a:rPr lang="ru-RU" dirty="0" smtClean="0"/>
              <a:t>Возраст участников от 9 лет и старше.  В студии участники приобретают навыки владения ударными инструментами сольно  и в ансамбле в разных стилях, как рок, так и джаз, поп и </a:t>
            </a:r>
            <a:r>
              <a:rPr lang="ru-RU" dirty="0" err="1" smtClean="0"/>
              <a:t>хардрок</a:t>
            </a:r>
            <a:r>
              <a:rPr lang="ru-RU" dirty="0" smtClean="0"/>
              <a:t>.</a:t>
            </a:r>
          </a:p>
          <a:p>
            <a:pPr algn="ctr"/>
            <a:r>
              <a:rPr lang="ru-RU" dirty="0" smtClean="0"/>
              <a:t>У воспитанников студии есть немало побед в поселковых, городских, краевых фестивалях и конкурсах, где неоднократно становились победителями и дипломантами.</a:t>
            </a:r>
          </a:p>
          <a:p>
            <a:pPr algn="ctr"/>
            <a:r>
              <a:rPr lang="ru-RU" dirty="0" smtClean="0"/>
              <a:t>Участники студии активно участвуют во всех мероприятиях </a:t>
            </a:r>
          </a:p>
          <a:p>
            <a:pPr algn="ctr"/>
            <a:r>
              <a:rPr lang="ru-RU" dirty="0" smtClean="0"/>
              <a:t>Дома культуры.</a:t>
            </a:r>
            <a:endParaRPr lang="ru-RU" dirty="0"/>
          </a:p>
        </p:txBody>
      </p:sp>
      <p:pic>
        <p:nvPicPr>
          <p:cNvPr id="7" name="Рисунок 6" descr="5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3929066"/>
            <a:ext cx="3107678" cy="2072797"/>
          </a:xfrm>
          <a:prstGeom prst="rect">
            <a:avLst/>
          </a:prstGeom>
        </p:spPr>
      </p:pic>
      <p:pic>
        <p:nvPicPr>
          <p:cNvPr id="8" name="Рисунок 7" descr="DSC_04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4414" y="3571876"/>
            <a:ext cx="1366015" cy="2428868"/>
          </a:xfrm>
          <a:prstGeom prst="rect">
            <a:avLst/>
          </a:prstGeom>
        </p:spPr>
      </p:pic>
      <p:pic>
        <p:nvPicPr>
          <p:cNvPr id="11" name="Рисунок 10" descr="movie-icon-2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2264" y="3643314"/>
            <a:ext cx="1581176" cy="158117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9" name="Рисунок 8" descr="Без-имени-1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43834" y="5429264"/>
            <a:ext cx="1285860" cy="128588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4309938.jpg"/>
          <p:cNvPicPr>
            <a:picLocks noChangeAspect="1"/>
          </p:cNvPicPr>
          <p:nvPr/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000364" y="5000636"/>
            <a:ext cx="3214710" cy="9286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4" action="ppaction://hlinksldjump"/>
              </a:rPr>
              <a:t>НАЗАД</a:t>
            </a:r>
            <a:endParaRPr lang="ru-RU" sz="5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барабаны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285984" y="1000108"/>
            <a:ext cx="4476781" cy="3357586"/>
          </a:xfrm>
          <a:prstGeom prst="rect">
            <a:avLst/>
          </a:prstGeom>
        </p:spPr>
      </p:pic>
      <p:pic>
        <p:nvPicPr>
          <p:cNvPr id="6" name="Рисунок 5" descr="Без-имени-1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43834" y="5286388"/>
            <a:ext cx="1285860" cy="128588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2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</TotalTime>
  <Words>755</Words>
  <Application>Microsoft Office PowerPoint</Application>
  <PresentationFormat>Экран (4:3)</PresentationFormat>
  <Paragraphs>118</Paragraphs>
  <Slides>27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84</cp:revision>
  <dcterms:created xsi:type="dcterms:W3CDTF">2017-06-05T02:25:55Z</dcterms:created>
  <dcterms:modified xsi:type="dcterms:W3CDTF">2017-06-07T07:16:34Z</dcterms:modified>
</cp:coreProperties>
</file>