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2" r:id="rId7"/>
    <p:sldId id="260" r:id="rId8"/>
    <p:sldId id="265" r:id="rId9"/>
    <p:sldId id="266" r:id="rId10"/>
    <p:sldId id="261" r:id="rId11"/>
    <p:sldId id="26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B30E0B-75DF-42C9-9852-7070BE162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D5BC760-7681-461C-917D-6F489AE5BB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EECD444-FC6F-41F2-8D86-E6298799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039F0BC-8B21-4794-B496-C9C4B64C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BC1A37D-E106-4CA8-8A1A-F86DAA07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48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B525E-C2B4-4C94-BEA5-E8B76CD18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73170D7-D936-4FCB-917A-CD6D5C3EE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CBF0F29-1387-45E8-A622-450F3EF36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8FDDEEB-5CF4-4683-9790-5CFD147D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96CF403-7861-421A-B35A-A0D03A014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53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9E2293BA-9824-42C0-B69D-699351491F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A7BAEBE-E3D4-494A-897C-0FA06D891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24F6D77-825B-44A5-A1E0-FB8B0C3A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C6C7B65-6E22-46AA-88DF-F04136CB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3436586-906D-464F-B0B7-6AF609A3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48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93B42B-E7DE-490A-AA1D-B45CE2817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D105608-B4EC-4A5B-B6EE-6A48049A8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008CFB5-9936-4D25-8027-30854CC77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01C4217-9486-42D1-B509-F3ED7AA8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27B6867-855A-4696-BBFA-5EBF5D54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347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44CE06-F5D1-47CE-A8C8-0E9E15791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48512A2-D78B-49CF-97B8-E4CCB2877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FF8F8F7-0880-4F20-8C20-DA2DAB1B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3D55A80-3AA5-4DC5-B163-8ABBD9DA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2C99C88-756A-4063-ACCC-1ECE383B4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75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DFE30D-4574-4BD4-90F2-8466A93CC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EEA8FD3-6BD7-42DC-9718-6EBFB4D96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C6B27A1-7284-4AB8-836A-3867F976A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1FBD978-426D-4163-83DE-30A773512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13B45B9-8AF0-44D2-A128-E2D35BA84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519AC33-D0AB-47DD-A4DD-6F2D6F7B0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953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4048D7-8017-454A-9B4D-B458B93C9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238CC23-24C1-4AEF-9458-7D911FCB7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39ED390-D7E7-4A4F-BCCA-863F17D48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52F5BE4-81C0-4FF7-B145-1E369A79C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F190DAE-F499-4451-85C6-D5958A5A94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D54D630-7D5F-4A79-8A33-E885ABEEB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4D0E020A-BA2A-4A79-BBBB-1B70BBA98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ABBDD6A-C402-4AD7-9B45-2EAAA001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68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3DD92D-5170-45C6-BBC2-047157F33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3AD9DA0-7916-4FB1-BBE8-6655A2D68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B7C5D96-1059-4716-BA9E-D22D100E7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2765631-1F1B-47F6-8346-6DB2B3DED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290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4C8ADFF-493A-48EA-A38B-90447200C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BC66D90-A000-484A-88CA-448546F69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D48FA51-9A2B-46F9-8421-CFA2C5CD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435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DBE06C-ED0A-4DC7-B67D-F0E997051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1A4A8B0-CC61-4A4C-AE72-FBC377BA6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273EAC5-21B4-4B9E-8EDC-0011B7C2E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5282EC6-E41B-4CAC-975F-705E3B49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4A7EC95-269C-4574-AAD8-2D6CC90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335E7CA-E4F9-4F48-AB42-A1F0E4BC3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93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4A6821-CAA8-4924-B852-BEA7610A6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ACDA482F-601F-41B1-B739-EA0DD3781A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21BB64D-6CD6-47C3-8028-7BF4B31DD2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95DEE8F-C1BA-44AC-8D01-35FA0F4B0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0799-BAF4-4C81-A6E3-7CAB67DFA1AE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AFCC0A1-F0FC-4CEC-8645-78F632C45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93D555F-7A48-4082-944E-8BF92591C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6267-DA8C-4DEF-995F-4411830EF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78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506D95-06E6-4CD9-9C22-CBED92AD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F45B4C9-6772-4C77-A86E-59FBD4737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A9231C-E4E8-4878-B148-760D0D8696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60799-BAF4-4C81-A6E3-7CAB67DFA1AE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676D75-96EB-4BE2-A2AC-19EF091C1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942701D-B40C-41A1-BE36-7CD2DEFC6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16267-DA8C-4DEF-995F-4411830EF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63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dobro.ru/event/10533915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128033233_4741" TargetMode="External"/><Relationship Id="rId2" Type="http://schemas.openxmlformats.org/officeDocument/2006/relationships/hyperlink" Target="https://vk.com/wall-128033233_474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128033233_4737" TargetMode="External"/><Relationship Id="rId2" Type="http://schemas.openxmlformats.org/officeDocument/2006/relationships/hyperlink" Target="https://vk.com/wall-128033233_474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vk.com/wall-128033233_473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vk.com/wall-128033233_474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B38DA2-11D8-4CD9-8985-6AB38F03D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567" y="133166"/>
            <a:ext cx="7084380" cy="2414726"/>
          </a:xfrm>
        </p:spPr>
        <p:txBody>
          <a:bodyPr>
            <a:normAutofit/>
          </a:bodyPr>
          <a:lstStyle/>
          <a:p>
            <a:pPr algn="l"/>
            <a:r>
              <a:rPr lang="ru-RU" sz="56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Волонтёрские </a:t>
            </a:r>
            <a:br>
              <a:rPr lang="ru-RU" sz="56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56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отряды </a:t>
            </a:r>
            <a:br>
              <a:rPr lang="ru-RU" sz="56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56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Первых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1DDA593-FA25-459F-A424-6B1E1A2B0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02238"/>
            <a:ext cx="12192000" cy="1655762"/>
          </a:xfrm>
          <a:solidFill>
            <a:srgbClr val="FF0000"/>
          </a:solidFill>
        </p:spPr>
        <p:txBody>
          <a:bodyPr/>
          <a:lstStyle/>
          <a:p>
            <a:pPr algn="l"/>
            <a:endParaRPr lang="ru-RU" dirty="0"/>
          </a:p>
          <a:p>
            <a:pPr algn="l"/>
            <a:r>
              <a:rPr lang="ru-RU" sz="6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Первые</a:t>
            </a:r>
            <a:r>
              <a:rPr lang="ru-RU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2023 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9AAD8C3B-6FF2-4362-AC78-0D81B2D6D28D}"/>
              </a:ext>
            </a:extLst>
          </p:cNvPr>
          <p:cNvSpPr txBox="1">
            <a:spLocks/>
          </p:cNvSpPr>
          <p:nvPr/>
        </p:nvSpPr>
        <p:spPr>
          <a:xfrm>
            <a:off x="257455" y="2846618"/>
            <a:ext cx="5584053" cy="1655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Название отряда</a:t>
            </a:r>
            <a:r>
              <a:rPr lang="en-US" sz="2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</a:t>
            </a:r>
            <a:r>
              <a:rPr lang="ru-RU" sz="2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«Монолит»</a:t>
            </a:r>
          </a:p>
          <a:p>
            <a:pPr algn="l"/>
            <a:endParaRPr lang="ru-RU" sz="2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l"/>
            <a:r>
              <a:rPr lang="ru-RU" sz="2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Наименование образовательной организации              </a:t>
            </a:r>
            <a:r>
              <a:rPr lang="ru-RU" sz="2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МБОУ СОШ № 31 им. Г.А. Бердичевского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98275DC0-55D0-4E35-BF01-99671619ED33}"/>
              </a:ext>
            </a:extLst>
          </p:cNvPr>
          <p:cNvSpPr txBox="1">
            <a:spLocks/>
          </p:cNvSpPr>
          <p:nvPr/>
        </p:nvSpPr>
        <p:spPr>
          <a:xfrm>
            <a:off x="7165760" y="2784474"/>
            <a:ext cx="4872360" cy="1655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ФИО педагога-куратора </a:t>
            </a:r>
            <a:r>
              <a:rPr lang="ru-RU" sz="2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Корнеева</a:t>
            </a:r>
            <a:r>
              <a:rPr lang="ru-RU" sz="2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Анна </a:t>
            </a:r>
            <a:r>
              <a:rPr lang="ru-RU" sz="2400" b="1" dirty="0" err="1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Фаритовна</a:t>
            </a:r>
            <a:endParaRPr lang="ru-RU" sz="2400" b="1" dirty="0">
              <a:solidFill>
                <a:srgbClr val="FF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l"/>
            <a:endParaRPr lang="ru-RU" sz="24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l"/>
            <a:r>
              <a:rPr lang="ru-RU" sz="2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Контактные данные педагога-куратора       </a:t>
            </a:r>
            <a:r>
              <a:rPr lang="ru-RU" sz="2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8-903-348-88-71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0423F6-0780-4033-96C1-D63539C756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198" y="485002"/>
            <a:ext cx="2181181" cy="21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0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B30485-D9BE-443E-8715-3EC1BCF3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19" y="0"/>
            <a:ext cx="3130117" cy="103374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Задание 1.3. 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4D33768D-3F0E-4328-A6A9-426ACD966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28948"/>
            <a:ext cx="12192000" cy="1629052"/>
          </a:xfrm>
          <a:solidFill>
            <a:srgbClr val="FF0000"/>
          </a:solidFill>
        </p:spPr>
        <p:txBody>
          <a:bodyPr>
            <a:normAutofit fontScale="92500" lnSpcReduction="10000"/>
          </a:bodyPr>
          <a:lstStyle/>
          <a:p>
            <a:pPr algn="l"/>
            <a:endParaRPr lang="ru-RU" dirty="0"/>
          </a:p>
          <a:p>
            <a:pPr marL="0" indent="0" algn="l">
              <a:buNone/>
            </a:pPr>
            <a:r>
              <a:rPr lang="ru-RU" sz="6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Первые</a:t>
            </a:r>
            <a:r>
              <a:rPr lang="ru-RU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2023 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A24302C6-9C85-431C-9A7C-6D80DA6981E6}"/>
              </a:ext>
            </a:extLst>
          </p:cNvPr>
          <p:cNvSpPr txBox="1">
            <a:spLocks/>
          </p:cNvSpPr>
          <p:nvPr/>
        </p:nvSpPr>
        <p:spPr>
          <a:xfrm>
            <a:off x="234519" y="516870"/>
            <a:ext cx="6512510" cy="2781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Скриншот, подтверждающий заведение ближайших мероприятий отряда на аккаунте отряда на платформе ДОБРО.РУ</a:t>
            </a:r>
          </a:p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4133DC4-3AC5-4713-8AC5-F14E55D5D8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73" y="2112319"/>
            <a:ext cx="2656114" cy="30495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84AB094-2A19-4E2D-8A38-0246AF4BE3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78781"/>
            <a:ext cx="2656115" cy="31166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AB2294D-1D6C-41F6-AE13-2976FBAFF9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869" y="2230201"/>
            <a:ext cx="2931673" cy="29316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A7D4126-A734-4DE5-94A6-D16092B43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8" y="1907463"/>
            <a:ext cx="1601192" cy="346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42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B30485-D9BE-443E-8715-3EC1BCF3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19" y="0"/>
            <a:ext cx="3130117" cy="103374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Задание 1.3. 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4D33768D-3F0E-4328-A6A9-426ACD966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28948"/>
            <a:ext cx="12192000" cy="1629052"/>
          </a:xfrm>
          <a:solidFill>
            <a:srgbClr val="FF0000"/>
          </a:solidFill>
        </p:spPr>
        <p:txBody>
          <a:bodyPr>
            <a:normAutofit fontScale="92500" lnSpcReduction="10000"/>
          </a:bodyPr>
          <a:lstStyle/>
          <a:p>
            <a:pPr algn="l"/>
            <a:endParaRPr lang="ru-RU" dirty="0"/>
          </a:p>
          <a:p>
            <a:pPr marL="0" indent="0" algn="l">
              <a:buNone/>
            </a:pPr>
            <a:r>
              <a:rPr lang="ru-RU" sz="6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Первые</a:t>
            </a:r>
            <a:r>
              <a:rPr lang="ru-RU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2023 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B79AB885-8697-423E-9D7C-16AF47AEFA91}"/>
              </a:ext>
            </a:extLst>
          </p:cNvPr>
          <p:cNvSpPr txBox="1">
            <a:spLocks/>
          </p:cNvSpPr>
          <p:nvPr/>
        </p:nvSpPr>
        <p:spPr>
          <a:xfrm>
            <a:off x="358806" y="367912"/>
            <a:ext cx="10294398" cy="2277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Ссылка на страницу отряда на платформе ДОБРО.РУ</a:t>
            </a:r>
          </a:p>
          <a:p>
            <a:r>
              <a:rPr lang="en-US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2"/>
              </a:rPr>
              <a:t>https://</a:t>
            </a:r>
            <a:r>
              <a:rPr lang="en-US" sz="16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2"/>
              </a:rPr>
              <a:t>dobro.ru/event/10533915</a:t>
            </a:r>
            <a:endParaRPr lang="ru-RU" sz="16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A24302C6-9C85-431C-9A7C-6D80DA6981E6}"/>
              </a:ext>
            </a:extLst>
          </p:cNvPr>
          <p:cNvSpPr txBox="1">
            <a:spLocks/>
          </p:cNvSpPr>
          <p:nvPr/>
        </p:nvSpPr>
        <p:spPr>
          <a:xfrm>
            <a:off x="358806" y="2054268"/>
            <a:ext cx="6263936" cy="2233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Скриншот, подтверждающий присоединение всех участников отряда к аккаунту отряда на платформе ДОБРО.РУ</a:t>
            </a:r>
          </a:p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64" y="367911"/>
            <a:ext cx="2793306" cy="474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818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B30485-D9BE-443E-8715-3EC1BCF3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19" y="0"/>
            <a:ext cx="3130117" cy="103374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Задание 1.1. 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4D33768D-3F0E-4328-A6A9-426ACD966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28948"/>
            <a:ext cx="12192000" cy="1629052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l"/>
            <a:endParaRPr lang="ru-RU" dirty="0"/>
          </a:p>
          <a:p>
            <a:pPr marL="0" indent="0" algn="l">
              <a:buNone/>
            </a:pPr>
            <a:r>
              <a:rPr lang="ru-RU" sz="6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Первые</a:t>
            </a:r>
            <a:r>
              <a:rPr lang="ru-RU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2023 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CAB128AD-BFE8-4BF6-A95F-CE20D109AE0E}"/>
              </a:ext>
            </a:extLst>
          </p:cNvPr>
          <p:cNvSpPr txBox="1">
            <a:spLocks/>
          </p:cNvSpPr>
          <p:nvPr/>
        </p:nvSpPr>
        <p:spPr>
          <a:xfrm>
            <a:off x="234518" y="953839"/>
            <a:ext cx="5154228" cy="1033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2780822-0FF4-407A-B5F2-8C1F95EDF900}"/>
              </a:ext>
            </a:extLst>
          </p:cNvPr>
          <p:cNvSpPr txBox="1">
            <a:spLocks/>
          </p:cNvSpPr>
          <p:nvPr/>
        </p:nvSpPr>
        <p:spPr>
          <a:xfrm>
            <a:off x="234518" y="3161468"/>
            <a:ext cx="5154228" cy="1499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u="sng" dirty="0">
                <a:latin typeface="Bahnschrif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Направления деятельности отряда:</a:t>
            </a:r>
          </a:p>
          <a:p>
            <a:pPr marL="342900" indent="-342900">
              <a:buAutoNum type="arabicPeriod"/>
            </a:pPr>
            <a:r>
              <a:rPr lang="ru-RU" sz="1800" dirty="0">
                <a:latin typeface="Bahnschrif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Событийное </a:t>
            </a:r>
            <a:r>
              <a:rPr lang="ru-RU" sz="1800" dirty="0" err="1">
                <a:latin typeface="Bahnschrif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волонтерство</a:t>
            </a:r>
            <a:endParaRPr lang="ru-RU" sz="1800" dirty="0">
              <a:latin typeface="Bahnschrift Condensed" panose="020B050204020402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AutoNum type="arabicPeriod"/>
            </a:pPr>
            <a:r>
              <a:rPr lang="ru-RU" sz="1800" dirty="0">
                <a:latin typeface="Bahnschrif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Экологическое </a:t>
            </a:r>
            <a:r>
              <a:rPr lang="ru-RU" sz="1800" dirty="0" err="1">
                <a:latin typeface="Bahnschrif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волонтерство</a:t>
            </a:r>
            <a:endParaRPr lang="ru-RU" sz="1800" dirty="0">
              <a:latin typeface="Bahnschrift Condensed" panose="020B050204020402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AutoNum type="arabicPeriod"/>
            </a:pPr>
            <a:r>
              <a:rPr lang="ru-RU" sz="1800" dirty="0">
                <a:latin typeface="Bahnschrif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Спортивное </a:t>
            </a:r>
            <a:r>
              <a:rPr lang="ru-RU" sz="1800" dirty="0" err="1">
                <a:latin typeface="Bahnschrif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волонтерство</a:t>
            </a:r>
            <a:endParaRPr lang="ru-RU" sz="1800" dirty="0">
              <a:latin typeface="Bahnschrift Condensed" panose="020B050204020402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AutoNum type="arabicPeriod"/>
            </a:pPr>
            <a:r>
              <a:rPr lang="ru-RU" sz="1800" dirty="0">
                <a:latin typeface="Bahnschrif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Культурное </a:t>
            </a:r>
            <a:r>
              <a:rPr lang="ru-RU" sz="1800" dirty="0" err="1">
                <a:latin typeface="Bahnschrif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волонтерство</a:t>
            </a:r>
            <a:endParaRPr lang="ru-RU" sz="1800" dirty="0">
              <a:latin typeface="Bahnschrift Condensed" panose="020B050204020402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AutoNum type="arabicPeriod"/>
            </a:pPr>
            <a:r>
              <a:rPr lang="ru-RU" sz="1800" dirty="0">
                <a:latin typeface="Bahnschrif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Социальное </a:t>
            </a:r>
            <a:r>
              <a:rPr lang="ru-RU" sz="1800" dirty="0" err="1">
                <a:latin typeface="Bahnschrif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волонтерство</a:t>
            </a:r>
            <a:endParaRPr lang="ru-RU" sz="1800" dirty="0">
              <a:latin typeface="Bahnschrift Condensed" panose="020B050204020402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B79AB885-8697-423E-9D7C-16AF47AEFA91}"/>
              </a:ext>
            </a:extLst>
          </p:cNvPr>
          <p:cNvSpPr txBox="1">
            <a:spLocks/>
          </p:cNvSpPr>
          <p:nvPr/>
        </p:nvSpPr>
        <p:spPr>
          <a:xfrm>
            <a:off x="172374" y="3678338"/>
            <a:ext cx="5154228" cy="1033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A08D19C9-B536-47C7-A78A-4427CAA1D6B4}"/>
              </a:ext>
            </a:extLst>
          </p:cNvPr>
          <p:cNvSpPr txBox="1">
            <a:spLocks/>
          </p:cNvSpPr>
          <p:nvPr/>
        </p:nvSpPr>
        <p:spPr>
          <a:xfrm>
            <a:off x="6230644" y="1287623"/>
            <a:ext cx="5246008" cy="931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800" dirty="0">
                <a:latin typeface="Bahnschrif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</a:t>
            </a:r>
            <a:r>
              <a:rPr lang="ru-RU" sz="1900" dirty="0">
                <a:latin typeface="Bahnschrif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Ссылка на группу отряда в социальной сети «</a:t>
            </a:r>
            <a:r>
              <a:rPr lang="ru-RU" sz="1900" dirty="0" err="1">
                <a:latin typeface="Bahnschrif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Вконтакте</a:t>
            </a:r>
            <a:r>
              <a:rPr lang="ru-RU" sz="1900" dirty="0">
                <a:latin typeface="Bahnschrif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»</a:t>
            </a:r>
          </a:p>
          <a:p>
            <a:endParaRPr lang="ru-RU" sz="1900" dirty="0">
              <a:latin typeface="Bahnschrift Condensed" panose="020B050204020402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900" dirty="0">
                <a:latin typeface="Bahnschrif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</a:t>
            </a:r>
            <a:r>
              <a:rPr lang="en-US" sz="1900" dirty="0">
                <a:latin typeface="Bahnschrif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https://vk.com/wall-128033233_4739</a:t>
            </a:r>
            <a:endParaRPr lang="ru-RU" sz="1900" dirty="0">
              <a:latin typeface="Bahnschrift Condensed" panose="020B050204020402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94AB3985-35FE-4162-8709-334BD1A545CB}"/>
              </a:ext>
            </a:extLst>
          </p:cNvPr>
          <p:cNvSpPr txBox="1">
            <a:spLocks/>
          </p:cNvSpPr>
          <p:nvPr/>
        </p:nvSpPr>
        <p:spPr>
          <a:xfrm>
            <a:off x="6230644" y="3673437"/>
            <a:ext cx="5154228" cy="1033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</a:t>
            </a:r>
            <a:r>
              <a:rPr lang="ru-RU" sz="1800" dirty="0">
                <a:latin typeface="Bahnschrif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Количество участников отряда  </a:t>
            </a:r>
            <a:r>
              <a:rPr lang="ru-RU" sz="2000" dirty="0">
                <a:latin typeface="Bahnschrif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20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90006E3-0D9D-478E-8176-209218BC9AF2}"/>
              </a:ext>
            </a:extLst>
          </p:cNvPr>
          <p:cNvSpPr/>
          <p:nvPr/>
        </p:nvSpPr>
        <p:spPr>
          <a:xfrm>
            <a:off x="321664" y="919842"/>
            <a:ext cx="897162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  <a:p>
            <a:endParaRPr lang="ru-RU" sz="1400" dirty="0"/>
          </a:p>
          <a:p>
            <a:r>
              <a:rPr lang="ru-RU" u="sng" dirty="0">
                <a:latin typeface="Bahnschrift Condensed" panose="020B0502040204020203" pitchFamily="34" charset="0"/>
              </a:rPr>
              <a:t>Лозунг</a:t>
            </a:r>
            <a:r>
              <a:rPr lang="ru-RU" dirty="0">
                <a:latin typeface="Bahnschrift Condensed" panose="020B0502040204020203" pitchFamily="34" charset="0"/>
              </a:rPr>
              <a:t> – наша сила в Единстве!</a:t>
            </a:r>
          </a:p>
          <a:p>
            <a:r>
              <a:rPr lang="ru-RU" b="1" u="sng" dirty="0">
                <a:latin typeface="Bahnschrift Condensed" panose="020B0502040204020203" pitchFamily="34" charset="0"/>
              </a:rPr>
              <a:t>Миссия отряда </a:t>
            </a:r>
            <a:r>
              <a:rPr lang="ru-RU" sz="1400" dirty="0"/>
              <a:t>- </a:t>
            </a:r>
            <a:r>
              <a:rPr lang="ru-RU" dirty="0">
                <a:latin typeface="Bahnschrift Condensed" panose="020B0502040204020203" pitchFamily="34" charset="0"/>
              </a:rPr>
              <a:t>открытость и единение в команде дает силы, возможности </a:t>
            </a:r>
          </a:p>
          <a:p>
            <a:r>
              <a:rPr lang="ru-RU" dirty="0">
                <a:latin typeface="Bahnschrift Condensed" panose="020B0502040204020203" pitchFamily="34" charset="0"/>
              </a:rPr>
              <a:t>и вдохновение на покорение новых вершин. Своим примером привлекать </a:t>
            </a:r>
          </a:p>
          <a:p>
            <a:r>
              <a:rPr lang="ru-RU" dirty="0">
                <a:latin typeface="Bahnschrift Condensed" panose="020B0502040204020203" pitchFamily="34" charset="0"/>
              </a:rPr>
              <a:t>сверстников, увеличивая число людей, занимающихся волонтерской </a:t>
            </a:r>
          </a:p>
          <a:p>
            <a:r>
              <a:rPr lang="ru-RU" dirty="0">
                <a:latin typeface="Bahnschrift Condensed" panose="020B0502040204020203" pitchFamily="34" charset="0"/>
              </a:rPr>
              <a:t>деятельностью, для улучшения качества жизни всего человечества в цело</a:t>
            </a:r>
            <a:r>
              <a:rPr lang="ru-RU" dirty="0"/>
              <a:t>м.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8A0CA20-5334-4AF2-A808-A8556926A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220" y="101690"/>
            <a:ext cx="1283261" cy="128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36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B30485-D9BE-443E-8715-3EC1BCF3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19" y="0"/>
            <a:ext cx="3130117" cy="103374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Задание 1.1. 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4D33768D-3F0E-4328-A6A9-426ACD966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28948"/>
            <a:ext cx="12192000" cy="1629052"/>
          </a:xfrm>
          <a:solidFill>
            <a:srgbClr val="FF0000"/>
          </a:solidFill>
        </p:spPr>
        <p:txBody>
          <a:bodyPr>
            <a:normAutofit fontScale="92500" lnSpcReduction="10000"/>
          </a:bodyPr>
          <a:lstStyle/>
          <a:p>
            <a:pPr algn="l"/>
            <a:endParaRPr lang="ru-RU" dirty="0"/>
          </a:p>
          <a:p>
            <a:pPr marL="0" indent="0" algn="l">
              <a:buNone/>
            </a:pPr>
            <a:r>
              <a:rPr lang="ru-RU" sz="6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Первые</a:t>
            </a:r>
            <a:r>
              <a:rPr lang="ru-RU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2023 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CAB128AD-BFE8-4BF6-A95F-CE20D109AE0E}"/>
              </a:ext>
            </a:extLst>
          </p:cNvPr>
          <p:cNvSpPr txBox="1">
            <a:spLocks/>
          </p:cNvSpPr>
          <p:nvPr/>
        </p:nvSpPr>
        <p:spPr>
          <a:xfrm>
            <a:off x="314418" y="905069"/>
            <a:ext cx="7098436" cy="3620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dirty="0">
                <a:latin typeface="Bahnschrift SemiBold SemiConden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Описание элементов имиджа отряда</a:t>
            </a:r>
          </a:p>
          <a:p>
            <a:endParaRPr lang="ru-RU" sz="5500" dirty="0">
              <a:latin typeface="Bahnschrift SemiBold SemiConden" panose="020B050204020402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5500" dirty="0">
              <a:latin typeface="Bahnschrift SemiBold SemiConden" panose="020B050204020402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7200" dirty="0">
                <a:latin typeface="Bahnschrift SemiBold SemiConden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Круглый логотип с фигуркой человека в центре- символизирует единение людей в один целостный механизм, стремящихся к общей цели.</a:t>
            </a:r>
          </a:p>
          <a:p>
            <a:endParaRPr lang="ru-RU" sz="7200" dirty="0">
              <a:latin typeface="Bahnschrift SemiBold SemiConden" panose="020B050204020402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7200" dirty="0">
                <a:latin typeface="Bahnschrift SemiBold SemiConden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Форма одежды: белая футболка с галстуком триколор под цвета логотипа.</a:t>
            </a:r>
          </a:p>
          <a:p>
            <a:r>
              <a:rPr lang="ru-RU" sz="7200" dirty="0">
                <a:latin typeface="Bahnschrift SemiBold SemiConden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Нагрудный значок отряда</a:t>
            </a:r>
            <a:r>
              <a:rPr lang="ru-RU" sz="5500" dirty="0">
                <a:latin typeface="Bahnschrift SemiBold SemiConden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endParaRPr lang="ru-RU" sz="5500" dirty="0">
              <a:latin typeface="Bahnschrift SemiBold SemiConden" panose="020B050204020402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7200" dirty="0">
                <a:latin typeface="Bahnschrift SemiBold SemiConden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Обозначение цветов:</a:t>
            </a:r>
          </a:p>
          <a:p>
            <a:endParaRPr lang="ru-RU" sz="7200" dirty="0">
              <a:latin typeface="Bahnschrift SemiBold SemiConden" panose="020B050204020402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AutoNum type="arabicPeriod"/>
            </a:pPr>
            <a:r>
              <a:rPr lang="ru-RU" sz="7200" dirty="0">
                <a:latin typeface="Bahnschrift SemiBold SemiConden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Белый – чистота намерений.</a:t>
            </a:r>
          </a:p>
          <a:p>
            <a:r>
              <a:rPr lang="ru-RU" sz="7200" dirty="0">
                <a:latin typeface="Bahnschrift SemiBold SemiConden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  <a:p>
            <a:pPr marL="342900" indent="-342900">
              <a:buAutoNum type="arabicPeriod" startAt="2"/>
            </a:pPr>
            <a:r>
              <a:rPr lang="ru-RU" sz="7200" dirty="0">
                <a:latin typeface="Bahnschrift SemiBold SemiConden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Синий -  единство, надежность</a:t>
            </a:r>
            <a:r>
              <a:rPr lang="ru-RU" sz="7200">
                <a:latin typeface="Bahnschrift SemiBold SemiConden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решительность.</a:t>
            </a:r>
            <a:endParaRPr lang="ru-RU" sz="7200" dirty="0">
              <a:latin typeface="Bahnschrift SemiBold SemiConden" panose="020B050204020402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AutoNum type="arabicPeriod" startAt="2"/>
            </a:pPr>
            <a:endParaRPr lang="ru-RU" sz="7200" dirty="0">
              <a:latin typeface="Bahnschrift SemiBold SemiConden" panose="020B050204020402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AutoNum type="arabicPeriod" startAt="2"/>
            </a:pPr>
            <a:r>
              <a:rPr lang="ru-RU" sz="7200" dirty="0">
                <a:latin typeface="Bahnschrift SemiBold SemiConden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Красный – лидерство, настойчивость, упорство.</a:t>
            </a:r>
          </a:p>
          <a:p>
            <a:endParaRPr lang="ru-RU" sz="7200" dirty="0">
              <a:latin typeface="Bahnschrift SemiBold SemiConden" panose="020B050204020402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7F436C4-86A3-4BDE-AD58-C85C949F7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498" y="516870"/>
            <a:ext cx="4522257" cy="461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63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B30485-D9BE-443E-8715-3EC1BCF3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19" y="0"/>
            <a:ext cx="3130117" cy="103374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Задание 1.1. 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4D33768D-3F0E-4328-A6A9-426ACD966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28948"/>
            <a:ext cx="12192000" cy="1629052"/>
          </a:xfrm>
          <a:solidFill>
            <a:srgbClr val="FF0000"/>
          </a:solidFill>
        </p:spPr>
        <p:txBody>
          <a:bodyPr>
            <a:normAutofit fontScale="92500" lnSpcReduction="10000"/>
          </a:bodyPr>
          <a:lstStyle/>
          <a:p>
            <a:pPr algn="l"/>
            <a:endParaRPr lang="ru-RU" dirty="0"/>
          </a:p>
          <a:p>
            <a:pPr marL="0" indent="0" algn="l">
              <a:buNone/>
            </a:pPr>
            <a:r>
              <a:rPr lang="ru-RU" sz="6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Первые</a:t>
            </a:r>
            <a:r>
              <a:rPr lang="ru-RU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2023 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B79AB885-8697-423E-9D7C-16AF47AEFA91}"/>
              </a:ext>
            </a:extLst>
          </p:cNvPr>
          <p:cNvSpPr txBox="1">
            <a:spLocks/>
          </p:cNvSpPr>
          <p:nvPr/>
        </p:nvSpPr>
        <p:spPr>
          <a:xfrm>
            <a:off x="234519" y="714142"/>
            <a:ext cx="5727742" cy="4249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Bahnschrift Ligh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Цель: развитие у учащихся высоких нравственных качеств путем пропаганды   идей добровольного труда на благо общества и  привлечению учащихся к решению социально-значимых задач.</a:t>
            </a:r>
          </a:p>
          <a:p>
            <a:endParaRPr lang="ru-RU" sz="1800" dirty="0">
              <a:latin typeface="Bahnschrift Light Condensed" panose="020B050204020402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800" dirty="0">
                <a:latin typeface="Bahnschrift Ligh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Задача:</a:t>
            </a:r>
          </a:p>
          <a:p>
            <a:r>
              <a:rPr lang="ru-RU" sz="1800" dirty="0">
                <a:latin typeface="Bahnschrift Ligh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1. Популяризация идей добровольчества  в МБОУ СОШ № 31</a:t>
            </a:r>
          </a:p>
          <a:p>
            <a:r>
              <a:rPr lang="ru-RU" sz="1800" dirty="0">
                <a:latin typeface="Bahnschrift Ligh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2. Создание оптимальных условий для распространения волонтерского движения и активизации учащихся в социально-значимых акциях.</a:t>
            </a:r>
          </a:p>
          <a:p>
            <a:r>
              <a:rPr lang="ru-RU" sz="1800" dirty="0">
                <a:latin typeface="Bahnschrift Ligh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3. Вовлечение учащихся в мероприятия связанные с оказанием помощи и поддержки различным группам населения.</a:t>
            </a:r>
          </a:p>
          <a:p>
            <a:r>
              <a:rPr lang="ru-RU" sz="1800" dirty="0">
                <a:latin typeface="Bahnschrift Ligh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4.Организация обучающих семинаров для участников волонтерской деятельности.</a:t>
            </a:r>
          </a:p>
          <a:p>
            <a:r>
              <a:rPr lang="ru-RU" sz="1800" dirty="0">
                <a:latin typeface="Bahnschrift Ligh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5. Содействие всестороннему развитию обучающихся.</a:t>
            </a:r>
          </a:p>
          <a:p>
            <a:r>
              <a:rPr lang="ru-RU" sz="1800" dirty="0">
                <a:latin typeface="Bahnschrift Ligh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6. Участие в подготовке и проведении массовых социально- культурных, информационно-просветительских и спортивных мероприятиях.</a:t>
            </a: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B728D90-8887-4CF4-8875-E1E4E75A4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620" y="714142"/>
            <a:ext cx="3601616" cy="36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20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B30485-D9BE-443E-8715-3EC1BCF3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19" y="0"/>
            <a:ext cx="3130117" cy="103374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Задание 1.1. 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4D33768D-3F0E-4328-A6A9-426ACD966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28948"/>
            <a:ext cx="12192000" cy="1629052"/>
          </a:xfrm>
          <a:solidFill>
            <a:srgbClr val="FF0000"/>
          </a:solidFill>
        </p:spPr>
        <p:txBody>
          <a:bodyPr>
            <a:normAutofit fontScale="92500" lnSpcReduction="10000"/>
          </a:bodyPr>
          <a:lstStyle/>
          <a:p>
            <a:pPr algn="l"/>
            <a:endParaRPr lang="ru-RU" dirty="0"/>
          </a:p>
          <a:p>
            <a:pPr marL="0" indent="0" algn="l">
              <a:buNone/>
            </a:pPr>
            <a:r>
              <a:rPr lang="ru-RU" sz="6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Первые</a:t>
            </a:r>
            <a:r>
              <a:rPr lang="ru-RU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2023 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B79AB885-8697-423E-9D7C-16AF47AEFA91}"/>
              </a:ext>
            </a:extLst>
          </p:cNvPr>
          <p:cNvSpPr txBox="1">
            <a:spLocks/>
          </p:cNvSpPr>
          <p:nvPr/>
        </p:nvSpPr>
        <p:spPr>
          <a:xfrm>
            <a:off x="234519" y="714142"/>
            <a:ext cx="5727742" cy="4249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9099C486-6E51-4150-B40E-99D07470F36F}"/>
              </a:ext>
            </a:extLst>
          </p:cNvPr>
          <p:cNvSpPr/>
          <p:nvPr/>
        </p:nvSpPr>
        <p:spPr>
          <a:xfrm>
            <a:off x="234519" y="802434"/>
            <a:ext cx="677277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Bahnschrift Ligh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1. В отряде принят демократичный стиль лидерства, который отражает систему коммуникации:</a:t>
            </a:r>
          </a:p>
          <a:p>
            <a:r>
              <a:rPr lang="ru-RU" sz="2400" dirty="0">
                <a:latin typeface="Bahnschrift Ligh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2. Лидер обсуждает намеченные цели и способы их достижения с участниками отряда, консультируется, поддерживает позитивный настрой.</a:t>
            </a:r>
          </a:p>
          <a:p>
            <a:r>
              <a:rPr lang="ru-RU" sz="2400" dirty="0">
                <a:latin typeface="Bahnschrift Ligh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3. Способ разрешения конфликтов СОТРУДНИЧЕСТВО и КОМПРОМИСС - учит сдерживать эмоции, выслушать другую сторону, правильно излагать суть своих интересов.</a:t>
            </a:r>
          </a:p>
          <a:p>
            <a:r>
              <a:rPr lang="ru-RU" sz="2400" dirty="0">
                <a:latin typeface="Bahnschrift Light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4. Отряд живет по принципу ЕДИНСТВА, не разделяясь на гендерные и межнациональные отношения.</a:t>
            </a:r>
          </a:p>
          <a:p>
            <a:endParaRPr lang="ru-RU" dirty="0">
              <a:latin typeface="Bahnschrift Light Condensed" panose="020B050204020402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dirty="0">
              <a:latin typeface="Bahnschrift Light Condensed" panose="020B050204020402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dirty="0">
              <a:latin typeface="Bahnschrift Light Condensed" panose="020B050204020402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7689F76-49CE-4377-8F32-0C4F386AB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660" y="800621"/>
            <a:ext cx="5282683" cy="396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94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B30485-D9BE-443E-8715-3EC1BCF3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1999" cy="4618654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Задание 1.1. </a:t>
            </a:r>
            <a:b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</a:t>
            </a:r>
            <a:r>
              <a:rPr lang="ru-RU" sz="1800" dirty="0">
                <a:latin typeface="Bahnschrift SemiBold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Самойлов Кирилл             </a:t>
            </a:r>
            <a:r>
              <a:rPr lang="ru-RU" sz="1800" dirty="0" err="1">
                <a:latin typeface="Bahnschrift SemiBold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Хеирбекова</a:t>
            </a:r>
            <a:r>
              <a:rPr lang="ru-RU" sz="1800" dirty="0">
                <a:latin typeface="Bahnschrift SemiBold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Моника           Дьякова Екатерина            Смирнов Артем                 Амеженко Дмитрий        Лопатина Ксения</a:t>
            </a:r>
            <a:br>
              <a:rPr lang="ru-RU" sz="1800" dirty="0">
                <a:latin typeface="Bahnschrift SemiBold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800" dirty="0">
                <a:latin typeface="Bahnschrift SemiBold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Командир отряда             Декоратор-оформитель    Куратор: социальное          Куратор:                           Куратор: культурное      Куратор: спортивное</a:t>
            </a:r>
            <a:br>
              <a:rPr lang="ru-RU" sz="1800" dirty="0">
                <a:latin typeface="Bahnschrift SemiBold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800" dirty="0">
                <a:latin typeface="Bahnschrift SemiBold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Куратор: событийное       Пресс-секретарь               </a:t>
            </a:r>
            <a:r>
              <a:rPr lang="ru-RU" sz="1800" dirty="0" err="1">
                <a:latin typeface="Bahnschrift SemiBold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волонтерство</a:t>
            </a:r>
            <a:r>
              <a:rPr lang="ru-RU" sz="1800" dirty="0">
                <a:latin typeface="Bahnschrift SemiBold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Эко-</a:t>
            </a:r>
            <a:r>
              <a:rPr lang="ru-RU" sz="1800" dirty="0" err="1">
                <a:latin typeface="Bahnschrift SemiBold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волонтерство</a:t>
            </a:r>
            <a:r>
              <a:rPr lang="ru-RU" sz="1800" dirty="0">
                <a:latin typeface="Bahnschrift SemiBold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</a:t>
            </a:r>
            <a:r>
              <a:rPr lang="ru-RU" sz="1800" dirty="0" err="1">
                <a:latin typeface="Bahnschrift SemiBold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волонтерство</a:t>
            </a:r>
            <a:r>
              <a:rPr lang="ru-RU" sz="1800" dirty="0">
                <a:latin typeface="Bahnschrift SemiBold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</a:t>
            </a:r>
            <a:r>
              <a:rPr lang="ru-RU" sz="1800" dirty="0" err="1">
                <a:latin typeface="Bahnschrift SemiBold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волонтерство</a:t>
            </a:r>
            <a:r>
              <a:rPr lang="ru-RU" sz="1800" dirty="0">
                <a:latin typeface="Bahnschrift SemiBold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1800" dirty="0">
                <a:latin typeface="Bahnschrift SemiBold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800" dirty="0">
                <a:latin typeface="Bahnschrift SemiBold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</a:t>
            </a:r>
            <a:r>
              <a:rPr lang="ru-RU" sz="1800" dirty="0" err="1">
                <a:latin typeface="Bahnschrift SemiBold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волонтерство</a:t>
            </a:r>
            <a:r>
              <a:rPr lang="ru-RU" sz="1800" dirty="0">
                <a:latin typeface="Bahnschrift SemiBold Condensed" panose="020B050204020402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4D33768D-3F0E-4328-A6A9-426ACD966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28948"/>
            <a:ext cx="12192000" cy="1629052"/>
          </a:xfrm>
          <a:solidFill>
            <a:srgbClr val="FF0000"/>
          </a:solidFill>
        </p:spPr>
        <p:txBody>
          <a:bodyPr>
            <a:normAutofit fontScale="92500" lnSpcReduction="10000"/>
          </a:bodyPr>
          <a:lstStyle/>
          <a:p>
            <a:pPr algn="l"/>
            <a:endParaRPr lang="ru-RU" dirty="0"/>
          </a:p>
          <a:p>
            <a:pPr marL="0" indent="0" algn="l">
              <a:buNone/>
            </a:pPr>
            <a:r>
              <a:rPr lang="ru-RU" sz="6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Первые</a:t>
            </a:r>
            <a:r>
              <a:rPr lang="ru-RU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2023 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B79AB885-8697-423E-9D7C-16AF47AEFA91}"/>
              </a:ext>
            </a:extLst>
          </p:cNvPr>
          <p:cNvSpPr txBox="1">
            <a:spLocks/>
          </p:cNvSpPr>
          <p:nvPr/>
        </p:nvSpPr>
        <p:spPr>
          <a:xfrm>
            <a:off x="234519" y="533940"/>
            <a:ext cx="11027530" cy="3803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F949D801-00A2-4605-BBEF-A3EF749FCFD9}"/>
              </a:ext>
            </a:extLst>
          </p:cNvPr>
          <p:cNvSpPr txBox="1">
            <a:spLocks/>
          </p:cNvSpPr>
          <p:nvPr/>
        </p:nvSpPr>
        <p:spPr>
          <a:xfrm>
            <a:off x="6267633" y="4618653"/>
            <a:ext cx="5131295" cy="447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https://vk.com/wall-128033233_4748</a:t>
            </a:r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411B991-7D6A-48BA-840F-17FDDFA659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53" y="1081702"/>
            <a:ext cx="1344473" cy="20167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EF90C42-13B0-497B-AB49-43377CCD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543" y="1081701"/>
            <a:ext cx="1533279" cy="20167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776450C-467A-4B67-A8E4-D8635111F7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56" y="1100817"/>
            <a:ext cx="1533279" cy="20257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AED174D-87FF-4A17-A37D-E2DBD77290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6570" y="1157582"/>
            <a:ext cx="1533279" cy="19880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28D9D77-4894-4175-898B-D816AD76F1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06" y="1163003"/>
            <a:ext cx="1544202" cy="20167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DEB01D1-01D9-481D-9FA1-8C6A742631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0100" y="1081702"/>
            <a:ext cx="1546348" cy="206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6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B30485-D9BE-443E-8715-3EC1BCF3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19" y="0"/>
            <a:ext cx="3130117" cy="103374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Задание 1.2. 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4D33768D-3F0E-4328-A6A9-426ACD966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28948"/>
            <a:ext cx="12192000" cy="1629052"/>
          </a:xfrm>
          <a:solidFill>
            <a:srgbClr val="FF0000"/>
          </a:solidFill>
        </p:spPr>
        <p:txBody>
          <a:bodyPr>
            <a:normAutofit fontScale="92500" lnSpcReduction="10000"/>
          </a:bodyPr>
          <a:lstStyle/>
          <a:p>
            <a:pPr algn="l"/>
            <a:endParaRPr lang="ru-RU" dirty="0"/>
          </a:p>
          <a:p>
            <a:pPr marL="0" indent="0" algn="l">
              <a:buNone/>
            </a:pPr>
            <a:r>
              <a:rPr lang="ru-RU" sz="6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Первые</a:t>
            </a:r>
            <a:r>
              <a:rPr lang="ru-RU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2023 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B79AB885-8697-423E-9D7C-16AF47AEFA91}"/>
              </a:ext>
            </a:extLst>
          </p:cNvPr>
          <p:cNvSpPr txBox="1">
            <a:spLocks/>
          </p:cNvSpPr>
          <p:nvPr/>
        </p:nvSpPr>
        <p:spPr>
          <a:xfrm>
            <a:off x="234520" y="714142"/>
            <a:ext cx="11839292" cy="2623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2"/>
              </a:rPr>
              <a:t>Субботник на прилегающей придомовой территории ветеранов                                        Помощь детям ДНР  </a:t>
            </a:r>
          </a:p>
          <a:p>
            <a:r>
              <a:rPr lang="en-US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2"/>
              </a:rPr>
              <a:t>https://vk.com/wall-128033233_4745</a:t>
            </a:r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</a:t>
            </a:r>
            <a:r>
              <a:rPr lang="en-US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3"/>
              </a:rPr>
              <a:t>https://vk.com/wall-128033233_4741</a:t>
            </a:r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</a:t>
            </a: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4657A3E-E8A4-4D1D-9330-110752CBD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7" y="2581386"/>
            <a:ext cx="3530082" cy="26475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4E68D45-5506-4E58-9EF1-5973452012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89" y="2581386"/>
            <a:ext cx="3530083" cy="26475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DE8DD58-26EB-4E37-A9FE-A6AFBBE39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086" y="2104359"/>
            <a:ext cx="2701212" cy="36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67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B30485-D9BE-443E-8715-3EC1BCF3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19" y="0"/>
            <a:ext cx="3130117" cy="103374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Задание 1.2. 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4D33768D-3F0E-4328-A6A9-426ACD966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28948"/>
            <a:ext cx="12192000" cy="1629052"/>
          </a:xfrm>
          <a:solidFill>
            <a:srgbClr val="FF0000"/>
          </a:solidFill>
        </p:spPr>
        <p:txBody>
          <a:bodyPr>
            <a:normAutofit fontScale="92500" lnSpcReduction="10000"/>
          </a:bodyPr>
          <a:lstStyle/>
          <a:p>
            <a:pPr algn="l"/>
            <a:endParaRPr lang="ru-RU" dirty="0"/>
          </a:p>
          <a:p>
            <a:pPr marL="0" indent="0" algn="l">
              <a:buNone/>
            </a:pPr>
            <a:r>
              <a:rPr lang="ru-RU" sz="6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Первые</a:t>
            </a:r>
            <a:r>
              <a:rPr lang="ru-RU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2023 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B79AB885-8697-423E-9D7C-16AF47AEFA91}"/>
              </a:ext>
            </a:extLst>
          </p:cNvPr>
          <p:cNvSpPr txBox="1">
            <a:spLocks/>
          </p:cNvSpPr>
          <p:nvPr/>
        </p:nvSpPr>
        <p:spPr>
          <a:xfrm>
            <a:off x="118188" y="0"/>
            <a:ext cx="11955624" cy="3338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2"/>
              </a:rPr>
              <a:t>Сбор макулатуры, крышек, батареек                                                                           Подари книгу школьной библиотеке</a:t>
            </a: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hlinkClick r:id="rId2"/>
            </a:endParaRPr>
          </a:p>
          <a:p>
            <a:r>
              <a:rPr lang="en-US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3"/>
              </a:rPr>
              <a:t>https://vk.com/wall-128033233_4737</a:t>
            </a:r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</a:t>
            </a:r>
            <a:r>
              <a:rPr lang="en-US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4"/>
              </a:rPr>
              <a:t>https://vk.com/wall-128033233_4736</a:t>
            </a:r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0CEDACF-3333-4FE2-A9D1-B891A556B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88" y="1867595"/>
            <a:ext cx="4481804" cy="33613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CAC91CF-8FCD-4054-98D2-454155557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094" y="1867595"/>
            <a:ext cx="4481804" cy="336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93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B30485-D9BE-443E-8715-3EC1BCF3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19" y="0"/>
            <a:ext cx="3130117" cy="103374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Задание 1.2. 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4D33768D-3F0E-4328-A6A9-426ACD966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28948"/>
            <a:ext cx="12192000" cy="1629052"/>
          </a:xfrm>
          <a:solidFill>
            <a:srgbClr val="FF0000"/>
          </a:solidFill>
        </p:spPr>
        <p:txBody>
          <a:bodyPr>
            <a:normAutofit fontScale="92500" lnSpcReduction="10000"/>
          </a:bodyPr>
          <a:lstStyle/>
          <a:p>
            <a:pPr algn="l"/>
            <a:endParaRPr lang="ru-RU" dirty="0"/>
          </a:p>
          <a:p>
            <a:pPr marL="0" indent="0" algn="l">
              <a:buNone/>
            </a:pPr>
            <a:r>
              <a:rPr lang="ru-RU" sz="6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Первые</a:t>
            </a:r>
            <a:r>
              <a:rPr lang="ru-RU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                                 2023 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B79AB885-8697-423E-9D7C-16AF47AEFA91}"/>
              </a:ext>
            </a:extLst>
          </p:cNvPr>
          <p:cNvSpPr txBox="1">
            <a:spLocks/>
          </p:cNvSpPr>
          <p:nvPr/>
        </p:nvSpPr>
        <p:spPr>
          <a:xfrm>
            <a:off x="118188" y="0"/>
            <a:ext cx="11955624" cy="3338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2"/>
              </a:rPr>
              <a:t>Помощь приюту для животных «Дядя Феникс»                                                        Помощь старикам проживающих в доме-престарелых</a:t>
            </a:r>
          </a:p>
          <a:p>
            <a:r>
              <a:rPr lang="en-US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2"/>
              </a:rPr>
              <a:t>https://vk.com/wall-128033233_4614</a:t>
            </a:r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2"/>
              </a:rPr>
              <a:t>                                                                             </a:t>
            </a:r>
            <a:r>
              <a:rPr lang="en-US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2"/>
              </a:rPr>
              <a:t>https://vk.com/wall-128033233_4614</a:t>
            </a:r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2"/>
              </a:rPr>
              <a:t>                                                                   </a:t>
            </a: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hlinkClick r:id="rId2"/>
            </a:endParaRPr>
          </a:p>
          <a:p>
            <a:endParaRPr lang="ru-RU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ru-RU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                                                     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D9C8A86-B99E-4883-BE35-4C0E49ED5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282" y="1635214"/>
            <a:ext cx="2827175" cy="37695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6FB786C-4CFA-479D-8457-93DE3F828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951" y="1635214"/>
            <a:ext cx="2724400" cy="376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201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492</Words>
  <Application>Microsoft Office PowerPoint</Application>
  <PresentationFormat>Произвольный</PresentationFormat>
  <Paragraphs>115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Волонтёрские  отряды  Первых</vt:lpstr>
      <vt:lpstr>Задание 1.1. </vt:lpstr>
      <vt:lpstr>Задание 1.1. </vt:lpstr>
      <vt:lpstr>Задание 1.1. </vt:lpstr>
      <vt:lpstr>Задание 1.1. </vt:lpstr>
      <vt:lpstr>Задание 1.1.            Самойлов Кирилл             Хеирбекова Моника           Дьякова Екатерина            Смирнов Артем                 Амеженко Дмитрий        Лопатина Ксения         Командир отряда             Декоратор-оформитель    Куратор: социальное          Куратор:                           Куратор: культурное      Куратор: спортивное         Куратор: событийное       Пресс-секретарь               волонтерство                       Эко-волонтерство           волонтерство                  волонтерство         волонтерство </vt:lpstr>
      <vt:lpstr>Задание 1.2. </vt:lpstr>
      <vt:lpstr>Задание 1.2. </vt:lpstr>
      <vt:lpstr>Задание 1.2. </vt:lpstr>
      <vt:lpstr>Задание 1.3. </vt:lpstr>
      <vt:lpstr>Задание 1.3.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Волонтёрские  отряды  Первых</dc:title>
  <dc:creator>Саушкин Станислав Олегович</dc:creator>
  <cp:lastModifiedBy>PC</cp:lastModifiedBy>
  <cp:revision>36</cp:revision>
  <dcterms:created xsi:type="dcterms:W3CDTF">2023-07-27T16:43:42Z</dcterms:created>
  <dcterms:modified xsi:type="dcterms:W3CDTF">2023-11-23T18:10:39Z</dcterms:modified>
</cp:coreProperties>
</file>