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631790-78E5-4B84-BB6B-E06331F34CB4}" v="1813" dt="2021-07-05T19:16:25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>
        <p:scale>
          <a:sx n="81" d="100"/>
          <a:sy n="81" d="100"/>
        </p:scale>
        <p:origin x="-21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151" y="1711834"/>
            <a:ext cx="8022567" cy="1108016"/>
          </a:xfrm>
        </p:spPr>
        <p:txBody>
          <a:bodyPr/>
          <a:lstStyle/>
          <a:p>
            <a:r>
              <a:rPr lang="ru-RU" b="1" i="1" dirty="0">
                <a:solidFill>
                  <a:schemeClr val="bg1"/>
                </a:solidFill>
                <a:latin typeface="Calibri"/>
                <a:cs typeface="Calibri Light"/>
              </a:rPr>
              <a:t>ПРОЕКТ "К ЗВЁЗДАМ"</a:t>
            </a:r>
            <a:endParaRPr lang="ru-RU" b="1" i="1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3812" y="4349661"/>
            <a:ext cx="984849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ru-RU" sz="2000" dirty="0">
                <a:solidFill>
                  <a:schemeClr val="bg1"/>
                </a:solidFill>
                <a:cs typeface="Calibri"/>
              </a:rPr>
              <a:t>ЛАУРА ЭКСУЗЯН</a:t>
            </a:r>
          </a:p>
          <a:p>
            <a:pPr algn="l"/>
            <a:r>
              <a:rPr lang="ru-RU" sz="2000" dirty="0">
                <a:solidFill>
                  <a:schemeClr val="bg1"/>
                </a:solidFill>
                <a:cs typeface="Calibri"/>
              </a:rPr>
              <a:t>УЧЕНИЦА 10 КЛАССА МАОУ "ЛИЦЕЙ №11", Г. РОСТОВ-НА-ДОНУ</a:t>
            </a:r>
          </a:p>
          <a:p>
            <a:pPr algn="l"/>
            <a:endParaRPr lang="ru-RU" sz="2000" dirty="0">
              <a:solidFill>
                <a:schemeClr val="bg1"/>
              </a:solidFill>
              <a:cs typeface="Calibri"/>
            </a:endParaRPr>
          </a:p>
          <a:p>
            <a:pPr algn="l"/>
            <a:r>
              <a:rPr lang="ru-RU" sz="2000" dirty="0">
                <a:solidFill>
                  <a:schemeClr val="bg1"/>
                </a:solidFill>
                <a:cs typeface="Calibri"/>
              </a:rPr>
              <a:t>ПОБЕДИТЕЛЬ ВСЕРОССИЙСКОГО КОНКУРСА ДЛЯ ШКОЛЬНИКОВ "БОЛЬШАЯ ПЕРЕМЕНА"</a:t>
            </a:r>
          </a:p>
          <a:p>
            <a:pPr algn="l"/>
            <a:r>
              <a:rPr lang="ru-RU" sz="2000" dirty="0">
                <a:solidFill>
                  <a:schemeClr val="bg1"/>
                </a:solidFill>
                <a:cs typeface="Calibri"/>
              </a:rPr>
              <a:t>СПИКЕР ПМЭФ ЮНИОР 2021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="" xmlns:a16="http://schemas.microsoft.com/office/drawing/2014/main" id="{AB3D17E4-D52E-40D4-BDFB-45A9F7137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0" y="-2750"/>
            <a:ext cx="12145990" cy="686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5147960-122F-45C9-96A9-40CFA0CFE92C}"/>
              </a:ext>
            </a:extLst>
          </p:cNvPr>
          <p:cNvSpPr txBox="1"/>
          <p:nvPr/>
        </p:nvSpPr>
        <p:spPr>
          <a:xfrm>
            <a:off x="152401" y="2208363"/>
            <a:ext cx="727206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5400" b="1" i="1" dirty="0">
                <a:solidFill>
                  <a:schemeClr val="bg1"/>
                </a:solidFill>
                <a:cs typeface="Calibri"/>
              </a:rPr>
              <a:t>ПРОЕКТ "К ЗВЁЗДАМ"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E876F73-B61F-4257-ADBB-2B5FFCF6D37C}"/>
              </a:ext>
            </a:extLst>
          </p:cNvPr>
          <p:cNvSpPr txBox="1"/>
          <p:nvPr/>
        </p:nvSpPr>
        <p:spPr>
          <a:xfrm>
            <a:off x="151503" y="4392822"/>
            <a:ext cx="11614028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i="1" dirty="0">
                <a:solidFill>
                  <a:schemeClr val="bg1"/>
                </a:solidFill>
                <a:cs typeface="Calibri"/>
              </a:rPr>
              <a:t>ЛАУРА ЭКСУЗЯН</a:t>
            </a:r>
          </a:p>
          <a:p>
            <a:r>
              <a:rPr lang="ru-RU" sz="2400" i="1" dirty="0">
                <a:solidFill>
                  <a:schemeClr val="bg1"/>
                </a:solidFill>
                <a:cs typeface="Calibri"/>
              </a:rPr>
              <a:t>УЧЕНИЦА 10 КЛАССА МАОУ "ЛИЦЕЙ №11", Г. РОСТОВ-НА-ДОНУ</a:t>
            </a:r>
          </a:p>
          <a:p>
            <a:endParaRPr lang="ru-RU" sz="2400" i="1" dirty="0">
              <a:solidFill>
                <a:schemeClr val="bg1"/>
              </a:solidFill>
              <a:cs typeface="Calibri"/>
            </a:endParaRPr>
          </a:p>
          <a:p>
            <a:r>
              <a:rPr lang="ru-RU" sz="2400" i="1" dirty="0">
                <a:solidFill>
                  <a:schemeClr val="bg1"/>
                </a:solidFill>
                <a:cs typeface="Calibri"/>
              </a:rPr>
              <a:t>ПОБЕДИТЕЛЬ ВСЕРОССИЙСКОГО КОНКУРСА ДЛЯ ШКОЛЬНИКОВ "БОЛЬШАЯ ПЕРЕМЕНА"</a:t>
            </a:r>
          </a:p>
          <a:p>
            <a:r>
              <a:rPr lang="ru-RU" sz="2400" i="1" dirty="0">
                <a:solidFill>
                  <a:schemeClr val="bg1"/>
                </a:solidFill>
                <a:cs typeface="Calibri"/>
              </a:rPr>
              <a:t>СПИКЕР ПМЭФ ЮНИОР 2021</a:t>
            </a: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A4ADAD9A-2ED0-457E-AF13-D5064955A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0" y="-1646"/>
            <a:ext cx="12261010" cy="686129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12853A6-C1EF-4993-9940-3F8834364D40}"/>
              </a:ext>
            </a:extLst>
          </p:cNvPr>
          <p:cNvSpPr txBox="1"/>
          <p:nvPr/>
        </p:nvSpPr>
        <p:spPr>
          <a:xfrm>
            <a:off x="2294627" y="655608"/>
            <a:ext cx="9040481" cy="2308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600" b="1" dirty="0">
                <a:solidFill>
                  <a:srgbClr val="040070"/>
                </a:solidFill>
                <a:ea typeface="+mn-lt"/>
                <a:cs typeface="+mn-lt"/>
              </a:rPr>
              <a:t>«К Звёздам» - это сайт, который дает возможности масштабирования и развития проектной деятельности молодых людей в возрасте от 14 до 25 лет.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44BC742-F285-47E0-8FAA-A2F09657687C}"/>
              </a:ext>
            </a:extLst>
          </p:cNvPr>
          <p:cNvSpPr txBox="1"/>
          <p:nvPr/>
        </p:nvSpPr>
        <p:spPr>
          <a:xfrm>
            <a:off x="4421579" y="3846483"/>
            <a:ext cx="7487727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i="1" dirty="0">
                <a:solidFill>
                  <a:srgbClr val="040070"/>
                </a:solidFill>
                <a:ea typeface="+mn-lt"/>
                <a:cs typeface="+mn-lt"/>
              </a:rPr>
              <a:t>Цель платформы «К Звёздам» состоит в формировании площадки для развития проектной деятельности молодых, мотивированных, амбициозных людей. С помощью данного сайта они смогут масштабировать свои проекты: найти </a:t>
            </a:r>
            <a:r>
              <a:rPr lang="ru-RU" sz="2400" i="1" dirty="0" smtClean="0">
                <a:solidFill>
                  <a:srgbClr val="040070"/>
                </a:solidFill>
                <a:ea typeface="+mn-lt"/>
                <a:cs typeface="+mn-lt"/>
              </a:rPr>
              <a:t>инвестора</a:t>
            </a:r>
            <a:r>
              <a:rPr lang="en-US" sz="2400" i="1" dirty="0" smtClean="0">
                <a:solidFill>
                  <a:srgbClr val="040070"/>
                </a:solidFill>
                <a:ea typeface="+mn-lt"/>
                <a:cs typeface="+mn-lt"/>
              </a:rPr>
              <a:t>, </a:t>
            </a:r>
            <a:r>
              <a:rPr lang="ru-RU" sz="2400" i="1" dirty="0" smtClean="0">
                <a:solidFill>
                  <a:srgbClr val="040070"/>
                </a:solidFill>
                <a:ea typeface="+mn-lt"/>
                <a:cs typeface="+mn-lt"/>
              </a:rPr>
              <a:t>создать и/или </a:t>
            </a:r>
            <a:r>
              <a:rPr lang="ru-RU" sz="2400" i="1" dirty="0">
                <a:solidFill>
                  <a:srgbClr val="040070"/>
                </a:solidFill>
                <a:ea typeface="+mn-lt"/>
                <a:cs typeface="+mn-lt"/>
              </a:rPr>
              <a:t>расширить </a:t>
            </a:r>
            <a:r>
              <a:rPr lang="ru-RU" sz="2400" i="1" dirty="0" smtClean="0">
                <a:solidFill>
                  <a:srgbClr val="040070"/>
                </a:solidFill>
                <a:ea typeface="+mn-lt"/>
                <a:cs typeface="+mn-lt"/>
              </a:rPr>
              <a:t>команду.</a:t>
            </a:r>
            <a:r>
              <a:rPr lang="ru-RU" sz="2400" i="1" dirty="0">
                <a:solidFill>
                  <a:srgbClr val="040070"/>
                </a:solidFill>
                <a:ea typeface="+mn-lt"/>
                <a:cs typeface="+mn-lt"/>
              </a:rPr>
              <a:t> </a:t>
            </a:r>
            <a:endParaRPr lang="ru-RU" sz="2400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676319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06B81245-AC2E-4068-B7B0-2845A3467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21" y="-21918"/>
            <a:ext cx="12318518" cy="6863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565211D-4B4A-49CC-B7AE-DB8B1B01E538}"/>
              </a:ext>
            </a:extLst>
          </p:cNvPr>
          <p:cNvSpPr txBox="1"/>
          <p:nvPr/>
        </p:nvSpPr>
        <p:spPr>
          <a:xfrm>
            <a:off x="5313873" y="238665"/>
            <a:ext cx="6883878" cy="8002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ea typeface="+mn-lt"/>
                <a:cs typeface="+mn-lt"/>
              </a:rPr>
              <a:t>Проект «К Звёздам» создан в 2021 году</a:t>
            </a:r>
          </a:p>
          <a:p>
            <a:endParaRPr lang="ru-RU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3FBBF9A-9E4D-4C49-88FA-DB77E8BA7F4E}"/>
              </a:ext>
            </a:extLst>
          </p:cNvPr>
          <p:cNvSpPr txBox="1"/>
          <p:nvPr/>
        </p:nvSpPr>
        <p:spPr>
          <a:xfrm>
            <a:off x="3991156" y="1043797"/>
            <a:ext cx="2009954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ea typeface="+mn-lt"/>
                <a:cs typeface="+mn-lt"/>
              </a:rPr>
              <a:t>Запуск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8" name="Стрелка: вправо 7">
            <a:extLst>
              <a:ext uri="{FF2B5EF4-FFF2-40B4-BE49-F238E27FC236}">
                <a16:creationId xmlns="" xmlns:a16="http://schemas.microsoft.com/office/drawing/2014/main" id="{D956F106-85A4-42B0-B8C7-FF54B4FB109D}"/>
              </a:ext>
            </a:extLst>
          </p:cNvPr>
          <p:cNvSpPr/>
          <p:nvPr/>
        </p:nvSpPr>
        <p:spPr>
          <a:xfrm>
            <a:off x="6151338" y="1143303"/>
            <a:ext cx="2113473" cy="57509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BFEB2C3-5B88-4071-8740-090D2C6E672A}"/>
              </a:ext>
            </a:extLst>
          </p:cNvPr>
          <p:cNvSpPr txBox="1"/>
          <p:nvPr/>
        </p:nvSpPr>
        <p:spPr>
          <a:xfrm>
            <a:off x="8531704" y="926082"/>
            <a:ext cx="2096219" cy="7838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4400" b="1" dirty="0">
                <a:solidFill>
                  <a:schemeClr val="bg1"/>
                </a:solidFill>
                <a:cs typeface="Calibri"/>
              </a:rPr>
              <a:t>1 июля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FBE698E-DBFE-4478-AD38-81AA911F77D6}"/>
              </a:ext>
            </a:extLst>
          </p:cNvPr>
          <p:cNvSpPr txBox="1"/>
          <p:nvPr/>
        </p:nvSpPr>
        <p:spPr>
          <a:xfrm>
            <a:off x="268858" y="2123372"/>
            <a:ext cx="7444595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ea typeface="+mn-lt"/>
                <a:cs typeface="+mn-lt"/>
              </a:rPr>
              <a:t>За 10 дней  опубликованы 9 проектов!</a:t>
            </a:r>
          </a:p>
          <a:p>
            <a:r>
              <a:rPr lang="ru-RU" sz="3200" dirty="0" smtClean="0">
                <a:solidFill>
                  <a:schemeClr val="bg1"/>
                </a:solidFill>
                <a:cs typeface="Calibri"/>
              </a:rPr>
              <a:t>15 проектов находятся на экспертизе и на стадии размещения!</a:t>
            </a:r>
          </a:p>
          <a:p>
            <a:endParaRPr lang="ru-RU" sz="3200" dirty="0" smtClean="0">
              <a:solidFill>
                <a:schemeClr val="bg1"/>
              </a:solidFill>
              <a:cs typeface="Calibri"/>
            </a:endParaRPr>
          </a:p>
          <a:p>
            <a:r>
              <a:rPr lang="ru-RU" sz="3200" dirty="0" smtClean="0">
                <a:solidFill>
                  <a:schemeClr val="bg1"/>
                </a:solidFill>
                <a:cs typeface="Calibri"/>
              </a:rPr>
              <a:t>3383 подписчиков в </a:t>
            </a:r>
            <a:r>
              <a:rPr lang="ru-RU" sz="3200" dirty="0" err="1" smtClean="0">
                <a:solidFill>
                  <a:schemeClr val="bg1"/>
                </a:solidFill>
                <a:cs typeface="Calibri"/>
              </a:rPr>
              <a:t>инстаграм</a:t>
            </a:r>
            <a:r>
              <a:rPr lang="ru-RU" sz="3200" dirty="0" smtClean="0">
                <a:solidFill>
                  <a:schemeClr val="bg1"/>
                </a:solidFill>
                <a:cs typeface="Calibri"/>
              </a:rPr>
              <a:t>!</a:t>
            </a:r>
          </a:p>
          <a:p>
            <a:endParaRPr lang="ru-RU" sz="3200" dirty="0" smtClean="0">
              <a:solidFill>
                <a:schemeClr val="bg1"/>
              </a:solidFill>
              <a:cs typeface="Calibri"/>
            </a:endParaRPr>
          </a:p>
          <a:p>
            <a:r>
              <a:rPr lang="ru-RU" sz="3200" dirty="0" smtClean="0">
                <a:solidFill>
                  <a:schemeClr val="bg1"/>
                </a:solidFill>
                <a:cs typeface="Calibri"/>
              </a:rPr>
              <a:t>Создан Оргкомитет. Команды уже охватывают 11 субъектов РФ!</a:t>
            </a:r>
            <a:endParaRPr lang="ru-RU" sz="32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2369" y="454109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u="sng" dirty="0" smtClean="0">
                <a:solidFill>
                  <a:schemeClr val="bg1"/>
                </a:solidFill>
              </a:rPr>
              <a:t>РЕЗУЛЬТАТЫ:</a:t>
            </a:r>
            <a:endParaRPr lang="ru-RU" sz="3200" b="1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7040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10446861-CF1F-49D6-8A69-1DE321A42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0" y="543"/>
            <a:ext cx="12160368" cy="69000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5CE3124-32FC-49EF-89D8-AC35F6295120}"/>
              </a:ext>
            </a:extLst>
          </p:cNvPr>
          <p:cNvSpPr txBox="1"/>
          <p:nvPr/>
        </p:nvSpPr>
        <p:spPr>
          <a:xfrm>
            <a:off x="382439" y="3141785"/>
            <a:ext cx="878169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600" b="1" i="1" dirty="0">
                <a:solidFill>
                  <a:srgbClr val="040070"/>
                </a:solidFill>
                <a:ea typeface="+mn-lt"/>
                <a:cs typeface="+mn-lt"/>
              </a:rPr>
              <a:t>Цель проекта</a:t>
            </a:r>
            <a:r>
              <a:rPr lang="ru-RU" sz="3600" dirty="0">
                <a:solidFill>
                  <a:srgbClr val="040070"/>
                </a:solidFill>
                <a:ea typeface="+mn-lt"/>
                <a:cs typeface="+mn-lt"/>
              </a:rPr>
              <a:t> «К Звёздам» - сформировать цифровую платформу (сайт), которая предоставит возможности для взаимодействия активной в проектной деятельности молодёжи и опытных инвесторов. </a:t>
            </a:r>
            <a:endParaRPr lang="ru-RU" sz="3600" dirty="0">
              <a:solidFill>
                <a:srgbClr val="0400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00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FF9EA7C7-7D6A-4575-B995-8573969A4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7637" y="-562"/>
            <a:ext cx="12347274" cy="685912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B7A2262-A905-4298-B319-23038459C10F}"/>
              </a:ext>
            </a:extLst>
          </p:cNvPr>
          <p:cNvSpPr txBox="1"/>
          <p:nvPr/>
        </p:nvSpPr>
        <p:spPr>
          <a:xfrm>
            <a:off x="5414514" y="1777041"/>
            <a:ext cx="6855124" cy="24314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ru-RU" sz="2000" dirty="0">
                <a:solidFill>
                  <a:schemeClr val="bg1"/>
                </a:solidFill>
                <a:ea typeface="+mn-lt"/>
                <a:cs typeface="+mn-lt"/>
              </a:rPr>
              <a:t>1 этап: Наполнение сайта проектами, которые находятся в поиске инвесторов.</a:t>
            </a:r>
            <a:endParaRPr lang="ru-RU" sz="2000">
              <a:solidFill>
                <a:schemeClr val="bg1"/>
              </a:solidFill>
              <a:cs typeface="Calibri"/>
            </a:endParaRPr>
          </a:p>
          <a:p>
            <a:r>
              <a:rPr lang="ru-RU" sz="2000" dirty="0">
                <a:solidFill>
                  <a:schemeClr val="bg1"/>
                </a:solidFill>
                <a:ea typeface="+mn-lt"/>
                <a:cs typeface="+mn-lt"/>
              </a:rPr>
              <a:t>Индикатор решения задачи: 100 проектов до 1 сентября 2021 года;</a:t>
            </a:r>
            <a:endParaRPr lang="ru-RU" sz="2000">
              <a:solidFill>
                <a:schemeClr val="bg1"/>
              </a:solidFill>
              <a:cs typeface="Calibri" panose="020F0502020204030204"/>
            </a:endParaRPr>
          </a:p>
          <a:p>
            <a:endParaRPr lang="ru-RU" sz="2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Wingdings"/>
              <a:buChar char="Ø"/>
            </a:pPr>
            <a:endParaRPr lang="ru-RU" sz="2400" dirty="0">
              <a:solidFill>
                <a:schemeClr val="bg1"/>
              </a:solidFill>
              <a:cs typeface="Calibri"/>
            </a:endParaRPr>
          </a:p>
          <a:p>
            <a:pPr algn="l"/>
            <a:endParaRPr lang="ru-RU" sz="24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F1D79D6-B76C-4955-95EF-36D04B3871E7}"/>
              </a:ext>
            </a:extLst>
          </p:cNvPr>
          <p:cNvSpPr txBox="1"/>
          <p:nvPr/>
        </p:nvSpPr>
        <p:spPr>
          <a:xfrm>
            <a:off x="4550974" y="3415163"/>
            <a:ext cx="7401464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ru-RU" sz="2000" dirty="0">
                <a:solidFill>
                  <a:schemeClr val="bg1"/>
                </a:solidFill>
                <a:ea typeface="+mn-lt"/>
                <a:cs typeface="+mn-lt"/>
              </a:rPr>
              <a:t>2 этап: Привлечение опытных инвесторов для осуществления вложения средств.</a:t>
            </a:r>
          </a:p>
          <a:p>
            <a:r>
              <a:rPr lang="ru-RU" sz="2000" dirty="0">
                <a:solidFill>
                  <a:schemeClr val="bg1"/>
                </a:solidFill>
                <a:ea typeface="+mn-lt"/>
                <a:cs typeface="+mn-lt"/>
              </a:rPr>
              <a:t>Индикатор решения задачи: 3-5 инвесторов в течение 6 месяцев. (при поддержке проекта  индикатор будет увеличен);</a:t>
            </a:r>
            <a:endParaRPr lang="ru-RU" sz="2000">
              <a:solidFill>
                <a:schemeClr val="bg1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ru-RU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ECD0B00-AF86-4E51-BD93-BB9169B53EE1}"/>
              </a:ext>
            </a:extLst>
          </p:cNvPr>
          <p:cNvSpPr txBox="1"/>
          <p:nvPr/>
        </p:nvSpPr>
        <p:spPr>
          <a:xfrm>
            <a:off x="1128265" y="5010150"/>
            <a:ext cx="8034067" cy="19082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ru-RU" sz="2000" dirty="0">
                <a:solidFill>
                  <a:schemeClr val="bg1"/>
                </a:solidFill>
                <a:ea typeface="+mn-lt"/>
                <a:cs typeface="+mn-lt"/>
              </a:rPr>
              <a:t>3 этап:  Выход на международный уровень.  Разработка платформы на  английском и французском языках.  Начать распространение среди других стран (страны СНГ, Катар, ОАЭ, Оман, Бахрейн, Египет).</a:t>
            </a:r>
          </a:p>
          <a:p>
            <a:r>
              <a:rPr lang="ru-RU" sz="2000" dirty="0">
                <a:solidFill>
                  <a:schemeClr val="bg1"/>
                </a:solidFill>
                <a:ea typeface="+mn-lt"/>
                <a:cs typeface="+mn-lt"/>
              </a:rPr>
              <a:t>Индикатор достижения задачи: презентация на сайте 10 проектов от иностранных заявителей до 1 сентября 2021 года. </a:t>
            </a:r>
            <a:endParaRPr lang="ru-RU" sz="2000">
              <a:solidFill>
                <a:schemeClr val="bg1"/>
              </a:solidFill>
              <a:cs typeface="Calibri"/>
            </a:endParaRPr>
          </a:p>
          <a:p>
            <a:pPr algn="l"/>
            <a:endParaRPr lang="ru-RU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59A6982-46A4-46F6-B204-BB4313F4C623}"/>
              </a:ext>
            </a:extLst>
          </p:cNvPr>
          <p:cNvSpPr txBox="1"/>
          <p:nvPr/>
        </p:nvSpPr>
        <p:spPr>
          <a:xfrm>
            <a:off x="5843139" y="49062"/>
            <a:ext cx="597810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  <a:cs typeface="Calibri"/>
              </a:rPr>
              <a:t>АЛГОРИТМ ДОСТИЖЕНИЯ ЦЕЛИ:</a:t>
            </a:r>
          </a:p>
        </p:txBody>
      </p:sp>
    </p:spTree>
    <p:extLst>
      <p:ext uri="{BB962C8B-B14F-4D97-AF65-F5344CB8AC3E}">
        <p14:creationId xmlns:p14="http://schemas.microsoft.com/office/powerpoint/2010/main" val="422279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51EE0D1A-C118-451E-BD6B-557A5B94D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0" y="-562"/>
            <a:ext cx="12217878" cy="685912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C854BC7-A2A1-4918-8C1E-1F3043CD06C5}"/>
              </a:ext>
            </a:extLst>
          </p:cNvPr>
          <p:cNvSpPr txBox="1"/>
          <p:nvPr/>
        </p:nvSpPr>
        <p:spPr>
          <a:xfrm>
            <a:off x="138023" y="1719533"/>
            <a:ext cx="8034067" cy="44319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ü"/>
            </a:pPr>
            <a:r>
              <a:rPr lang="ru-RU" sz="2400" b="1" dirty="0">
                <a:solidFill>
                  <a:srgbClr val="040070"/>
                </a:solidFill>
                <a:ea typeface="+mn-lt"/>
                <a:cs typeface="+mn-lt"/>
              </a:rPr>
              <a:t>Информационные</a:t>
            </a:r>
            <a:r>
              <a:rPr lang="ru-RU" sz="2400" dirty="0">
                <a:solidFill>
                  <a:srgbClr val="040070"/>
                </a:solidFill>
                <a:ea typeface="+mn-lt"/>
                <a:cs typeface="+mn-lt"/>
              </a:rPr>
              <a:t>  (проект «К Звёздам» является цифровой площадкой, поэтому нуждается в широком распространении в интернет пространстве);</a:t>
            </a:r>
          </a:p>
          <a:p>
            <a:pPr marL="342900" indent="-342900">
              <a:buFont typeface="Wingdings"/>
              <a:buChar char="ü"/>
            </a:pPr>
            <a:endParaRPr lang="ru-RU" sz="2400" dirty="0">
              <a:solidFill>
                <a:srgbClr val="040070"/>
              </a:solidFill>
              <a:ea typeface="+mn-lt"/>
              <a:cs typeface="+mn-lt"/>
            </a:endParaRPr>
          </a:p>
          <a:p>
            <a:pPr marL="342900" indent="-342900">
              <a:buFont typeface="Wingdings"/>
              <a:buChar char="ü"/>
            </a:pPr>
            <a:r>
              <a:rPr lang="ru-RU" sz="2400" b="1" dirty="0">
                <a:solidFill>
                  <a:srgbClr val="040070"/>
                </a:solidFill>
                <a:ea typeface="+mn-lt"/>
                <a:cs typeface="+mn-lt"/>
              </a:rPr>
              <a:t>Финансовые</a:t>
            </a:r>
            <a:r>
              <a:rPr lang="ru-RU" sz="2400" dirty="0">
                <a:solidFill>
                  <a:srgbClr val="040070"/>
                </a:solidFill>
                <a:ea typeface="+mn-lt"/>
                <a:cs typeface="+mn-lt"/>
              </a:rPr>
              <a:t> (для запуска таргетированной рекламы необходимы финансовые ресурсы. Кроме того, при распространении проекта «К Звёздам» необходимо  будет </a:t>
            </a:r>
            <a:r>
              <a:rPr lang="ru-RU" sz="2400" dirty="0" smtClean="0">
                <a:solidFill>
                  <a:srgbClr val="040070"/>
                </a:solidFill>
                <a:ea typeface="+mn-lt"/>
                <a:cs typeface="+mn-lt"/>
              </a:rPr>
              <a:t>привлечь опытных аналитиков </a:t>
            </a:r>
          </a:p>
          <a:p>
            <a:r>
              <a:rPr lang="ru-RU" sz="2400" dirty="0">
                <a:solidFill>
                  <a:srgbClr val="040070"/>
                </a:solidFill>
                <a:ea typeface="+mn-lt"/>
                <a:cs typeface="+mn-lt"/>
              </a:rPr>
              <a:t> </a:t>
            </a:r>
            <a:r>
              <a:rPr lang="ru-RU" sz="2400" dirty="0" smtClean="0">
                <a:solidFill>
                  <a:srgbClr val="040070"/>
                </a:solidFill>
                <a:ea typeface="+mn-lt"/>
                <a:cs typeface="+mn-lt"/>
              </a:rPr>
              <a:t>    для оценки проектов на возмездной основе);</a:t>
            </a:r>
            <a:endParaRPr lang="ru-RU" sz="2400" dirty="0">
              <a:cs typeface="Calibri"/>
            </a:endParaRPr>
          </a:p>
          <a:p>
            <a:pPr marL="342900" indent="-342900">
              <a:buFont typeface="Wingdings"/>
              <a:buChar char="ü"/>
            </a:pPr>
            <a:endParaRPr lang="ru-RU" sz="2400" dirty="0">
              <a:solidFill>
                <a:srgbClr val="040070"/>
              </a:solidFill>
              <a:ea typeface="+mn-lt"/>
              <a:cs typeface="+mn-lt"/>
            </a:endParaRPr>
          </a:p>
          <a:p>
            <a:pPr marL="342900" indent="-342900">
              <a:buFont typeface="Wingdings"/>
              <a:buChar char="ü"/>
            </a:pPr>
            <a:r>
              <a:rPr lang="ru-RU" sz="2400" b="1" dirty="0">
                <a:solidFill>
                  <a:srgbClr val="040070"/>
                </a:solidFill>
                <a:ea typeface="+mn-lt"/>
                <a:cs typeface="+mn-lt"/>
              </a:rPr>
              <a:t>Кадровые</a:t>
            </a:r>
            <a:r>
              <a:rPr lang="ru-RU" sz="2400" dirty="0">
                <a:solidFill>
                  <a:srgbClr val="040070"/>
                </a:solidFill>
                <a:ea typeface="+mn-lt"/>
                <a:cs typeface="+mn-lt"/>
              </a:rPr>
              <a:t> (расширение команды при </a:t>
            </a:r>
            <a:r>
              <a:rPr lang="ru-RU" sz="2400" dirty="0" smtClean="0">
                <a:solidFill>
                  <a:srgbClr val="040070"/>
                </a:solidFill>
                <a:ea typeface="+mn-lt"/>
                <a:cs typeface="+mn-lt"/>
              </a:rPr>
              <a:t>развитии).</a:t>
            </a:r>
            <a:endParaRPr lang="ru-RU" sz="2400" dirty="0">
              <a:solidFill>
                <a:srgbClr val="040070"/>
              </a:solidFill>
              <a:cs typeface="Calibri"/>
            </a:endParaRPr>
          </a:p>
          <a:p>
            <a:endParaRPr lang="ru-RU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AA681BE-ED1D-4517-AD5B-993EA3D661BB}"/>
              </a:ext>
            </a:extLst>
          </p:cNvPr>
          <p:cNvSpPr txBox="1"/>
          <p:nvPr/>
        </p:nvSpPr>
        <p:spPr>
          <a:xfrm>
            <a:off x="1977427" y="395917"/>
            <a:ext cx="8120331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4800" u="sng" dirty="0">
                <a:solidFill>
                  <a:srgbClr val="040070"/>
                </a:solidFill>
                <a:ea typeface="+mn-lt"/>
                <a:cs typeface="+mn-lt"/>
              </a:rPr>
              <a:t>РЕСУРСЫ ДЛЯ РЕАЛИЗАЦИИ:</a:t>
            </a:r>
            <a:endParaRPr lang="ru-RU" sz="4800" u="sng" dirty="0">
              <a:solidFill>
                <a:srgbClr val="040070"/>
              </a:solidFill>
              <a:cs typeface="Calibri"/>
            </a:endParaRPr>
          </a:p>
          <a:p>
            <a:pPr algn="l"/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96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6F785F08-855D-4D09-8861-024B0A3AF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260" y="1647"/>
            <a:ext cx="12807350" cy="72572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78C1F33-AA11-4FC3-BB6D-2762B333080A}"/>
              </a:ext>
            </a:extLst>
          </p:cNvPr>
          <p:cNvSpPr txBox="1"/>
          <p:nvPr/>
        </p:nvSpPr>
        <p:spPr>
          <a:xfrm>
            <a:off x="4911306" y="1359163"/>
            <a:ext cx="6840747" cy="55399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ru-RU" sz="2800" dirty="0">
                <a:solidFill>
                  <a:schemeClr val="bg1"/>
                </a:solidFill>
                <a:ea typeface="+mn-lt"/>
                <a:cs typeface="+mn-lt"/>
              </a:rPr>
              <a:t>количество поданных заявок-проектов;</a:t>
            </a:r>
          </a:p>
          <a:p>
            <a:pPr marL="285750" indent="-285750">
              <a:buFont typeface="Courier New"/>
              <a:buChar char="o"/>
            </a:pP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Courier New"/>
              <a:buChar char="o"/>
            </a:pPr>
            <a:r>
              <a:rPr lang="ru-RU" sz="2800" dirty="0">
                <a:solidFill>
                  <a:schemeClr val="bg1"/>
                </a:solidFill>
                <a:ea typeface="+mn-lt"/>
                <a:cs typeface="+mn-lt"/>
              </a:rPr>
              <a:t>количество поданных заявок инвесторами;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Courier New"/>
              <a:buChar char="o"/>
            </a:pP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Courier New"/>
              <a:buChar char="o"/>
            </a:pPr>
            <a:r>
              <a:rPr lang="ru-RU" sz="2800" dirty="0">
                <a:solidFill>
                  <a:schemeClr val="bg1"/>
                </a:solidFill>
                <a:ea typeface="+mn-lt"/>
                <a:cs typeface="+mn-lt"/>
              </a:rPr>
              <a:t>количество молодых людей, которые успешно нашли членов команды/инвестора;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Courier New"/>
              <a:buChar char="o"/>
            </a:pP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Courier New"/>
              <a:buChar char="o"/>
            </a:pPr>
            <a:r>
              <a:rPr lang="ru-RU" sz="2800" dirty="0">
                <a:solidFill>
                  <a:schemeClr val="bg1"/>
                </a:solidFill>
                <a:ea typeface="+mn-lt"/>
                <a:cs typeface="+mn-lt"/>
              </a:rPr>
              <a:t>распространение платформы по регионам и в цифровом пространстве (количество посещений в сутки);</a:t>
            </a:r>
            <a:endParaRPr lang="ru-RU" sz="2800" dirty="0">
              <a:solidFill>
                <a:schemeClr val="bg1"/>
              </a:solidFill>
              <a:cs typeface="Calibri"/>
            </a:endParaRPr>
          </a:p>
          <a:p>
            <a:pPr algn="l"/>
            <a:endParaRPr lang="ru-RU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481B065-9D87-441F-9109-D179A562DDA3}"/>
              </a:ext>
            </a:extLst>
          </p:cNvPr>
          <p:cNvSpPr txBox="1"/>
          <p:nvPr/>
        </p:nvSpPr>
        <p:spPr>
          <a:xfrm>
            <a:off x="395917" y="539690"/>
            <a:ext cx="10621991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a typeface="+mn-lt"/>
                <a:cs typeface="+mn-lt"/>
              </a:rPr>
              <a:t>СПОСОБЫ И КРИТЕРИИ ОЦЕНКИ РЕЗУЛЬТАТОВ:</a:t>
            </a:r>
            <a:endParaRPr lang="ru-RU" sz="4000" dirty="0">
              <a:solidFill>
                <a:schemeClr val="bg1"/>
              </a:solidFill>
              <a:cs typeface="Calibri" panose="020F0502020204030204"/>
            </a:endParaRPr>
          </a:p>
          <a:p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87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2D4D5862-E1A8-4607-A5B7-A6801A441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0" y="4980"/>
            <a:ext cx="12907991" cy="72506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A0CD8E-3762-40C9-98B2-C89DE0756DD4}"/>
              </a:ext>
            </a:extLst>
          </p:cNvPr>
          <p:cNvSpPr txBox="1"/>
          <p:nvPr/>
        </p:nvSpPr>
        <p:spPr>
          <a:xfrm>
            <a:off x="4918827" y="1430217"/>
            <a:ext cx="7013272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400" b="1" dirty="0">
                <a:solidFill>
                  <a:srgbClr val="040070"/>
                </a:solidFill>
                <a:ea typeface="+mn-lt"/>
                <a:cs typeface="+mn-lt"/>
              </a:rPr>
              <a:t>«К Звёздам»</a:t>
            </a:r>
            <a:r>
              <a:rPr lang="ru-RU" sz="4400" dirty="0">
                <a:solidFill>
                  <a:srgbClr val="040070"/>
                </a:solidFill>
                <a:ea typeface="+mn-lt"/>
                <a:cs typeface="+mn-lt"/>
              </a:rPr>
              <a:t> - это  интегрированная платформа для </a:t>
            </a:r>
            <a:r>
              <a:rPr lang="ru-RU" sz="4400" u="sng" dirty="0">
                <a:solidFill>
                  <a:srgbClr val="040070"/>
                </a:solidFill>
                <a:ea typeface="+mn-lt"/>
                <a:cs typeface="+mn-lt"/>
              </a:rPr>
              <a:t>прямого взаимодействия</a:t>
            </a:r>
            <a:r>
              <a:rPr lang="ru-RU" sz="4400" dirty="0">
                <a:solidFill>
                  <a:srgbClr val="040070"/>
                </a:solidFill>
                <a:ea typeface="+mn-lt"/>
                <a:cs typeface="+mn-lt"/>
              </a:rPr>
              <a:t> активной молодежи и опытных </a:t>
            </a:r>
            <a:r>
              <a:rPr lang="ru-RU" sz="4400" dirty="0" smtClean="0">
                <a:solidFill>
                  <a:srgbClr val="040070"/>
                </a:solidFill>
                <a:ea typeface="+mn-lt"/>
                <a:cs typeface="+mn-lt"/>
              </a:rPr>
              <a:t>инвесторов!</a:t>
            </a:r>
            <a:endParaRPr lang="ru-RU" sz="4400" dirty="0">
              <a:solidFill>
                <a:srgbClr val="04007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1011586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310</Words>
  <Application>Microsoft Office PowerPoint</Application>
  <PresentationFormat>Произвольный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ПРОЕКТ "К ЗВЁЗДАМ"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Лаура</dc:creator>
  <cp:lastModifiedBy>Лаура</cp:lastModifiedBy>
  <cp:revision>297</cp:revision>
  <dcterms:created xsi:type="dcterms:W3CDTF">2021-07-05T18:20:56Z</dcterms:created>
  <dcterms:modified xsi:type="dcterms:W3CDTF">2021-07-24T14:52:48Z</dcterms:modified>
</cp:coreProperties>
</file>