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72" r:id="rId7"/>
    <p:sldId id="273" r:id="rId8"/>
    <p:sldId id="274" r:id="rId9"/>
    <p:sldId id="261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84"/>
    <a:srgbClr val="F9C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73A2-8F46-4215-8648-09AE6EC45682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797D-094F-4180-840B-265C4875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0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614A-32CA-4EED-9BDA-CE858C0A03E0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31B3-7A19-4C8A-9B2D-7E9D3106A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F4A1-CB94-46B0-AABB-CA266AC4CD3E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C4A2-1DDA-4456-A7D1-11B15C1D8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5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1A45-BD40-47CC-B3CF-F60D7EAA6C6A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0B0F-AF41-4E74-99D0-ABA50E972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CDD4-A058-4B21-96A2-1E49A43227D1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93F8-67EC-484E-8197-DBE2311B3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6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E440-0840-42F1-88AA-40A20EA72875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0976-39AD-4C83-A47E-4A8119D04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6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8117-DF7A-4D6D-AD1C-A61155E10AE5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614D-B3EF-4EF5-8A1E-1A09EA77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CACA-BE6A-4CCC-B758-5EFB99A4EFE3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858E-9113-4F5D-88C7-A5B2FB9BB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5508-0F86-43E3-8D27-076B4CDF240D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F721-75CA-4F21-B4F3-F2F274CA4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0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BEB0-C98F-45BE-848D-E7BDD3560AC5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2D94-7F51-4BF9-BCB5-5ABA87064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7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4E52-6035-4F11-8E9C-E3CF808C8A86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6EF3-6014-4BCA-B122-90FF9AE1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5ABDE8-DC51-4C91-934D-D2B70CA0C781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DB0D09-D217-4238-8B5E-5042C42E6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0" y="1878013"/>
            <a:ext cx="6481763" cy="9652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Сбор заявок и формирование базы участников фестиваля-конкурса.</a:t>
            </a:r>
          </a:p>
        </p:txBody>
      </p:sp>
      <p:pic>
        <p:nvPicPr>
          <p:cNvPr id="1126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4" b="45126"/>
          <a:stretch>
            <a:fillRect/>
          </a:stretch>
        </p:blipFill>
        <p:spPr bwMode="auto">
          <a:xfrm>
            <a:off x="-1485900" y="136525"/>
            <a:ext cx="152638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0038" y="400050"/>
            <a:ext cx="9051925" cy="8985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Этапы фестиваля-конкурса современной песни</a:t>
            </a:r>
            <a:endParaRPr lang="en-US" altLang="ru-RU" sz="32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«Чёрная коробка</a:t>
            </a:r>
            <a:r>
              <a:rPr lang="en-US" alt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</a:t>
            </a:r>
            <a:endParaRPr lang="ru-RU" altLang="ru-RU" sz="44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3332163"/>
            <a:ext cx="8551863" cy="102235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Конкурс в номинациях: «Солисты», «Вокальные группы», «Кавер-соло», «Кавер-группа» и «Битмейкер». Перед конкурсом ребята проходят мастер-классы от музыкантов и артистов г. Надыма и г. Новый Уренгой.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0" y="4843463"/>
            <a:ext cx="10480675" cy="102552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Гала-концерт фестиваля-конкурса: награждение победителей, вручение благодарственных писем и представление самых ярких номеров фестиваля-конкурса «Чёрная коробка»</a:t>
            </a:r>
          </a:p>
        </p:txBody>
      </p:sp>
      <p:pic>
        <p:nvPicPr>
          <p:cNvPr id="11272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979488"/>
            <a:ext cx="6059487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65263" y="101600"/>
            <a:ext cx="15263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9550" y="242888"/>
            <a:ext cx="4213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География проекта</a:t>
            </a:r>
            <a:endParaRPr lang="ru-RU" alt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596" y="1208088"/>
            <a:ext cx="7145336" cy="489364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период с 2020 - 2023 география проекта существенно расширилась. В нём приняли участие молодые музыканты возрастом от 12 до 35 лет. Среди них рэп, рок, фолк, поп-исполнители, а также битмейкеры из  г. Надыма, г. Нового Уренгоя, г. Ноябрьска, г. Салехарда, г. Екатеринбурга, г. Тюмени, г. Пуровска,  посёлков Пангоды, Приозерный и Лонгъюган. Победители конкурса стали участниками: рок-фестиваля «Free-dom» и молодёжного фестиваля «В ритме улиц» (г. Новый Уренгой). Елизавета Маслова, получившая гран-при фестиваля «Чёрная коробка», стала победительница конкурса «Голос Артека» (республика Крым). Молодые музыканты из города Надыма приняли участие в фестивале «PEOPLE FEST» (г.Ноябрьск). Таким образом в рамках фестиваля реализуется задача по выявлению молодых талантов, созданию условий для их успешной творческой деятельности и дальнейшей самореализации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21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88" y="1208088"/>
            <a:ext cx="4308475" cy="408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7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8" y="3406775"/>
            <a:ext cx="37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3" y="4641850"/>
            <a:ext cx="37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698875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551238"/>
            <a:ext cx="3794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67200"/>
            <a:ext cx="37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8263"/>
            <a:ext cx="14303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82725" y="100013"/>
            <a:ext cx="152638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13725" y="3890963"/>
            <a:ext cx="1016000" cy="4016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48488" y="3890963"/>
            <a:ext cx="1016000" cy="401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8885" y="4462115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2020 г.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12932" y="4447528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2021 г.</a:t>
            </a:r>
          </a:p>
        </p:txBody>
      </p:sp>
      <p:graphicFrame>
        <p:nvGraphicFramePr>
          <p:cNvPr id="13324" name="Диаграмма 5"/>
          <p:cNvGraphicFramePr>
            <a:graphicFrameLocks/>
          </p:cNvGraphicFramePr>
          <p:nvPr/>
        </p:nvGraphicFramePr>
        <p:xfrm>
          <a:off x="347663" y="1203325"/>
          <a:ext cx="27432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hart" r:id="rId5" imgW="2749534" imgH="2298391" progId="Excel.Chart.8">
                  <p:embed/>
                </p:oleObj>
              </mc:Choice>
              <mc:Fallback>
                <p:oleObj name="Chart" r:id="rId5" imgW="2749534" imgH="229839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203325"/>
                        <a:ext cx="2743200" cy="229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477375" y="3884613"/>
            <a:ext cx="1016000" cy="401637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476979" y="4463421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2022 г.</a:t>
            </a:r>
          </a:p>
        </p:txBody>
      </p:sp>
      <p:graphicFrame>
        <p:nvGraphicFramePr>
          <p:cNvPr id="13329" name="Диаграмма 20"/>
          <p:cNvGraphicFramePr>
            <a:graphicFrameLocks/>
          </p:cNvGraphicFramePr>
          <p:nvPr/>
        </p:nvGraphicFramePr>
        <p:xfrm>
          <a:off x="3265488" y="1206500"/>
          <a:ext cx="27432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hart" r:id="rId7" imgW="2749534" imgH="2304488" progId="Excel.Chart.8">
                  <p:embed/>
                </p:oleObj>
              </mc:Choice>
              <mc:Fallback>
                <p:oleObj name="Chart" r:id="rId7" imgW="2749534" imgH="2304488" progId="Excel.Chart.8">
                  <p:embed/>
                  <p:pic>
                    <p:nvPicPr>
                      <p:cNvPr id="0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206500"/>
                        <a:ext cx="2743200" cy="229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Диаграмма 24"/>
          <p:cNvGraphicFramePr>
            <a:graphicFrameLocks/>
          </p:cNvGraphicFramePr>
          <p:nvPr/>
        </p:nvGraphicFramePr>
        <p:xfrm>
          <a:off x="6175375" y="1208088"/>
          <a:ext cx="27432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hart" r:id="rId9" imgW="2749534" imgH="2298391" progId="Excel.Chart.8">
                  <p:embed/>
                </p:oleObj>
              </mc:Choice>
              <mc:Fallback>
                <p:oleObj name="Chart" r:id="rId9" imgW="2749534" imgH="2298391" progId="Excel.Chart.8">
                  <p:embed/>
                  <p:pic>
                    <p:nvPicPr>
                      <p:cNvPr id="0" name="Диаграмма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1208088"/>
                        <a:ext cx="2743200" cy="229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Диаграмма 25"/>
          <p:cNvGraphicFramePr>
            <a:graphicFrameLocks/>
          </p:cNvGraphicFramePr>
          <p:nvPr/>
        </p:nvGraphicFramePr>
        <p:xfrm>
          <a:off x="9078913" y="1262063"/>
          <a:ext cx="27432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art" r:id="rId11" imgW="2749534" imgH="2298391" progId="Excel.Chart.8">
                  <p:embed/>
                </p:oleObj>
              </mc:Choice>
              <mc:Fallback>
                <p:oleObj name="Chart" r:id="rId11" imgW="2749534" imgH="2298391" progId="Excel.Chart.8">
                  <p:embed/>
                  <p:pic>
                    <p:nvPicPr>
                      <p:cNvPr id="0" name="Диаграмма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3" y="1262063"/>
                        <a:ext cx="2743200" cy="229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Диаграмма 26"/>
          <p:cNvGraphicFramePr>
            <a:graphicFrameLocks/>
          </p:cNvGraphicFramePr>
          <p:nvPr/>
        </p:nvGraphicFramePr>
        <p:xfrm>
          <a:off x="1087438" y="3487738"/>
          <a:ext cx="27432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13" imgW="2749534" imgH="2298391" progId="Excel.Chart.8">
                  <p:embed/>
                </p:oleObj>
              </mc:Choice>
              <mc:Fallback>
                <p:oleObj name="Chart" r:id="rId13" imgW="2749534" imgH="2298391" progId="Excel.Chart.8">
                  <p:embed/>
                  <p:pic>
                    <p:nvPicPr>
                      <p:cNvPr id="0" name="Диаграмма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3487738"/>
                        <a:ext cx="2743200" cy="229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Диаграмма 27"/>
          <p:cNvGraphicFramePr>
            <a:graphicFrameLocks/>
          </p:cNvGraphicFramePr>
          <p:nvPr/>
        </p:nvGraphicFramePr>
        <p:xfrm>
          <a:off x="4008438" y="3470275"/>
          <a:ext cx="27432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Chart" r:id="rId15" imgW="2749534" imgH="2298391" progId="Excel.Chart.8">
                  <p:embed/>
                </p:oleObj>
              </mc:Choice>
              <mc:Fallback>
                <p:oleObj name="Chart" r:id="rId15" imgW="2749534" imgH="2298391" progId="Excel.Chart.8">
                  <p:embed/>
                  <p:pic>
                    <p:nvPicPr>
                      <p:cNvPr id="0" name="Диаграмма 2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470275"/>
                        <a:ext cx="2743200" cy="229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7584" y="128431"/>
            <a:ext cx="11853995" cy="1077218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Количественные показатели Открытого фестиваля-конкурса современной песни</a:t>
            </a:r>
            <a:r>
              <a:rPr lang="en-US" altLang="ru-RU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«Чёрная коробка»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741025" y="3884613"/>
            <a:ext cx="1016000" cy="401637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721689" y="4462292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2023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82725" y="100013"/>
            <a:ext cx="15263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3588" y="242888"/>
            <a:ext cx="5645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Качественные показатели</a:t>
            </a:r>
            <a:endParaRPr lang="ru-RU" alt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431" y="1346479"/>
            <a:ext cx="7049334" cy="396724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Создана мобильная творческая платформа в социальных сетях, для обмена знаниями и опытом творческих личностей.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Выявлены яркие, интересные вокалисты, которые стали участниками мероприятий городского и районного уровня.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Повысился уровень интереса молодёжи ЯНАО к современной музыки, а именно, к её созданию.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Созданы условия для формирования новой молодёжной культурной среды, в которой появились новые творческие союзы между молодыми артистами, аранжировщиками и музыкантами ЯНАО.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/>
          <a:stretch/>
        </p:blipFill>
        <p:spPr>
          <a:xfrm>
            <a:off x="7923574" y="3716323"/>
            <a:ext cx="3763667" cy="223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73" y="1096955"/>
            <a:ext cx="3763667" cy="251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  <p:pic>
        <p:nvPicPr>
          <p:cNvPr id="14346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8263"/>
            <a:ext cx="14303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267" y="1009101"/>
            <a:ext cx="7510578" cy="538147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 indent="358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Выявление и поддержка талантливых молодых исполнителей современной песни.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Предоставление талантливым молодёжным коллективам и отдельным исполнителям возможность выступления на концертных площадках города.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Становление и расширение культурных дружеских связей между участниками фестиваля, обмену опытом и дальнейшему продуктивному сотрудничеству.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Раскрытие творческого потенциала молодых людей.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Формирование позитивного отношения к современной молодёжной культуре.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Формирование добровольческого движения через привлечение волонтёров из числа детей и подростков для организации фестиваля.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 sz="21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89" y="1179161"/>
            <a:ext cx="3763667" cy="2508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b="32164"/>
          <a:stretch/>
        </p:blipFill>
        <p:spPr>
          <a:xfrm>
            <a:off x="8042589" y="3847094"/>
            <a:ext cx="3756247" cy="233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  <p:pic>
        <p:nvPicPr>
          <p:cNvPr id="15368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506538" y="22225"/>
            <a:ext cx="152654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513" y="173355"/>
            <a:ext cx="4559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Социальный эффект</a:t>
            </a:r>
            <a:endParaRPr lang="ru-RU" alt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1537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12700"/>
            <a:ext cx="143033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9C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-233363"/>
            <a:ext cx="13400088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70364" y="1079644"/>
            <a:ext cx="7259782" cy="18374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Открытый фестиваль-конкурс современной песни «Черная коробка»</a:t>
            </a:r>
            <a:r>
              <a:rPr lang="en-US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стал творческой площадкой, которая объединила молодёжь из разных социокультурных групп и доказала, что единое музыкальное пространство может быть одинаково привлекательным для представителей различных музыкальных школ и жанров.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0" y="1943100"/>
            <a:ext cx="7640638" cy="128746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Привлечение  внимания общественности к проблемам талантливой творческой молодёжи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475163" y="4579938"/>
            <a:ext cx="7716837" cy="1258887"/>
          </a:xfrm>
          <a:custGeom>
            <a:avLst/>
            <a:gdLst>
              <a:gd name="connsiteX0" fmla="*/ 0 w 7980767"/>
              <a:gd name="connsiteY0" fmla="*/ 0 h 955932"/>
              <a:gd name="connsiteX1" fmla="*/ 7502801 w 7980767"/>
              <a:gd name="connsiteY1" fmla="*/ 0 h 955932"/>
              <a:gd name="connsiteX2" fmla="*/ 7980767 w 7980767"/>
              <a:gd name="connsiteY2" fmla="*/ 477966 h 955932"/>
              <a:gd name="connsiteX3" fmla="*/ 7502801 w 7980767"/>
              <a:gd name="connsiteY3" fmla="*/ 955932 h 955932"/>
              <a:gd name="connsiteX4" fmla="*/ 0 w 7980767"/>
              <a:gd name="connsiteY4" fmla="*/ 955932 h 955932"/>
              <a:gd name="connsiteX5" fmla="*/ 0 w 7980767"/>
              <a:gd name="connsiteY5" fmla="*/ 0 h 95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0767" h="955932">
                <a:moveTo>
                  <a:pt x="7980767" y="955931"/>
                </a:moveTo>
                <a:lnTo>
                  <a:pt x="477966" y="955931"/>
                </a:lnTo>
                <a:lnTo>
                  <a:pt x="0" y="477966"/>
                </a:lnTo>
                <a:lnTo>
                  <a:pt x="477966" y="1"/>
                </a:lnTo>
                <a:lnTo>
                  <a:pt x="7980767" y="1"/>
                </a:lnTo>
                <a:lnTo>
                  <a:pt x="7980767" y="955931"/>
                </a:lnTo>
                <a:close/>
              </a:path>
            </a:pathLst>
          </a:custGeom>
          <a:solidFill>
            <a:srgbClr val="FF0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0523" tIns="76201" rIns="142240" bIns="76201" anchor="ctr"/>
          <a:lstStyle>
            <a:lvl1pPr defTabSz="889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alt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Создание возможностей для самореализации и развития талантливой молодёжи г. Надыма и ЯНАО</a:t>
            </a:r>
            <a:endParaRPr lang="ru-RU" altLang="ru-RU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3079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-11278" r="-1670" b="42952"/>
          <a:stretch/>
        </p:blipFill>
        <p:spPr bwMode="auto">
          <a:xfrm>
            <a:off x="990112" y="-2288932"/>
            <a:ext cx="15263813" cy="3370619"/>
          </a:xfrm>
          <a:prstGeom prst="rect">
            <a:avLst/>
          </a:prstGeom>
          <a:noFill/>
          <a:ln>
            <a:noFill/>
          </a:ln>
          <a:effectLst>
            <a:reflection stA="45000" endPos="0" dist="12700" dir="5400000" sy="-100000" algn="bl" rotWithShape="0"/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9" y="3668118"/>
            <a:ext cx="3928177" cy="261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35450" y="188913"/>
            <a:ext cx="3721100" cy="769937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Цели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0" y="1081687"/>
            <a:ext cx="4085971" cy="2722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3" y="-252413"/>
            <a:ext cx="3228976" cy="22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155825"/>
            <a:ext cx="152638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246063" y="668338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31770" y="861930"/>
            <a:ext cx="10903882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Информировать участников фестиваля-конкурса об условиях и этапах проведения проекта.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0923" y="1393574"/>
            <a:ext cx="10401374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Создать условия для развития и реализации талантов участников фестиваля-конкурса.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40134" y="1945394"/>
            <a:ext cx="10114504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Создать штаб волонтёров для помощи в организации открытого молодёжный фестиваля-конкурса «Чёрная коробка»</a:t>
            </a:r>
            <a:r>
              <a:rPr lang="en-US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  <a:endParaRPr lang="ru-RU" altLang="ru-RU" sz="20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3486" y="2586332"/>
            <a:ext cx="5015732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Провести рекламную компанию проекта.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57175" y="1257300"/>
            <a:ext cx="866775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66700" y="1838325"/>
            <a:ext cx="865188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30923" y="3128580"/>
            <a:ext cx="7002494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Поэтапно провести фестиваль-конкурс «Чёрная коробка»</a:t>
            </a:r>
            <a:r>
              <a:rPr lang="en-US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  <a:endParaRPr lang="ru-RU" altLang="ru-RU" sz="20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84163" y="2417763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93688" y="2992438"/>
            <a:ext cx="866775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0"/>
          <a:stretch>
            <a:fillRect/>
          </a:stretch>
        </p:blipFill>
        <p:spPr bwMode="auto">
          <a:xfrm>
            <a:off x="-9664700" y="4883150"/>
            <a:ext cx="1526381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76435" y="4763770"/>
            <a:ext cx="7429726" cy="10156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Отсутствие возможности для молодёжи публично реализовать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творческий потенциал, найти соответствующую платформу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для современной творческой деятельности.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16588" y="-62294"/>
            <a:ext cx="4158832" cy="76944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Задачи</a:t>
            </a:r>
            <a:r>
              <a:rPr lang="ru-RU" alt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проекта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95275" y="3576638"/>
            <a:ext cx="866775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40325" y="3712998"/>
            <a:ext cx="9953539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Создать условия для формирования новой молодёжной культурной среды, для саморазвития и самоорганизации.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822" y="4906292"/>
            <a:ext cx="4079195" cy="553998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Социальная 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3938" y="-8212138"/>
            <a:ext cx="26481088" cy="20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9454" y="405197"/>
            <a:ext cx="6299788" cy="235449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Проект открытого фестиваля-конкурса современной песни «Чёрная коробка» направлен на развитие и поддержку талантливых подростков и молодежи, у которых отсутствует возможность проявить свои таланты и найти соответствующую платформу для развития и реализации</a:t>
            </a:r>
            <a:r>
              <a:rPr lang="en-US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своего потенциала.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12" y="2050230"/>
            <a:ext cx="3002439" cy="197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18" y="174705"/>
            <a:ext cx="3401065" cy="226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817">
            <a:off x="9351630" y="2037065"/>
            <a:ext cx="2744277" cy="182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197">
            <a:off x="7378791" y="3810249"/>
            <a:ext cx="3918981" cy="261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6363" y="-5356225"/>
            <a:ext cx="26479501" cy="203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6079" y="2586356"/>
            <a:ext cx="5995424" cy="64633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Целевая аудитория проекта</a:t>
            </a:r>
          </a:p>
        </p:txBody>
      </p:sp>
      <p:sp>
        <p:nvSpPr>
          <p:cNvPr id="5133" name="Прямоугольник 1"/>
          <p:cNvSpPr>
            <a:spLocks noChangeArrowheads="1"/>
          </p:cNvSpPr>
          <p:nvPr/>
        </p:nvSpPr>
        <p:spPr bwMode="auto">
          <a:xfrm>
            <a:off x="187325" y="3321050"/>
            <a:ext cx="54768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Молодёжь в возрасте от 12 до 35 лет, проживающая на территории Ямало- Ненецкого Автономного Округа (участники фестиваля «Чёрная коробка»).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Люди от 6 лет и старше, проживающие в ЯНАО (зрительская аудитория фестиваля).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ятиугольник 25"/>
          <p:cNvSpPr/>
          <p:nvPr/>
        </p:nvSpPr>
        <p:spPr>
          <a:xfrm>
            <a:off x="0" y="104775"/>
            <a:ext cx="11606213" cy="133191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2021 году в конкурсе специальных грантов среди проектов, направленных на развитие детского творчества и спорт ООО «Газпром добыча Надым», проект Открытого фестиваля-конкурса современной песни «Чёрная коробка» был признан лучшим в номинации «Развитие детского творчества», сумма денежных средств гранта составила 372 000 руб. Средства граната были направлены на приобретение сувенирной продукции, призов для участников, а также на оформление площадки проведения Фестиваля.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>
          <a:xfrm>
            <a:off x="127321" y="1481710"/>
            <a:ext cx="3418977" cy="206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21849" r="3973" b="11829"/>
          <a:stretch/>
        </p:blipFill>
        <p:spPr>
          <a:xfrm>
            <a:off x="127320" y="3613142"/>
            <a:ext cx="3418978" cy="198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12" y="1699203"/>
            <a:ext cx="2528370" cy="376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40" y="1699203"/>
            <a:ext cx="2489063" cy="376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Пятиугольник 30"/>
          <p:cNvSpPr/>
          <p:nvPr/>
        </p:nvSpPr>
        <p:spPr>
          <a:xfrm flipH="1">
            <a:off x="7716838" y="2860675"/>
            <a:ext cx="4475162" cy="12398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феврале 2022 года проект заручился поддержкой Администрации Надымского района. Для победителей фестиваля были инициированы денежные поощрения (призовой фонд составил 360 тыс.руб).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-3175" y="5668963"/>
            <a:ext cx="10741025" cy="109855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феврале 2023 года прошёл </a:t>
            </a:r>
            <a:r>
              <a:rPr lang="en-US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IV</a:t>
            </a: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фестиваль-конкурс «Чёрная коробка», на который в качестве жюри были приглашены популярные музыканты и певцы ЯНАО, что ещё больше мотивировало молодых исполнителей к участию в фестивале . В 2023 бюджет фестиваля составил 260 000 рублей (муниципальные средства). Средства направлены на призовой фонд победителям.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168525"/>
            <a:ext cx="152638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246063" y="588963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31770" y="742662"/>
            <a:ext cx="10622716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Организация рекламной компании об Открытом фестивале-конкурсе современной песни</a:t>
            </a:r>
            <a:endParaRPr lang="en-US" altLang="ru-RU" sz="20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«Чёрная коробка».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0923" y="1394432"/>
            <a:ext cx="10711971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Для участников фестиваля будут организованы мини-концерты, где они смогут показать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свой музыкальный материал и познакомиться друг с другом.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6658" y="2076818"/>
            <a:ext cx="10913824" cy="132343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Проведение мастер - классов: для ребят выступят битмейкеры, реп и рок исполнители,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которые выступят в роли наставников. Музыканты расскажут ребятам о стилях в музыке,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 музыкальной грамоте, как продвигать свое творчество. Для участников фестиваля будут организованы мастер-классы по актерскому мастерству и тренинги на сплочение.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57175" y="1217613"/>
            <a:ext cx="866775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49238" y="2036763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39713" y="3216275"/>
            <a:ext cx="865187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39713" y="3924300"/>
            <a:ext cx="866775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21520" y="4013945"/>
            <a:ext cx="10824705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Гала концерт: жюри фестиваля подведет итоги, выявит победителей в каждой номинации, определит лауреатов 1, 2 и 3 степеней, а также обладателя Гран-при.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6296" y="-62294"/>
            <a:ext cx="9619429" cy="76944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Проводимые в проекте мероприятия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22250" y="4527550"/>
            <a:ext cx="866775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30923" y="3351482"/>
            <a:ext cx="9953539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Конкурсный день: участники представят по одному номеру в одной или нескольких номинациях.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17671" y="4671008"/>
            <a:ext cx="10824705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течение учебного года мобильная группа из участников фестиваля выступят в общеобразовательных учреждениях с мини-концертами, где расскажут о своем творчестве.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168525"/>
            <a:ext cx="152638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35248" y="953494"/>
            <a:ext cx="10982494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автономное учреждение культуры «Надымская районная клубная система»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- техническое звуковое, световое, мультимедийное обеспечение.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9926" y="56974"/>
            <a:ext cx="11985204" cy="553998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Ресурсы, затраченные на реализацию проекта и партнёры проекта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39770" y="1858176"/>
            <a:ext cx="10383292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бюджетное учреждение дополнительного образования «Детская школа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искусств №1» - база для проведения репетиций и мастер – классов.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36678" y="2774121"/>
            <a:ext cx="11212750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бюджетное учреждение «Дом молодёжи» - помощь в привлечении волонтеров.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39770" y="3534471"/>
            <a:ext cx="10967812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учреждение культуры «Музей истории и археологии г. Надым» - база для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проведения репетиций и мастер – классов.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49930" y="4425184"/>
            <a:ext cx="10967812" cy="10156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автономное учреждение «Телерадиокомпания Надым» – реклама на городских рекламных щитах, на радио и телевиденье, а также освещение всех мероприятий проходящих в рамках проекта «Чёрная коробка».</a:t>
            </a:r>
          </a:p>
        </p:txBody>
      </p:sp>
      <p:pic>
        <p:nvPicPr>
          <p:cNvPr id="8212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787400"/>
            <a:ext cx="1552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682750"/>
            <a:ext cx="1552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2581275"/>
            <a:ext cx="1552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3479800"/>
            <a:ext cx="1552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4359275"/>
            <a:ext cx="1552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036763"/>
            <a:ext cx="10109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1415" y="978079"/>
            <a:ext cx="11789170" cy="246221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2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Проект открытого фестиваля-конкурса современной песни «Чёрная коробка» планируется тиражировать в другие населенные пункты ЯНАО. Реализация проекта позволит взять его за основу другим городам ЯНАО и открыть возможность для сотрудничества начинающим музыкантам Надымского района с коллегами из других городов. Для участников фестиваля создана мобильная творческая платформа для обмена знаниями и опытом. </a:t>
            </a:r>
          </a:p>
          <a:p>
            <a:pPr algn="just"/>
            <a:r>
              <a:rPr lang="ru-RU" altLang="ru-RU" sz="22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Уникальность проекта, его география позволяют в перспективе рассматривать его, как Открытый региональный проект при поддержке Департамента культуры ЯНАО.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8" y="96878"/>
            <a:ext cx="7568547" cy="76944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Планы по развитию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1" y="3877789"/>
            <a:ext cx="2591003" cy="172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03330" y="3872183"/>
            <a:ext cx="2598497" cy="173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65" y="3872183"/>
            <a:ext cx="2600934" cy="173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58" y="3875378"/>
            <a:ext cx="2593705" cy="172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8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6675"/>
            <a:ext cx="1314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79375"/>
            <a:ext cx="1314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88900"/>
            <a:ext cx="13128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101600"/>
            <a:ext cx="1314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88" y="120650"/>
            <a:ext cx="1314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4284" y="68731"/>
            <a:ext cx="11841134" cy="30469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Примером инновации в данном проекте выступает многожанровость несовместимых на первый взгляд музыкальных форматов. Результат слияния разных направлений показал новые возможности представления о современной музыке, что полностью отвечает общей сверхзадаче проекта. В результате мониторинга среди муниципальных образований ЯНАО выяснилось, что аналога конкурса-фестиваля «Чёрная коробка» на территории ЯНАО нет. Поэтому фестиваль стал первым проектом, который открыл возможности для многих ребят города Надыма и ЯНАО.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3096608"/>
            <a:ext cx="3928177" cy="261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38" y="3104842"/>
            <a:ext cx="3928177" cy="261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4" y="3096608"/>
            <a:ext cx="3928177" cy="261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106363" y="109538"/>
            <a:ext cx="12377738" cy="522287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88900" dist="38100" dir="2700000" algn="tl" rotWithShape="0">
                  <a:schemeClr val="tx1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0250" name="Прямоугольник 2"/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1146</Words>
  <Application>Microsoft Office PowerPoint</Application>
  <PresentationFormat>Широкоэкранный</PresentationFormat>
  <Paragraphs>70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Calibri Light</vt:lpstr>
      <vt:lpstr>PT Astra Serif</vt:lpstr>
      <vt:lpstr>Times New Roman</vt:lpstr>
      <vt:lpstr>Тема Office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Вера</cp:lastModifiedBy>
  <cp:revision>133</cp:revision>
  <dcterms:created xsi:type="dcterms:W3CDTF">2021-04-29T07:09:40Z</dcterms:created>
  <dcterms:modified xsi:type="dcterms:W3CDTF">2023-05-06T08:22:48Z</dcterms:modified>
</cp:coreProperties>
</file>