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4" r:id="rId4"/>
    <p:sldId id="258" r:id="rId5"/>
    <p:sldId id="281" r:id="rId6"/>
    <p:sldId id="282" r:id="rId7"/>
    <p:sldId id="283" r:id="rId8"/>
    <p:sldId id="260" r:id="rId9"/>
    <p:sldId id="261" r:id="rId10"/>
    <p:sldId id="269" r:id="rId11"/>
    <p:sldId id="265" r:id="rId12"/>
    <p:sldId id="262" r:id="rId13"/>
    <p:sldId id="270" r:id="rId14"/>
    <p:sldId id="286" r:id="rId15"/>
    <p:sldId id="285" r:id="rId16"/>
    <p:sldId id="28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4439"/>
    <a:srgbClr val="28282D"/>
    <a:srgbClr val="DFDD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00" autoAdjust="0"/>
    <p:restoredTop sz="94643"/>
  </p:normalViewPr>
  <p:slideViewPr>
    <p:cSldViewPr snapToGrid="0">
      <p:cViewPr varScale="1">
        <p:scale>
          <a:sx n="82" d="100"/>
          <a:sy n="82" d="100"/>
        </p:scale>
        <p:origin x="9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5F9096-A87F-D840-95AB-03D584DECA8D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DB46D-92F8-414A-9C3C-7BB53F04E4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086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D538078-ECF2-FE9A-0500-9DD0D7E74E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ABDA8E2-5591-5C27-E125-EC8715DC2F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640820D-737B-F66D-9F55-09C0FC6D6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62A06-AF8C-4241-9144-FB999E4FCAEC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30689BD-3D92-2CCD-AF86-6006364F3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B605072-B945-AAE6-9E5C-366F46569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E7BB7-9E36-DF4A-8206-DA392DD4B9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07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B3CE3B3-F525-C259-68B6-7206525F9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1C3800DE-72FF-20C8-EECD-4ED2E9351B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6D41A49-5D42-79AD-0C13-06ACCB419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62A06-AF8C-4241-9144-FB999E4FCAEC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DA9A365-78BE-74FA-3953-0A632FF9C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B39F291-EC3B-BBB2-FA22-366C909B4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E7BB7-9E36-DF4A-8206-DA392DD4B9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600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98174B3C-8EBC-016D-57EB-A2532BF905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7DB6023-4E0C-460E-314B-6010A5CCEA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FE7F099-3932-C808-75F4-45CED1163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62A06-AF8C-4241-9144-FB999E4FCAEC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EAE4DE1-2AE3-BDA0-00CD-E12F5D79C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918F5F1-9CA1-3CFA-3511-F692B7388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E7BB7-9E36-DF4A-8206-DA392DD4B9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12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198DA01-0C93-1C7C-36AB-461604E34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2290E21-3E51-6287-2422-3A520E1BE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D7C3C52-8F26-8ECF-B949-6BCE617C5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62A06-AF8C-4241-9144-FB999E4FCAEC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EDE2715-F300-F1A8-60BE-58A009149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172C606-D6E5-1FCD-D223-C2A4FFFD0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E7BB7-9E36-DF4A-8206-DA392DD4B9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952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CF089F1-3357-34F9-4283-D44BB5B82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241E9B6-4A1F-FE5A-0AE2-51FBF4010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2070FB0-0183-01B0-A04A-73E7A9381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62A06-AF8C-4241-9144-FB999E4FCAEC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E3156E5-01B1-2353-74B4-08F91B57C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6D17BD1-0D43-1FB0-8388-25A9D279C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E7BB7-9E36-DF4A-8206-DA392DD4B9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463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E872552-7691-4777-EC2E-E080A7A18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7BC1816-0503-97EE-28B4-793CFBBFE0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FC23124-8110-68CD-7BF2-39F5491639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D1CAF29-3DFD-E76E-1139-5992723C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62A06-AF8C-4241-9144-FB999E4FCAEC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B342E2C-D0FB-66B9-0CE4-1456E49FF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BE3D426-E8EC-58C7-3D44-3C3440DAB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E7BB7-9E36-DF4A-8206-DA392DD4B9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069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893A991-326A-D1B5-827D-28E7DF982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D5B8FAB-AC4E-9A8E-8950-81DBD01D63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C4D3237-534C-14FB-66D3-0E82613342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1A4D11AE-47ED-AB95-DCA8-A7F1D5D22F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D4E79878-300F-4CF6-9184-F060F5AD78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1834F0FB-E8E9-2EB4-7FEB-894E4726B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62A06-AF8C-4241-9144-FB999E4FCAEC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3809B82F-D333-9254-5619-99ED49FBB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E5897D70-E2C4-697D-1FEC-0F46C7DCE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E7BB7-9E36-DF4A-8206-DA392DD4B9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502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4A6E5E4-261A-8325-EF6D-29E6CA8F6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86EEC09C-9AEE-5397-9D50-6DC7FA8B0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62A06-AF8C-4241-9144-FB999E4FCAEC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BB2682BB-FB7B-51A1-B3B5-852B5B700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F029E83C-90F0-A01C-3C94-A87492C0F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E7BB7-9E36-DF4A-8206-DA392DD4B9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939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493E8B9B-7DF3-B1D5-7EB5-4664C4FCE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62A06-AF8C-4241-9144-FB999E4FCAEC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56B38E4A-9FCD-19F9-1BDE-60ACAB1FA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F25A0DF0-E293-57A3-333A-B007425BD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E7BB7-9E36-DF4A-8206-DA392DD4B9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259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028638B-BA90-3089-1CF0-73DC1499E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2F98DC8-4035-1CEE-DC14-10CC09369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FE28792-3579-5745-63FD-71933D4EB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494F204-561C-9A14-FA30-B59CD4BBE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62A06-AF8C-4241-9144-FB999E4FCAEC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0289B72-979E-AE46-89F3-DBCF883CA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142976C-AC9A-8105-2006-EC85576B8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E7BB7-9E36-DF4A-8206-DA392DD4B9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772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05AEAA-2E25-95FD-A675-2A0F5F8D6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C79AD6A3-F1AD-DF84-94D2-66D3C66BCC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A2A382D5-F752-C4D5-AB0D-96D9CA039F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B64DDCC-5527-82B5-07F8-DDCAF65BC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62A06-AF8C-4241-9144-FB999E4FCAEC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7FA4096-32A5-0628-E330-755B40B8A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B052437-255F-85D9-ECA5-BADE9F84A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E7BB7-9E36-DF4A-8206-DA392DD4B9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16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F56DB02-F144-C8F1-780F-2AB51316C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A241FB7-ED1A-5D4A-8CCD-40C9879A77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5BFD8EA-7994-C9C2-D7DD-8CD69B1708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62A06-AF8C-4241-9144-FB999E4FCAEC}" type="datetimeFigureOut">
              <a:rPr lang="ru-RU" smtClean="0"/>
              <a:t>26.11.2023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F104888-7603-4F20-A675-08F2393E0C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FB533B9-88E3-8694-5D1E-D1FBF10A35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FE7BB7-9E36-DF4A-8206-DA392DD4B9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159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5.svg"/><Relationship Id="rId7" Type="http://schemas.openxmlformats.org/officeDocument/2006/relationships/image" Target="../media/image7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Relationship Id="rId9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4694A2B0-74B0-628F-C7B7-DB08EF0D8FB3}"/>
              </a:ext>
            </a:extLst>
          </p:cNvPr>
          <p:cNvSpPr/>
          <p:nvPr/>
        </p:nvSpPr>
        <p:spPr>
          <a:xfrm>
            <a:off x="924131" y="2951946"/>
            <a:ext cx="75909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Muller Bold" pitchFamily="2" charset="-52"/>
              </a:rPr>
              <a:t>Саратовское региональное отделение Общероссийской общественной организации «Российский Красный Крест»</a:t>
            </a:r>
            <a:endParaRPr lang="ru-RU" sz="3200" b="1" dirty="0">
              <a:latin typeface="Muller Bold" pitchFamily="2" charset="-52"/>
            </a:endParaRPr>
          </a:p>
        </p:txBody>
      </p:sp>
      <p:sp>
        <p:nvSpPr>
          <p:cNvPr id="11" name="Треугольник 10">
            <a:extLst>
              <a:ext uri="{FF2B5EF4-FFF2-40B4-BE49-F238E27FC236}">
                <a16:creationId xmlns="" xmlns:a16="http://schemas.microsoft.com/office/drawing/2014/main" id="{1EAA1942-5E99-3617-7A61-88355FB196FE}"/>
              </a:ext>
            </a:extLst>
          </p:cNvPr>
          <p:cNvSpPr/>
          <p:nvPr/>
        </p:nvSpPr>
        <p:spPr>
          <a:xfrm rot="5400000" flipV="1">
            <a:off x="6661031" y="1327033"/>
            <a:ext cx="6858001" cy="4203938"/>
          </a:xfrm>
          <a:prstGeom prst="triangle">
            <a:avLst>
              <a:gd name="adj" fmla="val 100000"/>
            </a:avLst>
          </a:prstGeom>
          <a:solidFill>
            <a:srgbClr val="DE4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2302E"/>
              </a:solidFill>
            </a:endParaRPr>
          </a:p>
        </p:txBody>
      </p:sp>
      <p:sp>
        <p:nvSpPr>
          <p:cNvPr id="13" name="Треугольник 12">
            <a:extLst>
              <a:ext uri="{FF2B5EF4-FFF2-40B4-BE49-F238E27FC236}">
                <a16:creationId xmlns="" xmlns:a16="http://schemas.microsoft.com/office/drawing/2014/main" id="{735A24A0-3AB2-64F6-AA02-2989DB8BB6D9}"/>
              </a:ext>
            </a:extLst>
          </p:cNvPr>
          <p:cNvSpPr/>
          <p:nvPr/>
        </p:nvSpPr>
        <p:spPr>
          <a:xfrm>
            <a:off x="6616461" y="2260120"/>
            <a:ext cx="5575540" cy="4597879"/>
          </a:xfrm>
          <a:prstGeom prst="triangle">
            <a:avLst>
              <a:gd name="adj" fmla="val 100000"/>
            </a:avLst>
          </a:prstGeom>
          <a:solidFill>
            <a:srgbClr val="DEDD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321D74F-CCDF-79C7-C59D-B7FEE209C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371944" y="-216816"/>
            <a:ext cx="5203596" cy="292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0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8B7F5D46-BB19-6A42-83F3-490D07A1CA15}"/>
              </a:ext>
            </a:extLst>
          </p:cNvPr>
          <p:cNvSpPr/>
          <p:nvPr/>
        </p:nvSpPr>
        <p:spPr>
          <a:xfrm>
            <a:off x="0" y="-7984"/>
            <a:ext cx="2862381" cy="6865983"/>
          </a:xfrm>
          <a:prstGeom prst="rect">
            <a:avLst/>
          </a:prstGeom>
          <a:solidFill>
            <a:srgbClr val="DE44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E32A63EF-8EBD-E340-BF70-8B3988074A01}"/>
              </a:ext>
            </a:extLst>
          </p:cNvPr>
          <p:cNvSpPr txBox="1"/>
          <p:nvPr/>
        </p:nvSpPr>
        <p:spPr>
          <a:xfrm>
            <a:off x="6348266" y="332087"/>
            <a:ext cx="40949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atin typeface="Muller Bold" pitchFamily="2" charset="0"/>
              </a:rPr>
              <a:t>Гранты и конкурсы</a:t>
            </a:r>
            <a:endParaRPr lang="ru-RU" sz="3200" b="1" dirty="0">
              <a:latin typeface="Muller Bold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5791CCA1-B5A6-7848-9AB8-291CAC1555E6}"/>
              </a:ext>
            </a:extLst>
          </p:cNvPr>
          <p:cNvSpPr txBox="1"/>
          <p:nvPr/>
        </p:nvSpPr>
        <p:spPr>
          <a:xfrm>
            <a:off x="6624334" y="1347327"/>
            <a:ext cx="56092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Muller Regular" pitchFamily="2" charset="0"/>
              </a:rPr>
              <a:t>«Волонтерский штаб адресной помощи по профилактике</a:t>
            </a:r>
          </a:p>
          <a:p>
            <a:r>
              <a:rPr lang="ru-RU" sz="1600" dirty="0" smtClean="0">
                <a:latin typeface="Muller Regular" pitchFamily="2" charset="0"/>
              </a:rPr>
              <a:t> распространения корона вирусной инфекции в городе</a:t>
            </a:r>
          </a:p>
          <a:p>
            <a:r>
              <a:rPr lang="ru-RU" sz="1600" dirty="0" smtClean="0">
                <a:latin typeface="Muller Regular" pitchFamily="2" charset="0"/>
              </a:rPr>
              <a:t>Саратов»</a:t>
            </a:r>
            <a:endParaRPr lang="ru-RU" sz="1600" dirty="0">
              <a:latin typeface="Muller Regular" pitchFamily="2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EFC60081-E995-814E-8603-C0A3BEFE0CE3}"/>
              </a:ext>
            </a:extLst>
          </p:cNvPr>
          <p:cNvSpPr/>
          <p:nvPr/>
        </p:nvSpPr>
        <p:spPr>
          <a:xfrm>
            <a:off x="5763491" y="1470440"/>
            <a:ext cx="584775" cy="584775"/>
          </a:xfrm>
          <a:prstGeom prst="ellipse">
            <a:avLst/>
          </a:prstGeom>
          <a:noFill/>
          <a:ln w="25400">
            <a:solidFill>
              <a:srgbClr val="DE44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A3226D09-5534-AB4C-BD68-9E6C115B28B8}"/>
              </a:ext>
            </a:extLst>
          </p:cNvPr>
          <p:cNvSpPr txBox="1"/>
          <p:nvPr/>
        </p:nvSpPr>
        <p:spPr>
          <a:xfrm>
            <a:off x="5818054" y="1531994"/>
            <a:ext cx="491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>
                <a:solidFill>
                  <a:srgbClr val="DE4439"/>
                </a:solidFill>
                <a:latin typeface="Muller Bold" pitchFamily="2" charset="0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107A9190-C371-3F47-A3A0-07C4B08EF6D1}"/>
              </a:ext>
            </a:extLst>
          </p:cNvPr>
          <p:cNvSpPr txBox="1"/>
          <p:nvPr/>
        </p:nvSpPr>
        <p:spPr>
          <a:xfrm>
            <a:off x="6806402" y="3222313"/>
            <a:ext cx="24802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Muller Regular" pitchFamily="2" charset="0"/>
              </a:rPr>
              <a:t>«Жизнь продолжается» </a:t>
            </a:r>
            <a:endParaRPr lang="ru-RU" sz="1600" dirty="0">
              <a:latin typeface="Muller Regular" pitchFamily="2" charset="0"/>
            </a:endParaRPr>
          </a:p>
        </p:txBody>
      </p:sp>
      <p:sp>
        <p:nvSpPr>
          <p:cNvPr id="63" name="Овал 62">
            <a:extLst>
              <a:ext uri="{FF2B5EF4-FFF2-40B4-BE49-F238E27FC236}">
                <a16:creationId xmlns="" xmlns:a16="http://schemas.microsoft.com/office/drawing/2014/main" id="{8C134811-23A9-E841-B795-6DED738F1B4D}"/>
              </a:ext>
            </a:extLst>
          </p:cNvPr>
          <p:cNvSpPr/>
          <p:nvPr/>
        </p:nvSpPr>
        <p:spPr>
          <a:xfrm>
            <a:off x="5763491" y="3146841"/>
            <a:ext cx="584775" cy="584775"/>
          </a:xfrm>
          <a:prstGeom prst="ellipse">
            <a:avLst/>
          </a:prstGeom>
          <a:noFill/>
          <a:ln w="25400">
            <a:solidFill>
              <a:srgbClr val="DE44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B68D5D31-CDBF-A144-9B47-9FB820B98EE3}"/>
              </a:ext>
            </a:extLst>
          </p:cNvPr>
          <p:cNvSpPr txBox="1"/>
          <p:nvPr/>
        </p:nvSpPr>
        <p:spPr>
          <a:xfrm>
            <a:off x="5818054" y="3208395"/>
            <a:ext cx="491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DE4439"/>
                </a:solidFill>
                <a:latin typeface="Muller Bold" pitchFamily="2" charset="0"/>
              </a:rPr>
              <a:t>2</a:t>
            </a:r>
            <a:endParaRPr lang="ru-RU" sz="2400" b="1" dirty="0">
              <a:solidFill>
                <a:srgbClr val="DE4439"/>
              </a:solidFill>
              <a:latin typeface="Muller Bold" pitchFamily="2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2FF33A65-5000-CF49-8E19-BEBC309B69D6}"/>
              </a:ext>
            </a:extLst>
          </p:cNvPr>
          <p:cNvSpPr txBox="1"/>
          <p:nvPr/>
        </p:nvSpPr>
        <p:spPr>
          <a:xfrm>
            <a:off x="6941817" y="4918641"/>
            <a:ext cx="21042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Muller Regular" pitchFamily="2" charset="0"/>
              </a:rPr>
              <a:t>«Корзина доброты» </a:t>
            </a:r>
            <a:endParaRPr lang="ru-RU" sz="1600" dirty="0">
              <a:latin typeface="Muller Regular" pitchFamily="2" charset="0"/>
            </a:endParaRPr>
          </a:p>
        </p:txBody>
      </p:sp>
      <p:sp>
        <p:nvSpPr>
          <p:cNvPr id="73" name="Овал 72">
            <a:extLst>
              <a:ext uri="{FF2B5EF4-FFF2-40B4-BE49-F238E27FC236}">
                <a16:creationId xmlns="" xmlns:a16="http://schemas.microsoft.com/office/drawing/2014/main" id="{7ECC656C-65AE-8843-97F2-25C0754CB89C}"/>
              </a:ext>
            </a:extLst>
          </p:cNvPr>
          <p:cNvSpPr/>
          <p:nvPr/>
        </p:nvSpPr>
        <p:spPr>
          <a:xfrm>
            <a:off x="5763491" y="4795532"/>
            <a:ext cx="584775" cy="584775"/>
          </a:xfrm>
          <a:prstGeom prst="ellipse">
            <a:avLst/>
          </a:prstGeom>
          <a:noFill/>
          <a:ln w="25400">
            <a:solidFill>
              <a:srgbClr val="DE44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8453EF67-BE32-B349-A7E4-6883BD67C68B}"/>
              </a:ext>
            </a:extLst>
          </p:cNvPr>
          <p:cNvSpPr txBox="1"/>
          <p:nvPr/>
        </p:nvSpPr>
        <p:spPr>
          <a:xfrm>
            <a:off x="5818054" y="4857086"/>
            <a:ext cx="491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DE4439"/>
                </a:solidFill>
                <a:latin typeface="Muller Bold" pitchFamily="2" charset="0"/>
              </a:rPr>
              <a:t>3</a:t>
            </a:r>
            <a:endParaRPr lang="ru-RU" sz="2400" b="1" dirty="0">
              <a:solidFill>
                <a:srgbClr val="DE4439"/>
              </a:solidFill>
              <a:latin typeface="Muller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03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2420410D-6834-E411-0A5B-5738388751AB}"/>
              </a:ext>
            </a:extLst>
          </p:cNvPr>
          <p:cNvSpPr/>
          <p:nvPr/>
        </p:nvSpPr>
        <p:spPr>
          <a:xfrm>
            <a:off x="0" y="1131376"/>
            <a:ext cx="6096000" cy="5726623"/>
          </a:xfrm>
          <a:prstGeom prst="rect">
            <a:avLst/>
          </a:prstGeom>
          <a:solidFill>
            <a:srgbClr val="DFDD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ysClr val="windowText" lastClr="000000"/>
                </a:solidFill>
              </a:rPr>
              <a:t>Место для фото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22B29907-2ED8-0DF5-274E-E55E45B086D8}"/>
              </a:ext>
            </a:extLst>
          </p:cNvPr>
          <p:cNvSpPr/>
          <p:nvPr/>
        </p:nvSpPr>
        <p:spPr>
          <a:xfrm>
            <a:off x="6096000" y="1131376"/>
            <a:ext cx="6096000" cy="5726624"/>
          </a:xfrm>
          <a:prstGeom prst="rect">
            <a:avLst/>
          </a:prstGeom>
          <a:solidFill>
            <a:srgbClr val="28282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5F1B24E8-11A9-F792-302E-761D1D16D490}"/>
              </a:ext>
            </a:extLst>
          </p:cNvPr>
          <p:cNvSpPr/>
          <p:nvPr/>
        </p:nvSpPr>
        <p:spPr>
          <a:xfrm>
            <a:off x="12441" y="4889241"/>
            <a:ext cx="3029339" cy="1968759"/>
          </a:xfrm>
          <a:prstGeom prst="rect">
            <a:avLst/>
          </a:prstGeom>
          <a:solidFill>
            <a:srgbClr val="DE44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B8E3EC0-3276-4113-1A19-EEFFFFA1E0C9}"/>
              </a:ext>
            </a:extLst>
          </p:cNvPr>
          <p:cNvSpPr txBox="1"/>
          <p:nvPr/>
        </p:nvSpPr>
        <p:spPr>
          <a:xfrm>
            <a:off x="440366" y="337728"/>
            <a:ext cx="880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Muller Bold" pitchFamily="2" charset="0"/>
              </a:rPr>
              <a:t>Заголовок</a:t>
            </a:r>
            <a:endParaRPr lang="ru-RU" sz="280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75F5DED-05A1-6A3F-18D8-62A42B41BBD8}"/>
              </a:ext>
            </a:extLst>
          </p:cNvPr>
          <p:cNvSpPr txBox="1"/>
          <p:nvPr/>
        </p:nvSpPr>
        <p:spPr>
          <a:xfrm>
            <a:off x="261257" y="5264132"/>
            <a:ext cx="24924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600" dirty="0">
                <a:solidFill>
                  <a:schemeClr val="bg1"/>
                </a:solidFill>
                <a:latin typeface="Muller Regular" pitchFamily="2" charset="0"/>
              </a:rPr>
              <a:t>Lorem ipsum dolor sit </a:t>
            </a:r>
            <a:r>
              <a:rPr lang="en" sz="1600" dirty="0" err="1">
                <a:solidFill>
                  <a:schemeClr val="bg1"/>
                </a:solidFill>
                <a:latin typeface="Muller Regular" pitchFamily="2" charset="0"/>
              </a:rPr>
              <a:t>amet</a:t>
            </a:r>
            <a:r>
              <a:rPr lang="en" sz="1600" dirty="0">
                <a:solidFill>
                  <a:schemeClr val="bg1"/>
                </a:solidFill>
                <a:latin typeface="Muller Regular" pitchFamily="2" charset="0"/>
              </a:rPr>
              <a:t>, </a:t>
            </a:r>
            <a:r>
              <a:rPr lang="en" sz="1600" dirty="0" err="1">
                <a:solidFill>
                  <a:schemeClr val="bg1"/>
                </a:solidFill>
                <a:latin typeface="Muller Regular" pitchFamily="2" charset="0"/>
              </a:rPr>
              <a:t>consectetur</a:t>
            </a:r>
            <a:r>
              <a:rPr lang="en" sz="1600" dirty="0">
                <a:solidFill>
                  <a:schemeClr val="bg1"/>
                </a:solidFill>
                <a:latin typeface="Muller Regular" pitchFamily="2" charset="0"/>
              </a:rPr>
              <a:t> </a:t>
            </a:r>
            <a:r>
              <a:rPr lang="en" sz="1600" dirty="0" err="1">
                <a:solidFill>
                  <a:schemeClr val="bg1"/>
                </a:solidFill>
                <a:latin typeface="Muller Regular" pitchFamily="2" charset="0"/>
              </a:rPr>
              <a:t>adipiscing</a:t>
            </a:r>
            <a:r>
              <a:rPr lang="en" sz="1600" dirty="0">
                <a:solidFill>
                  <a:schemeClr val="bg1"/>
                </a:solidFill>
                <a:latin typeface="Muller Regular" pitchFamily="2" charset="0"/>
              </a:rPr>
              <a:t> </a:t>
            </a:r>
            <a:r>
              <a:rPr lang="en" sz="1600" dirty="0" err="1">
                <a:solidFill>
                  <a:schemeClr val="bg1"/>
                </a:solidFill>
                <a:latin typeface="Muller Regular" pitchFamily="2" charset="0"/>
              </a:rPr>
              <a:t>elit</a:t>
            </a:r>
            <a:r>
              <a:rPr lang="en" sz="1600" dirty="0">
                <a:solidFill>
                  <a:schemeClr val="bg1"/>
                </a:solidFill>
                <a:latin typeface="Muller Regular" pitchFamily="2" charset="0"/>
              </a:rPr>
              <a:t>, sed do </a:t>
            </a:r>
            <a:r>
              <a:rPr lang="en" sz="1600" dirty="0" err="1">
                <a:solidFill>
                  <a:schemeClr val="bg1"/>
                </a:solidFill>
                <a:latin typeface="Muller Regular" pitchFamily="2" charset="0"/>
              </a:rPr>
              <a:t>eiusmod</a:t>
            </a:r>
            <a:r>
              <a:rPr lang="en" sz="1600" dirty="0">
                <a:solidFill>
                  <a:schemeClr val="bg1"/>
                </a:solidFill>
                <a:latin typeface="Muller Regular" pitchFamily="2" charset="0"/>
              </a:rPr>
              <a:t> </a:t>
            </a:r>
            <a:r>
              <a:rPr lang="en" sz="1600" dirty="0" err="1">
                <a:solidFill>
                  <a:schemeClr val="bg1"/>
                </a:solidFill>
                <a:latin typeface="Muller Regular" pitchFamily="2" charset="0"/>
              </a:rPr>
              <a:t>tempor</a:t>
            </a:r>
            <a:r>
              <a:rPr lang="en" sz="1600" dirty="0">
                <a:solidFill>
                  <a:schemeClr val="bg1"/>
                </a:solidFill>
                <a:latin typeface="Muller Regular" pitchFamily="2" charset="0"/>
              </a:rPr>
              <a:t> </a:t>
            </a:r>
            <a:r>
              <a:rPr lang="en" sz="1600" dirty="0" err="1">
                <a:solidFill>
                  <a:schemeClr val="bg1"/>
                </a:solidFill>
                <a:latin typeface="Muller Regular" pitchFamily="2" charset="0"/>
              </a:rPr>
              <a:t>incididunt</a:t>
            </a:r>
            <a:r>
              <a:rPr lang="en" sz="1600" dirty="0">
                <a:solidFill>
                  <a:schemeClr val="bg1"/>
                </a:solidFill>
                <a:latin typeface="Muller Regular" pitchFamily="2" charset="0"/>
              </a:rPr>
              <a:t> </a:t>
            </a:r>
            <a:r>
              <a:rPr lang="en" sz="1600" dirty="0" err="1">
                <a:solidFill>
                  <a:schemeClr val="bg1"/>
                </a:solidFill>
                <a:latin typeface="Muller Regular" pitchFamily="2" charset="0"/>
              </a:rPr>
              <a:t>ut</a:t>
            </a:r>
            <a:r>
              <a:rPr lang="en" sz="1600" dirty="0">
                <a:solidFill>
                  <a:schemeClr val="bg1"/>
                </a:solidFill>
                <a:latin typeface="Muller Regular" pitchFamily="2" charset="0"/>
              </a:rPr>
              <a:t> labore</a:t>
            </a:r>
            <a:endParaRPr lang="ru-RU" sz="1600" dirty="0">
              <a:solidFill>
                <a:schemeClr val="bg1"/>
              </a:solidFill>
              <a:latin typeface="Muller Regular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20C718D-46CD-F4D5-01BD-360EA0B55C3B}"/>
              </a:ext>
            </a:extLst>
          </p:cNvPr>
          <p:cNvSpPr txBox="1"/>
          <p:nvPr/>
        </p:nvSpPr>
        <p:spPr>
          <a:xfrm>
            <a:off x="6490607" y="1527729"/>
            <a:ext cx="5282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Наша команда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FD06BF3-9DF6-093C-1BFD-FA9627E0B585}"/>
              </a:ext>
            </a:extLst>
          </p:cNvPr>
          <p:cNvSpPr txBox="1"/>
          <p:nvPr/>
        </p:nvSpPr>
        <p:spPr>
          <a:xfrm>
            <a:off x="6490607" y="2942674"/>
            <a:ext cx="528229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dirty="0">
                <a:solidFill>
                  <a:schemeClr val="bg1"/>
                </a:solidFill>
                <a:latin typeface="Muller Regular" pitchFamily="2" charset="0"/>
              </a:rPr>
              <a:t>Lorem ipsum dolor sit </a:t>
            </a:r>
            <a:r>
              <a:rPr lang="en" dirty="0" err="1">
                <a:solidFill>
                  <a:schemeClr val="bg1"/>
                </a:solidFill>
                <a:latin typeface="Muller Regular" pitchFamily="2" charset="0"/>
              </a:rPr>
              <a:t>amet</a:t>
            </a:r>
            <a:r>
              <a:rPr lang="en" dirty="0">
                <a:solidFill>
                  <a:schemeClr val="bg1"/>
                </a:solidFill>
                <a:latin typeface="Muller Regular" pitchFamily="2" charset="0"/>
              </a:rPr>
              <a:t>, </a:t>
            </a:r>
            <a:r>
              <a:rPr lang="en" dirty="0" err="1">
                <a:solidFill>
                  <a:schemeClr val="bg1"/>
                </a:solidFill>
                <a:latin typeface="Muller Regular" pitchFamily="2" charset="0"/>
              </a:rPr>
              <a:t>consectetur</a:t>
            </a:r>
            <a:r>
              <a:rPr lang="en" dirty="0">
                <a:solidFill>
                  <a:schemeClr val="bg1"/>
                </a:solidFill>
                <a:latin typeface="Muller Regular" pitchFamily="2" charset="0"/>
              </a:rPr>
              <a:t> </a:t>
            </a:r>
            <a:r>
              <a:rPr lang="en" dirty="0" err="1">
                <a:solidFill>
                  <a:schemeClr val="bg1"/>
                </a:solidFill>
                <a:latin typeface="Muller Regular" pitchFamily="2" charset="0"/>
              </a:rPr>
              <a:t>adipiscing</a:t>
            </a:r>
            <a:r>
              <a:rPr lang="en" dirty="0">
                <a:solidFill>
                  <a:schemeClr val="bg1"/>
                </a:solidFill>
                <a:latin typeface="Muller Regular" pitchFamily="2" charset="0"/>
              </a:rPr>
              <a:t> </a:t>
            </a:r>
            <a:r>
              <a:rPr lang="en" dirty="0" err="1">
                <a:solidFill>
                  <a:schemeClr val="bg1"/>
                </a:solidFill>
                <a:latin typeface="Muller Regular" pitchFamily="2" charset="0"/>
              </a:rPr>
              <a:t>elit</a:t>
            </a:r>
            <a:r>
              <a:rPr lang="en" dirty="0">
                <a:solidFill>
                  <a:schemeClr val="bg1"/>
                </a:solidFill>
                <a:latin typeface="Muller Regular" pitchFamily="2" charset="0"/>
              </a:rPr>
              <a:t>, sed do </a:t>
            </a:r>
            <a:r>
              <a:rPr lang="en" dirty="0" err="1">
                <a:solidFill>
                  <a:schemeClr val="bg1"/>
                </a:solidFill>
                <a:latin typeface="Muller Regular" pitchFamily="2" charset="0"/>
              </a:rPr>
              <a:t>eiusmod</a:t>
            </a:r>
            <a:r>
              <a:rPr lang="en" dirty="0">
                <a:solidFill>
                  <a:schemeClr val="bg1"/>
                </a:solidFill>
                <a:latin typeface="Muller Regular" pitchFamily="2" charset="0"/>
              </a:rPr>
              <a:t> </a:t>
            </a:r>
            <a:r>
              <a:rPr lang="en" dirty="0" err="1">
                <a:solidFill>
                  <a:schemeClr val="bg1"/>
                </a:solidFill>
                <a:latin typeface="Muller Regular" pitchFamily="2" charset="0"/>
              </a:rPr>
              <a:t>tempor</a:t>
            </a:r>
            <a:r>
              <a:rPr lang="en" dirty="0">
                <a:solidFill>
                  <a:schemeClr val="bg1"/>
                </a:solidFill>
                <a:latin typeface="Muller Regular" pitchFamily="2" charset="0"/>
              </a:rPr>
              <a:t> </a:t>
            </a:r>
            <a:r>
              <a:rPr lang="en" dirty="0" err="1">
                <a:solidFill>
                  <a:schemeClr val="bg1"/>
                </a:solidFill>
                <a:latin typeface="Muller Regular" pitchFamily="2" charset="0"/>
              </a:rPr>
              <a:t>incididunt</a:t>
            </a:r>
            <a:r>
              <a:rPr lang="en" dirty="0">
                <a:solidFill>
                  <a:schemeClr val="bg1"/>
                </a:solidFill>
                <a:latin typeface="Muller Regular" pitchFamily="2" charset="0"/>
              </a:rPr>
              <a:t> </a:t>
            </a:r>
            <a:r>
              <a:rPr lang="en" dirty="0" err="1">
                <a:solidFill>
                  <a:schemeClr val="bg1"/>
                </a:solidFill>
                <a:latin typeface="Muller Regular" pitchFamily="2" charset="0"/>
              </a:rPr>
              <a:t>ut</a:t>
            </a:r>
            <a:r>
              <a:rPr lang="en" dirty="0">
                <a:solidFill>
                  <a:schemeClr val="bg1"/>
                </a:solidFill>
                <a:latin typeface="Muller Regular" pitchFamily="2" charset="0"/>
              </a:rPr>
              <a:t> labore et dolore magna </a:t>
            </a:r>
            <a:r>
              <a:rPr lang="en" dirty="0" err="1">
                <a:solidFill>
                  <a:schemeClr val="bg1"/>
                </a:solidFill>
                <a:latin typeface="Muller Regular" pitchFamily="2" charset="0"/>
              </a:rPr>
              <a:t>aliqua</a:t>
            </a:r>
            <a:r>
              <a:rPr lang="en" dirty="0">
                <a:solidFill>
                  <a:schemeClr val="bg1"/>
                </a:solidFill>
                <a:latin typeface="Muller Regular" pitchFamily="2" charset="0"/>
              </a:rPr>
              <a:t>. Ut </a:t>
            </a:r>
            <a:r>
              <a:rPr lang="en" dirty="0" err="1">
                <a:solidFill>
                  <a:schemeClr val="bg1"/>
                </a:solidFill>
                <a:latin typeface="Muller Regular" pitchFamily="2" charset="0"/>
              </a:rPr>
              <a:t>enim</a:t>
            </a:r>
            <a:r>
              <a:rPr lang="en" dirty="0">
                <a:solidFill>
                  <a:schemeClr val="bg1"/>
                </a:solidFill>
                <a:latin typeface="Muller Regular" pitchFamily="2" charset="0"/>
              </a:rPr>
              <a:t> ad minim </a:t>
            </a:r>
            <a:r>
              <a:rPr lang="en" dirty="0" err="1">
                <a:solidFill>
                  <a:schemeClr val="bg1"/>
                </a:solidFill>
                <a:latin typeface="Muller Regular" pitchFamily="2" charset="0"/>
              </a:rPr>
              <a:t>veniam</a:t>
            </a:r>
            <a:r>
              <a:rPr lang="en" dirty="0">
                <a:solidFill>
                  <a:schemeClr val="bg1"/>
                </a:solidFill>
                <a:latin typeface="Muller Regular" pitchFamily="2" charset="0"/>
              </a:rPr>
              <a:t>, </a:t>
            </a:r>
            <a:r>
              <a:rPr lang="en" dirty="0" err="1">
                <a:solidFill>
                  <a:schemeClr val="bg1"/>
                </a:solidFill>
                <a:latin typeface="Muller Regular" pitchFamily="2" charset="0"/>
              </a:rPr>
              <a:t>quis</a:t>
            </a:r>
            <a:r>
              <a:rPr lang="en" dirty="0">
                <a:solidFill>
                  <a:schemeClr val="bg1"/>
                </a:solidFill>
                <a:latin typeface="Muller Regular" pitchFamily="2" charset="0"/>
              </a:rPr>
              <a:t> </a:t>
            </a:r>
            <a:r>
              <a:rPr lang="en" dirty="0" err="1">
                <a:solidFill>
                  <a:schemeClr val="bg1"/>
                </a:solidFill>
                <a:latin typeface="Muller Regular" pitchFamily="2" charset="0"/>
              </a:rPr>
              <a:t>nostrud</a:t>
            </a:r>
            <a:r>
              <a:rPr lang="en" dirty="0">
                <a:solidFill>
                  <a:schemeClr val="bg1"/>
                </a:solidFill>
                <a:latin typeface="Muller Regular" pitchFamily="2" charset="0"/>
              </a:rPr>
              <a:t> exercitation </a:t>
            </a:r>
            <a:r>
              <a:rPr lang="en" dirty="0" err="1">
                <a:solidFill>
                  <a:schemeClr val="bg1"/>
                </a:solidFill>
                <a:latin typeface="Muller Regular" pitchFamily="2" charset="0"/>
              </a:rPr>
              <a:t>ullamco</a:t>
            </a:r>
            <a:r>
              <a:rPr lang="en" dirty="0">
                <a:solidFill>
                  <a:schemeClr val="bg1"/>
                </a:solidFill>
                <a:latin typeface="Muller Regular" pitchFamily="2" charset="0"/>
              </a:rPr>
              <a:t> </a:t>
            </a:r>
            <a:r>
              <a:rPr lang="en" dirty="0" err="1">
                <a:solidFill>
                  <a:schemeClr val="bg1"/>
                </a:solidFill>
                <a:latin typeface="Muller Regular" pitchFamily="2" charset="0"/>
              </a:rPr>
              <a:t>laboris</a:t>
            </a:r>
            <a:r>
              <a:rPr lang="en" dirty="0">
                <a:solidFill>
                  <a:schemeClr val="bg1"/>
                </a:solidFill>
                <a:latin typeface="Muller Regular" pitchFamily="2" charset="0"/>
              </a:rPr>
              <a:t> nisi </a:t>
            </a:r>
            <a:r>
              <a:rPr lang="en" dirty="0" err="1">
                <a:solidFill>
                  <a:schemeClr val="bg1"/>
                </a:solidFill>
                <a:latin typeface="Muller Regular" pitchFamily="2" charset="0"/>
              </a:rPr>
              <a:t>ut</a:t>
            </a:r>
            <a:r>
              <a:rPr lang="en" dirty="0">
                <a:solidFill>
                  <a:schemeClr val="bg1"/>
                </a:solidFill>
                <a:latin typeface="Muller Regular" pitchFamily="2" charset="0"/>
              </a:rPr>
              <a:t> </a:t>
            </a:r>
            <a:r>
              <a:rPr lang="en" dirty="0" err="1">
                <a:solidFill>
                  <a:schemeClr val="bg1"/>
                </a:solidFill>
                <a:latin typeface="Muller Regular" pitchFamily="2" charset="0"/>
              </a:rPr>
              <a:t>aliquip</a:t>
            </a:r>
            <a:r>
              <a:rPr lang="en" dirty="0">
                <a:solidFill>
                  <a:schemeClr val="bg1"/>
                </a:solidFill>
                <a:latin typeface="Muller Regular" pitchFamily="2" charset="0"/>
              </a:rPr>
              <a:t> ex </a:t>
            </a:r>
            <a:r>
              <a:rPr lang="en" dirty="0" err="1">
                <a:solidFill>
                  <a:schemeClr val="bg1"/>
                </a:solidFill>
                <a:latin typeface="Muller Regular" pitchFamily="2" charset="0"/>
              </a:rPr>
              <a:t>ea</a:t>
            </a:r>
            <a:r>
              <a:rPr lang="en" dirty="0">
                <a:solidFill>
                  <a:schemeClr val="bg1"/>
                </a:solidFill>
                <a:latin typeface="Muller Regular" pitchFamily="2" charset="0"/>
              </a:rPr>
              <a:t> </a:t>
            </a:r>
            <a:r>
              <a:rPr lang="en" dirty="0" err="1">
                <a:solidFill>
                  <a:schemeClr val="bg1"/>
                </a:solidFill>
                <a:latin typeface="Muller Regular" pitchFamily="2" charset="0"/>
              </a:rPr>
              <a:t>commodo</a:t>
            </a:r>
            <a:r>
              <a:rPr lang="en" dirty="0">
                <a:solidFill>
                  <a:schemeClr val="bg1"/>
                </a:solidFill>
                <a:latin typeface="Muller Regular" pitchFamily="2" charset="0"/>
              </a:rPr>
              <a:t> </a:t>
            </a:r>
            <a:r>
              <a:rPr lang="en" dirty="0" err="1">
                <a:solidFill>
                  <a:schemeClr val="bg1"/>
                </a:solidFill>
                <a:latin typeface="Muller Regular" pitchFamily="2" charset="0"/>
              </a:rPr>
              <a:t>consequat</a:t>
            </a:r>
            <a:r>
              <a:rPr lang="en" dirty="0">
                <a:solidFill>
                  <a:schemeClr val="bg1"/>
                </a:solidFill>
                <a:latin typeface="Muller Regular" pitchFamily="2" charset="0"/>
              </a:rPr>
              <a:t>.</a:t>
            </a:r>
            <a:r>
              <a:rPr lang="ru-RU" dirty="0">
                <a:solidFill>
                  <a:schemeClr val="bg1"/>
                </a:solidFill>
                <a:latin typeface="Muller Regular" pitchFamily="2" charset="0"/>
              </a:rPr>
              <a:t> </a:t>
            </a:r>
            <a:r>
              <a:rPr lang="en" dirty="0">
                <a:solidFill>
                  <a:schemeClr val="bg1"/>
                </a:solidFill>
                <a:latin typeface="Muller Regular" pitchFamily="2" charset="0"/>
              </a:rPr>
              <a:t>Lorem ipsum dolor sit </a:t>
            </a:r>
            <a:r>
              <a:rPr lang="en" dirty="0" err="1">
                <a:solidFill>
                  <a:schemeClr val="bg1"/>
                </a:solidFill>
                <a:latin typeface="Muller Regular" pitchFamily="2" charset="0"/>
              </a:rPr>
              <a:t>amet</a:t>
            </a:r>
            <a:r>
              <a:rPr lang="en" dirty="0">
                <a:solidFill>
                  <a:schemeClr val="bg1"/>
                </a:solidFill>
                <a:latin typeface="Muller Regular" pitchFamily="2" charset="0"/>
              </a:rPr>
              <a:t>, </a:t>
            </a:r>
            <a:r>
              <a:rPr lang="en" dirty="0" err="1">
                <a:solidFill>
                  <a:schemeClr val="bg1"/>
                </a:solidFill>
                <a:latin typeface="Muller Regular" pitchFamily="2" charset="0"/>
              </a:rPr>
              <a:t>consectetur</a:t>
            </a:r>
            <a:r>
              <a:rPr lang="en" dirty="0">
                <a:solidFill>
                  <a:schemeClr val="bg1"/>
                </a:solidFill>
                <a:latin typeface="Muller Regular" pitchFamily="2" charset="0"/>
              </a:rPr>
              <a:t> </a:t>
            </a:r>
            <a:r>
              <a:rPr lang="en" dirty="0" err="1">
                <a:solidFill>
                  <a:schemeClr val="bg1"/>
                </a:solidFill>
                <a:latin typeface="Muller Regular" pitchFamily="2" charset="0"/>
              </a:rPr>
              <a:t>adipiscing</a:t>
            </a:r>
            <a:r>
              <a:rPr lang="en" dirty="0">
                <a:solidFill>
                  <a:schemeClr val="bg1"/>
                </a:solidFill>
                <a:latin typeface="Muller Regular" pitchFamily="2" charset="0"/>
              </a:rPr>
              <a:t> </a:t>
            </a:r>
            <a:r>
              <a:rPr lang="en" dirty="0" err="1">
                <a:solidFill>
                  <a:schemeClr val="bg1"/>
                </a:solidFill>
                <a:latin typeface="Muller Regular" pitchFamily="2" charset="0"/>
              </a:rPr>
              <a:t>elit</a:t>
            </a:r>
            <a:r>
              <a:rPr lang="en" dirty="0">
                <a:solidFill>
                  <a:schemeClr val="bg1"/>
                </a:solidFill>
                <a:latin typeface="Muller Regular" pitchFamily="2" charset="0"/>
              </a:rPr>
              <a:t>, sed do </a:t>
            </a:r>
            <a:r>
              <a:rPr lang="en" dirty="0" err="1">
                <a:solidFill>
                  <a:schemeClr val="bg1"/>
                </a:solidFill>
                <a:latin typeface="Muller Regular" pitchFamily="2" charset="0"/>
              </a:rPr>
              <a:t>eiusmod</a:t>
            </a:r>
            <a:r>
              <a:rPr lang="en" dirty="0">
                <a:solidFill>
                  <a:schemeClr val="bg1"/>
                </a:solidFill>
                <a:latin typeface="Muller Regular" pitchFamily="2" charset="0"/>
              </a:rPr>
              <a:t> </a:t>
            </a:r>
            <a:r>
              <a:rPr lang="en" dirty="0" err="1">
                <a:solidFill>
                  <a:schemeClr val="bg1"/>
                </a:solidFill>
                <a:latin typeface="Muller Regular" pitchFamily="2" charset="0"/>
              </a:rPr>
              <a:t>tempor</a:t>
            </a:r>
            <a:r>
              <a:rPr lang="en" dirty="0">
                <a:solidFill>
                  <a:schemeClr val="bg1"/>
                </a:solidFill>
                <a:latin typeface="Muller Regular" pitchFamily="2" charset="0"/>
              </a:rPr>
              <a:t> </a:t>
            </a:r>
            <a:r>
              <a:rPr lang="en" dirty="0" err="1">
                <a:solidFill>
                  <a:schemeClr val="bg1"/>
                </a:solidFill>
                <a:latin typeface="Muller Regular" pitchFamily="2" charset="0"/>
              </a:rPr>
              <a:t>incididunt</a:t>
            </a:r>
            <a:r>
              <a:rPr lang="en" dirty="0">
                <a:solidFill>
                  <a:schemeClr val="bg1"/>
                </a:solidFill>
                <a:latin typeface="Muller Regular" pitchFamily="2" charset="0"/>
              </a:rPr>
              <a:t> </a:t>
            </a:r>
            <a:r>
              <a:rPr lang="en" dirty="0" err="1">
                <a:solidFill>
                  <a:schemeClr val="bg1"/>
                </a:solidFill>
                <a:latin typeface="Muller Regular" pitchFamily="2" charset="0"/>
              </a:rPr>
              <a:t>ut</a:t>
            </a:r>
            <a:r>
              <a:rPr lang="en" dirty="0">
                <a:solidFill>
                  <a:schemeClr val="bg1"/>
                </a:solidFill>
                <a:latin typeface="Muller Regular" pitchFamily="2" charset="0"/>
              </a:rPr>
              <a:t> labore et dolore magna </a:t>
            </a:r>
            <a:r>
              <a:rPr lang="en" dirty="0" err="1">
                <a:solidFill>
                  <a:schemeClr val="bg1"/>
                </a:solidFill>
                <a:latin typeface="Muller Regular" pitchFamily="2" charset="0"/>
              </a:rPr>
              <a:t>aliqua</a:t>
            </a:r>
            <a:r>
              <a:rPr lang="en" dirty="0">
                <a:solidFill>
                  <a:schemeClr val="bg1"/>
                </a:solidFill>
                <a:latin typeface="Muller Regular" pitchFamily="2" charset="0"/>
              </a:rPr>
              <a:t>. Ut </a:t>
            </a:r>
            <a:r>
              <a:rPr lang="en" dirty="0" err="1">
                <a:solidFill>
                  <a:schemeClr val="bg1"/>
                </a:solidFill>
                <a:latin typeface="Muller Regular" pitchFamily="2" charset="0"/>
              </a:rPr>
              <a:t>enim</a:t>
            </a:r>
            <a:r>
              <a:rPr lang="en" dirty="0">
                <a:solidFill>
                  <a:schemeClr val="bg1"/>
                </a:solidFill>
                <a:latin typeface="Muller Regular" pitchFamily="2" charset="0"/>
              </a:rPr>
              <a:t> ad minim </a:t>
            </a:r>
            <a:r>
              <a:rPr lang="en" dirty="0" err="1">
                <a:solidFill>
                  <a:schemeClr val="bg1"/>
                </a:solidFill>
                <a:latin typeface="Muller Regular" pitchFamily="2" charset="0"/>
              </a:rPr>
              <a:t>veniam</a:t>
            </a:r>
            <a:r>
              <a:rPr lang="en" dirty="0">
                <a:solidFill>
                  <a:schemeClr val="bg1"/>
                </a:solidFill>
                <a:latin typeface="Muller Regular" pitchFamily="2" charset="0"/>
              </a:rPr>
              <a:t>, </a:t>
            </a:r>
            <a:r>
              <a:rPr lang="en" dirty="0" err="1">
                <a:solidFill>
                  <a:schemeClr val="bg1"/>
                </a:solidFill>
                <a:latin typeface="Muller Regular" pitchFamily="2" charset="0"/>
              </a:rPr>
              <a:t>quis</a:t>
            </a:r>
            <a:r>
              <a:rPr lang="en" dirty="0">
                <a:solidFill>
                  <a:schemeClr val="bg1"/>
                </a:solidFill>
                <a:latin typeface="Muller Regular" pitchFamily="2" charset="0"/>
              </a:rPr>
              <a:t> </a:t>
            </a:r>
            <a:r>
              <a:rPr lang="en" dirty="0" err="1">
                <a:solidFill>
                  <a:schemeClr val="bg1"/>
                </a:solidFill>
                <a:latin typeface="Muller Regular" pitchFamily="2" charset="0"/>
              </a:rPr>
              <a:t>nostrud</a:t>
            </a:r>
            <a:r>
              <a:rPr lang="en" dirty="0">
                <a:solidFill>
                  <a:schemeClr val="bg1"/>
                </a:solidFill>
                <a:latin typeface="Muller Regular" pitchFamily="2" charset="0"/>
              </a:rPr>
              <a:t> exercitation </a:t>
            </a:r>
            <a:r>
              <a:rPr lang="en" dirty="0" err="1">
                <a:solidFill>
                  <a:schemeClr val="bg1"/>
                </a:solidFill>
                <a:latin typeface="Muller Regular" pitchFamily="2" charset="0"/>
              </a:rPr>
              <a:t>ullamco</a:t>
            </a:r>
            <a:r>
              <a:rPr lang="en" dirty="0">
                <a:solidFill>
                  <a:schemeClr val="bg1"/>
                </a:solidFill>
                <a:latin typeface="Muller Regular" pitchFamily="2" charset="0"/>
              </a:rPr>
              <a:t> </a:t>
            </a:r>
            <a:r>
              <a:rPr lang="en" dirty="0" err="1">
                <a:solidFill>
                  <a:schemeClr val="bg1"/>
                </a:solidFill>
                <a:latin typeface="Muller Regular" pitchFamily="2" charset="0"/>
              </a:rPr>
              <a:t>laboris</a:t>
            </a:r>
            <a:r>
              <a:rPr lang="en" dirty="0">
                <a:solidFill>
                  <a:schemeClr val="bg1"/>
                </a:solidFill>
                <a:latin typeface="Muller Regular" pitchFamily="2" charset="0"/>
              </a:rPr>
              <a:t> nisi </a:t>
            </a:r>
            <a:r>
              <a:rPr lang="en" dirty="0" err="1">
                <a:solidFill>
                  <a:schemeClr val="bg1"/>
                </a:solidFill>
                <a:latin typeface="Muller Regular" pitchFamily="2" charset="0"/>
              </a:rPr>
              <a:t>ut</a:t>
            </a:r>
            <a:r>
              <a:rPr lang="en" dirty="0">
                <a:solidFill>
                  <a:schemeClr val="bg1"/>
                </a:solidFill>
                <a:latin typeface="Muller Regular" pitchFamily="2" charset="0"/>
              </a:rPr>
              <a:t> </a:t>
            </a:r>
            <a:r>
              <a:rPr lang="en" dirty="0" err="1">
                <a:solidFill>
                  <a:schemeClr val="bg1"/>
                </a:solidFill>
                <a:latin typeface="Muller Regular" pitchFamily="2" charset="0"/>
              </a:rPr>
              <a:t>aliquip</a:t>
            </a:r>
            <a:r>
              <a:rPr lang="en" dirty="0">
                <a:solidFill>
                  <a:schemeClr val="bg1"/>
                </a:solidFill>
                <a:latin typeface="Muller Regular" pitchFamily="2" charset="0"/>
              </a:rPr>
              <a:t> ex </a:t>
            </a:r>
            <a:r>
              <a:rPr lang="en" dirty="0" err="1">
                <a:solidFill>
                  <a:schemeClr val="bg1"/>
                </a:solidFill>
                <a:latin typeface="Muller Regular" pitchFamily="2" charset="0"/>
              </a:rPr>
              <a:t>ea</a:t>
            </a:r>
            <a:r>
              <a:rPr lang="en" dirty="0">
                <a:solidFill>
                  <a:schemeClr val="bg1"/>
                </a:solidFill>
                <a:latin typeface="Muller Regular" pitchFamily="2" charset="0"/>
              </a:rPr>
              <a:t> </a:t>
            </a:r>
            <a:r>
              <a:rPr lang="en" dirty="0" err="1">
                <a:solidFill>
                  <a:schemeClr val="bg1"/>
                </a:solidFill>
                <a:latin typeface="Muller Regular" pitchFamily="2" charset="0"/>
              </a:rPr>
              <a:t>commodo</a:t>
            </a:r>
            <a:r>
              <a:rPr lang="en" dirty="0">
                <a:solidFill>
                  <a:schemeClr val="bg1"/>
                </a:solidFill>
                <a:latin typeface="Muller Regular" pitchFamily="2" charset="0"/>
              </a:rPr>
              <a:t> </a:t>
            </a:r>
            <a:r>
              <a:rPr lang="en" dirty="0" err="1">
                <a:solidFill>
                  <a:schemeClr val="bg1"/>
                </a:solidFill>
                <a:latin typeface="Muller Regular" pitchFamily="2" charset="0"/>
              </a:rPr>
              <a:t>consequat</a:t>
            </a:r>
            <a:r>
              <a:rPr lang="en" dirty="0">
                <a:solidFill>
                  <a:schemeClr val="bg1"/>
                </a:solidFill>
                <a:latin typeface="Muller Regular" pitchFamily="2" charset="0"/>
              </a:rPr>
              <a:t>.</a:t>
            </a:r>
            <a:r>
              <a:rPr lang="ru-RU" dirty="0">
                <a:solidFill>
                  <a:schemeClr val="bg1"/>
                </a:solidFill>
                <a:latin typeface="Muller Regular" pitchFamily="2" charset="0"/>
              </a:rPr>
              <a:t>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" y="93123"/>
            <a:ext cx="11760459" cy="676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36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180CE5C1-B114-399B-8515-DD42A998D4D1}"/>
              </a:ext>
            </a:extLst>
          </p:cNvPr>
          <p:cNvSpPr/>
          <p:nvPr/>
        </p:nvSpPr>
        <p:spPr>
          <a:xfrm>
            <a:off x="5568698" y="1304703"/>
            <a:ext cx="2963183" cy="242047"/>
          </a:xfrm>
          <a:prstGeom prst="rect">
            <a:avLst/>
          </a:prstGeom>
          <a:solidFill>
            <a:srgbClr val="DE44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E41EBD64-4638-F859-1A84-11AEA1A7B701}"/>
              </a:ext>
            </a:extLst>
          </p:cNvPr>
          <p:cNvSpPr/>
          <p:nvPr/>
        </p:nvSpPr>
        <p:spPr>
          <a:xfrm>
            <a:off x="0" y="0"/>
            <a:ext cx="4772025" cy="4769224"/>
          </a:xfrm>
          <a:prstGeom prst="rect">
            <a:avLst/>
          </a:prstGeom>
          <a:solidFill>
            <a:srgbClr val="28282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857D664-A699-3C83-F2BD-3DA6F1B41BB4}"/>
              </a:ext>
            </a:extLst>
          </p:cNvPr>
          <p:cNvSpPr/>
          <p:nvPr/>
        </p:nvSpPr>
        <p:spPr>
          <a:xfrm>
            <a:off x="0" y="4769224"/>
            <a:ext cx="4772025" cy="2088776"/>
          </a:xfrm>
          <a:prstGeom prst="rect">
            <a:avLst/>
          </a:prstGeom>
          <a:solidFill>
            <a:srgbClr val="DFDD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9F2E332-B572-5DB4-C6FA-BF232B75A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93" y="2959100"/>
            <a:ext cx="3932237" cy="1600200"/>
          </a:xfrm>
        </p:spPr>
        <p:txBody>
          <a:bodyPr/>
          <a:lstStyle/>
          <a:p>
            <a:r>
              <a:rPr lang="ru-RU" sz="3200" b="1">
                <a:solidFill>
                  <a:schemeClr val="bg1"/>
                </a:solidFill>
                <a:latin typeface="Muller Bold" pitchFamily="2" charset="0"/>
              </a:rPr>
              <a:t>ТЕКСТ</a:t>
            </a:r>
            <a:br>
              <a:rPr lang="ru-RU" sz="3200" b="1">
                <a:solidFill>
                  <a:schemeClr val="bg1"/>
                </a:solidFill>
                <a:latin typeface="Muller Bold" pitchFamily="2" charset="0"/>
              </a:rPr>
            </a:br>
            <a:r>
              <a:rPr lang="ru-RU" sz="3200" b="1">
                <a:solidFill>
                  <a:schemeClr val="bg1"/>
                </a:solidFill>
                <a:latin typeface="Muller Bold" pitchFamily="2" charset="0"/>
              </a:rPr>
              <a:t>СЛАЙДА</a:t>
            </a:r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6FC4A75-97D9-5769-7CB8-088AE75544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8293" y="5056291"/>
            <a:ext cx="4126707" cy="156289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" sz="1400" dirty="0">
                <a:latin typeface="Muller Regular" pitchFamily="2" charset="0"/>
              </a:rPr>
              <a:t>Lorem ipsum dolor </a:t>
            </a:r>
            <a:r>
              <a:rPr lang="en" sz="1400">
                <a:latin typeface="Muller Regular" pitchFamily="2" charset="0"/>
              </a:rPr>
              <a:t>sit amet, consectetur adipiscing elit</a:t>
            </a:r>
            <a:r>
              <a:rPr lang="en" sz="1400" dirty="0">
                <a:latin typeface="Muller Regular" pitchFamily="2" charset="0"/>
              </a:rPr>
              <a:t>, sed </a:t>
            </a:r>
            <a:r>
              <a:rPr lang="en" sz="1400">
                <a:latin typeface="Muller Regular" pitchFamily="2" charset="0"/>
              </a:rPr>
              <a:t>do eiusmod tempor incididunt ut</a:t>
            </a:r>
            <a:r>
              <a:rPr lang="en" sz="1400" dirty="0">
                <a:latin typeface="Muller Regular" pitchFamily="2" charset="0"/>
              </a:rPr>
              <a:t> labore et dolore </a:t>
            </a:r>
            <a:r>
              <a:rPr lang="en" sz="1400">
                <a:latin typeface="Muller Regular" pitchFamily="2" charset="0"/>
              </a:rPr>
              <a:t>magna aliqua</a:t>
            </a:r>
            <a:r>
              <a:rPr lang="en" sz="1400" dirty="0">
                <a:latin typeface="Muller Regular" pitchFamily="2" charset="0"/>
              </a:rPr>
              <a:t>. </a:t>
            </a:r>
            <a:r>
              <a:rPr lang="en" sz="1400">
                <a:latin typeface="Muller Regular" pitchFamily="2" charset="0"/>
              </a:rPr>
              <a:t>Ut enim</a:t>
            </a:r>
            <a:r>
              <a:rPr lang="en" sz="1400" dirty="0">
                <a:latin typeface="Muller Regular" pitchFamily="2" charset="0"/>
              </a:rPr>
              <a:t> ad </a:t>
            </a:r>
            <a:r>
              <a:rPr lang="en" sz="1400">
                <a:latin typeface="Muller Regular" pitchFamily="2" charset="0"/>
              </a:rPr>
              <a:t>minim veniam, quis nostrud</a:t>
            </a:r>
            <a:r>
              <a:rPr lang="en" sz="1400" dirty="0">
                <a:latin typeface="Muller Regular" pitchFamily="2" charset="0"/>
              </a:rPr>
              <a:t> </a:t>
            </a:r>
            <a:r>
              <a:rPr lang="en" sz="1400">
                <a:latin typeface="Muller Regular" pitchFamily="2" charset="0"/>
              </a:rPr>
              <a:t>exercitation ullamco laboris</a:t>
            </a:r>
            <a:r>
              <a:rPr lang="en" sz="1400" dirty="0">
                <a:latin typeface="Muller Regular" pitchFamily="2" charset="0"/>
              </a:rPr>
              <a:t> </a:t>
            </a:r>
            <a:r>
              <a:rPr lang="en" sz="1400">
                <a:latin typeface="Muller Regular" pitchFamily="2" charset="0"/>
              </a:rPr>
              <a:t>nisi ut aliquip</a:t>
            </a:r>
            <a:r>
              <a:rPr lang="en" sz="1400" dirty="0">
                <a:latin typeface="Muller Regular" pitchFamily="2" charset="0"/>
              </a:rPr>
              <a:t> </a:t>
            </a:r>
            <a:r>
              <a:rPr lang="en" sz="1400">
                <a:latin typeface="Muller Regular" pitchFamily="2" charset="0"/>
              </a:rPr>
              <a:t>ex ea commodo consequat</a:t>
            </a:r>
            <a:r>
              <a:rPr lang="en" sz="1400" dirty="0">
                <a:latin typeface="Muller Regular" pitchFamily="2" charset="0"/>
              </a:rPr>
              <a:t>.</a:t>
            </a:r>
            <a:endParaRPr lang="ru-RU" sz="1400" dirty="0">
              <a:latin typeface="Muller Regular" pitchFamily="2" charset="0"/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="" xmlns:a16="http://schemas.microsoft.com/office/drawing/2014/main" id="{227E2EDA-74B8-A0CE-2E1B-4BDB10711D6D}"/>
              </a:ext>
            </a:extLst>
          </p:cNvPr>
          <p:cNvSpPr txBox="1">
            <a:spLocks/>
          </p:cNvSpPr>
          <p:nvPr/>
        </p:nvSpPr>
        <p:spPr>
          <a:xfrm>
            <a:off x="5506478" y="2639687"/>
            <a:ext cx="1913499" cy="9838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000" b="1" dirty="0">
                <a:solidFill>
                  <a:srgbClr val="DE4439"/>
                </a:solidFill>
                <a:latin typeface="Muller Bold" pitchFamily="2" charset="0"/>
              </a:rPr>
              <a:t>1000</a:t>
            </a:r>
            <a:endParaRPr lang="ru-RU" sz="5000" dirty="0">
              <a:solidFill>
                <a:srgbClr val="DE4439"/>
              </a:solidFill>
            </a:endParaRPr>
          </a:p>
        </p:txBody>
      </p:sp>
      <p:sp>
        <p:nvSpPr>
          <p:cNvPr id="18" name="Текст 3">
            <a:extLst>
              <a:ext uri="{FF2B5EF4-FFF2-40B4-BE49-F238E27FC236}">
                <a16:creationId xmlns="" xmlns:a16="http://schemas.microsoft.com/office/drawing/2014/main" id="{28B9CC8C-A4C0-5402-5374-62D074F6C43F}"/>
              </a:ext>
            </a:extLst>
          </p:cNvPr>
          <p:cNvSpPr txBox="1">
            <a:spLocks/>
          </p:cNvSpPr>
          <p:nvPr/>
        </p:nvSpPr>
        <p:spPr>
          <a:xfrm>
            <a:off x="7221785" y="3226390"/>
            <a:ext cx="695342" cy="2741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>
                <a:latin typeface="Muller Bold" pitchFamily="2" charset="0"/>
              </a:rPr>
              <a:t>текст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="" xmlns:a16="http://schemas.microsoft.com/office/drawing/2014/main" id="{12A882EA-A4A1-A0E0-A219-F1BDFBD64976}"/>
              </a:ext>
            </a:extLst>
          </p:cNvPr>
          <p:cNvSpPr txBox="1">
            <a:spLocks/>
          </p:cNvSpPr>
          <p:nvPr/>
        </p:nvSpPr>
        <p:spPr>
          <a:xfrm>
            <a:off x="5570537" y="3590375"/>
            <a:ext cx="2346589" cy="983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00">
                <a:latin typeface="Muller Regular" pitchFamily="2" charset="0"/>
              </a:rPr>
              <a:t>Текст </a:t>
            </a:r>
          </a:p>
        </p:txBody>
      </p:sp>
      <p:sp>
        <p:nvSpPr>
          <p:cNvPr id="20" name="Заголовок 1">
            <a:extLst>
              <a:ext uri="{FF2B5EF4-FFF2-40B4-BE49-F238E27FC236}">
                <a16:creationId xmlns="" xmlns:a16="http://schemas.microsoft.com/office/drawing/2014/main" id="{826E08C7-D462-D00D-CCCE-BC92DF51A832}"/>
              </a:ext>
            </a:extLst>
          </p:cNvPr>
          <p:cNvSpPr txBox="1">
            <a:spLocks/>
          </p:cNvSpPr>
          <p:nvPr/>
        </p:nvSpPr>
        <p:spPr>
          <a:xfrm>
            <a:off x="8924236" y="2639687"/>
            <a:ext cx="1913499" cy="9838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000" b="1">
                <a:solidFill>
                  <a:srgbClr val="DE4439"/>
                </a:solidFill>
                <a:latin typeface="Muller Bold" pitchFamily="2" charset="0"/>
              </a:rPr>
              <a:t>1000</a:t>
            </a:r>
            <a:endParaRPr lang="ru-RU" sz="5000">
              <a:solidFill>
                <a:srgbClr val="DE4439"/>
              </a:solidFill>
            </a:endParaRPr>
          </a:p>
        </p:txBody>
      </p:sp>
      <p:sp>
        <p:nvSpPr>
          <p:cNvPr id="21" name="Текст 3">
            <a:extLst>
              <a:ext uri="{FF2B5EF4-FFF2-40B4-BE49-F238E27FC236}">
                <a16:creationId xmlns="" xmlns:a16="http://schemas.microsoft.com/office/drawing/2014/main" id="{D5BDFC2C-3BD9-EE77-11A1-9C06A72FCCD9}"/>
              </a:ext>
            </a:extLst>
          </p:cNvPr>
          <p:cNvSpPr txBox="1">
            <a:spLocks/>
          </p:cNvSpPr>
          <p:nvPr/>
        </p:nvSpPr>
        <p:spPr>
          <a:xfrm>
            <a:off x="10639543" y="3226390"/>
            <a:ext cx="695342" cy="2741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>
                <a:latin typeface="Muller Bold" pitchFamily="2" charset="0"/>
              </a:rPr>
              <a:t>текст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="" xmlns:a16="http://schemas.microsoft.com/office/drawing/2014/main" id="{700EC9C6-9BE2-CF09-D685-D20FD9529971}"/>
              </a:ext>
            </a:extLst>
          </p:cNvPr>
          <p:cNvSpPr txBox="1">
            <a:spLocks/>
          </p:cNvSpPr>
          <p:nvPr/>
        </p:nvSpPr>
        <p:spPr>
          <a:xfrm>
            <a:off x="8988295" y="3590375"/>
            <a:ext cx="2346589" cy="983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00">
                <a:latin typeface="Muller Regular" pitchFamily="2" charset="0"/>
              </a:rPr>
              <a:t>Текст 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="" xmlns:a16="http://schemas.microsoft.com/office/drawing/2014/main" id="{B30CCC4C-5C4D-528A-09AD-D1B20332730C}"/>
              </a:ext>
            </a:extLst>
          </p:cNvPr>
          <p:cNvCxnSpPr>
            <a:cxnSpLocks/>
          </p:cNvCxnSpPr>
          <p:nvPr/>
        </p:nvCxnSpPr>
        <p:spPr>
          <a:xfrm>
            <a:off x="5570537" y="4769224"/>
            <a:ext cx="576434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3413197-6D98-6192-1B7A-61FF5CA5B6D6}"/>
              </a:ext>
            </a:extLst>
          </p:cNvPr>
          <p:cNvSpPr txBox="1"/>
          <p:nvPr/>
        </p:nvSpPr>
        <p:spPr>
          <a:xfrm>
            <a:off x="5546027" y="964062"/>
            <a:ext cx="5941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b="1">
                <a:latin typeface="Muller Bold" pitchFamily="2" charset="0"/>
              </a:rPr>
              <a:t>Lorem ipsum dolor sit </a:t>
            </a:r>
            <a:r>
              <a:rPr lang="en" b="1" err="1">
                <a:latin typeface="Muller Bold" pitchFamily="2" charset="0"/>
              </a:rPr>
              <a:t>amet</a:t>
            </a:r>
            <a:r>
              <a:rPr lang="en" b="1">
                <a:latin typeface="Muller Bold" pitchFamily="2" charset="0"/>
              </a:rPr>
              <a:t>,</a:t>
            </a:r>
            <a:r>
              <a:rPr lang="ru-RU" b="1">
                <a:latin typeface="Muller Bold" pitchFamily="2" charset="0"/>
              </a:rPr>
              <a:t/>
            </a:r>
            <a:br>
              <a:rPr lang="ru-RU" b="1">
                <a:latin typeface="Muller Bold" pitchFamily="2" charset="0"/>
              </a:rPr>
            </a:br>
            <a:r>
              <a:rPr lang="en" b="1" err="1">
                <a:solidFill>
                  <a:schemeClr val="bg1"/>
                </a:solidFill>
                <a:latin typeface="Muller Bold" pitchFamily="2" charset="0"/>
              </a:rPr>
              <a:t>consectetur</a:t>
            </a:r>
            <a:r>
              <a:rPr lang="en" b="1">
                <a:solidFill>
                  <a:schemeClr val="bg1"/>
                </a:solidFill>
                <a:latin typeface="Muller Bold" pitchFamily="2" charset="0"/>
              </a:rPr>
              <a:t> </a:t>
            </a:r>
            <a:r>
              <a:rPr lang="en" b="1" err="1">
                <a:solidFill>
                  <a:schemeClr val="bg1"/>
                </a:solidFill>
                <a:latin typeface="Muller Bold" pitchFamily="2" charset="0"/>
              </a:rPr>
              <a:t>adipiscing</a:t>
            </a:r>
            <a:r>
              <a:rPr lang="en" b="1">
                <a:solidFill>
                  <a:schemeClr val="bg1"/>
                </a:solidFill>
                <a:latin typeface="Muller Bold" pitchFamily="2" charset="0"/>
              </a:rPr>
              <a:t> </a:t>
            </a:r>
            <a:r>
              <a:rPr lang="en" b="1" err="1">
                <a:solidFill>
                  <a:schemeClr val="bg1"/>
                </a:solidFill>
                <a:latin typeface="Muller Bold" pitchFamily="2" charset="0"/>
              </a:rPr>
              <a:t>elit</a:t>
            </a:r>
            <a:r>
              <a:rPr lang="en" b="1">
                <a:solidFill>
                  <a:schemeClr val="bg1"/>
                </a:solidFill>
                <a:latin typeface="Muller Bold" pitchFamily="2" charset="0"/>
              </a:rPr>
              <a:t>, </a:t>
            </a:r>
            <a:r>
              <a:rPr lang="ru-RU" b="1">
                <a:latin typeface="Muller Bold" pitchFamily="2" charset="0"/>
              </a:rPr>
              <a:t/>
            </a:r>
            <a:br>
              <a:rPr lang="ru-RU" b="1">
                <a:latin typeface="Muller Bold" pitchFamily="2" charset="0"/>
              </a:rPr>
            </a:br>
            <a:r>
              <a:rPr lang="en" b="1">
                <a:latin typeface="Muller Bold" pitchFamily="2" charset="0"/>
              </a:rPr>
              <a:t>sed do </a:t>
            </a:r>
            <a:r>
              <a:rPr lang="en" b="1" err="1">
                <a:latin typeface="Muller Bold" pitchFamily="2" charset="0"/>
              </a:rPr>
              <a:t>eiusmod</a:t>
            </a:r>
            <a:r>
              <a:rPr lang="en" b="1">
                <a:latin typeface="Muller Bold" pitchFamily="2" charset="0"/>
              </a:rPr>
              <a:t> </a:t>
            </a:r>
            <a:r>
              <a:rPr lang="en" b="1" err="1">
                <a:latin typeface="Muller Bold" pitchFamily="2" charset="0"/>
              </a:rPr>
              <a:t>tempor</a:t>
            </a:r>
            <a:endParaRPr lang="ru-RU" b="1">
              <a:latin typeface="Muller Bold" pitchFamily="2" charset="0"/>
            </a:endParaRPr>
          </a:p>
        </p:txBody>
      </p:sp>
      <p:sp>
        <p:nvSpPr>
          <p:cNvPr id="29" name="Текст 3">
            <a:extLst>
              <a:ext uri="{FF2B5EF4-FFF2-40B4-BE49-F238E27FC236}">
                <a16:creationId xmlns="" xmlns:a16="http://schemas.microsoft.com/office/drawing/2014/main" id="{7416E261-5C3C-147F-396D-3151AB81F9DF}"/>
              </a:ext>
            </a:extLst>
          </p:cNvPr>
          <p:cNvSpPr txBox="1">
            <a:spLocks/>
          </p:cNvSpPr>
          <p:nvPr/>
        </p:nvSpPr>
        <p:spPr>
          <a:xfrm>
            <a:off x="5570537" y="5160381"/>
            <a:ext cx="5764347" cy="13547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sz="1500">
                <a:latin typeface="Muller Regular" pitchFamily="2" charset="0"/>
              </a:rPr>
              <a:t>Lorem ipsum dolor sit </a:t>
            </a:r>
            <a:r>
              <a:rPr lang="en" sz="1500" err="1">
                <a:latin typeface="Muller Regular" pitchFamily="2" charset="0"/>
              </a:rPr>
              <a:t>amet</a:t>
            </a:r>
            <a:r>
              <a:rPr lang="en" sz="1500">
                <a:latin typeface="Muller Regular" pitchFamily="2" charset="0"/>
              </a:rPr>
              <a:t>, </a:t>
            </a:r>
            <a:r>
              <a:rPr lang="en" sz="1500" err="1">
                <a:latin typeface="Muller Regular" pitchFamily="2" charset="0"/>
              </a:rPr>
              <a:t>consectetur</a:t>
            </a:r>
            <a:r>
              <a:rPr lang="en" sz="1500">
                <a:latin typeface="Muller Regular" pitchFamily="2" charset="0"/>
              </a:rPr>
              <a:t> </a:t>
            </a:r>
            <a:r>
              <a:rPr lang="en" sz="1500" err="1">
                <a:latin typeface="Muller Regular" pitchFamily="2" charset="0"/>
              </a:rPr>
              <a:t>adipiscing</a:t>
            </a:r>
            <a:r>
              <a:rPr lang="en" sz="1500">
                <a:latin typeface="Muller Regular" pitchFamily="2" charset="0"/>
              </a:rPr>
              <a:t> </a:t>
            </a:r>
            <a:r>
              <a:rPr lang="en" sz="1500" err="1">
                <a:latin typeface="Muller Regular" pitchFamily="2" charset="0"/>
              </a:rPr>
              <a:t>elit</a:t>
            </a:r>
            <a:r>
              <a:rPr lang="en" sz="1500">
                <a:latin typeface="Muller Regular" pitchFamily="2" charset="0"/>
              </a:rPr>
              <a:t>, sed do </a:t>
            </a:r>
            <a:r>
              <a:rPr lang="en" sz="1500" err="1">
                <a:latin typeface="Muller Regular" pitchFamily="2" charset="0"/>
              </a:rPr>
              <a:t>eiusmod</a:t>
            </a:r>
            <a:r>
              <a:rPr lang="en" sz="1500">
                <a:latin typeface="Muller Regular" pitchFamily="2" charset="0"/>
              </a:rPr>
              <a:t> </a:t>
            </a:r>
            <a:r>
              <a:rPr lang="en" sz="1500" err="1">
                <a:latin typeface="Muller Regular" pitchFamily="2" charset="0"/>
              </a:rPr>
              <a:t>tempor</a:t>
            </a:r>
            <a:r>
              <a:rPr lang="en" sz="1500">
                <a:latin typeface="Muller Regular" pitchFamily="2" charset="0"/>
              </a:rPr>
              <a:t> </a:t>
            </a:r>
            <a:r>
              <a:rPr lang="en" sz="1500" err="1">
                <a:latin typeface="Muller Regular" pitchFamily="2" charset="0"/>
              </a:rPr>
              <a:t>incididunt</a:t>
            </a:r>
            <a:r>
              <a:rPr lang="en" sz="1500">
                <a:latin typeface="Muller Regular" pitchFamily="2" charset="0"/>
              </a:rPr>
              <a:t> </a:t>
            </a:r>
            <a:r>
              <a:rPr lang="en" sz="1500" err="1">
                <a:latin typeface="Muller Regular" pitchFamily="2" charset="0"/>
              </a:rPr>
              <a:t>ut</a:t>
            </a:r>
            <a:r>
              <a:rPr lang="en" sz="1500">
                <a:latin typeface="Muller Regular" pitchFamily="2" charset="0"/>
              </a:rPr>
              <a:t> labore et dolore magna </a:t>
            </a:r>
            <a:r>
              <a:rPr lang="en" sz="1500" err="1">
                <a:latin typeface="Muller Regular" pitchFamily="2" charset="0"/>
              </a:rPr>
              <a:t>aliqua</a:t>
            </a:r>
            <a:r>
              <a:rPr lang="en" sz="1500">
                <a:latin typeface="Muller Regular" pitchFamily="2" charset="0"/>
              </a:rPr>
              <a:t>. Ut </a:t>
            </a:r>
            <a:r>
              <a:rPr lang="en" sz="1500" err="1">
                <a:latin typeface="Muller Regular" pitchFamily="2" charset="0"/>
              </a:rPr>
              <a:t>enim</a:t>
            </a:r>
            <a:r>
              <a:rPr lang="en" sz="1500">
                <a:latin typeface="Muller Regular" pitchFamily="2" charset="0"/>
              </a:rPr>
              <a:t> ad minim </a:t>
            </a:r>
            <a:r>
              <a:rPr lang="en" sz="1500" err="1">
                <a:latin typeface="Muller Regular" pitchFamily="2" charset="0"/>
              </a:rPr>
              <a:t>veniam</a:t>
            </a:r>
            <a:r>
              <a:rPr lang="en" sz="1500">
                <a:latin typeface="Muller Regular" pitchFamily="2" charset="0"/>
              </a:rPr>
              <a:t>, </a:t>
            </a:r>
            <a:r>
              <a:rPr lang="en" sz="1500" err="1">
                <a:latin typeface="Muller Regular" pitchFamily="2" charset="0"/>
              </a:rPr>
              <a:t>quis</a:t>
            </a:r>
            <a:r>
              <a:rPr lang="en" sz="1500">
                <a:latin typeface="Muller Regular" pitchFamily="2" charset="0"/>
              </a:rPr>
              <a:t> </a:t>
            </a:r>
            <a:r>
              <a:rPr lang="en" sz="1500" err="1">
                <a:latin typeface="Muller Regular" pitchFamily="2" charset="0"/>
              </a:rPr>
              <a:t>nostrud</a:t>
            </a:r>
            <a:r>
              <a:rPr lang="en" sz="1500">
                <a:latin typeface="Muller Regular" pitchFamily="2" charset="0"/>
              </a:rPr>
              <a:t> exercitation </a:t>
            </a:r>
            <a:r>
              <a:rPr lang="en" sz="1500" err="1">
                <a:latin typeface="Muller Regular" pitchFamily="2" charset="0"/>
              </a:rPr>
              <a:t>ullamco</a:t>
            </a:r>
            <a:r>
              <a:rPr lang="en" sz="1500">
                <a:latin typeface="Muller Regular" pitchFamily="2" charset="0"/>
              </a:rPr>
              <a:t> </a:t>
            </a:r>
            <a:r>
              <a:rPr lang="en" sz="1500" err="1">
                <a:latin typeface="Muller Regular" pitchFamily="2" charset="0"/>
              </a:rPr>
              <a:t>laboris</a:t>
            </a:r>
            <a:r>
              <a:rPr lang="en" sz="1500">
                <a:latin typeface="Muller Regular" pitchFamily="2" charset="0"/>
              </a:rPr>
              <a:t> nisi </a:t>
            </a:r>
            <a:r>
              <a:rPr lang="en" sz="1500" err="1">
                <a:latin typeface="Muller Regular" pitchFamily="2" charset="0"/>
              </a:rPr>
              <a:t>ut</a:t>
            </a:r>
            <a:r>
              <a:rPr lang="en" sz="1500">
                <a:latin typeface="Muller Regular" pitchFamily="2" charset="0"/>
              </a:rPr>
              <a:t> </a:t>
            </a:r>
            <a:r>
              <a:rPr lang="en" sz="1500" err="1">
                <a:latin typeface="Muller Regular" pitchFamily="2" charset="0"/>
              </a:rPr>
              <a:t>aliquip</a:t>
            </a:r>
            <a:r>
              <a:rPr lang="en" sz="1500">
                <a:latin typeface="Muller Regular" pitchFamily="2" charset="0"/>
              </a:rPr>
              <a:t> ex </a:t>
            </a:r>
            <a:r>
              <a:rPr lang="en" sz="1500" err="1">
                <a:latin typeface="Muller Regular" pitchFamily="2" charset="0"/>
              </a:rPr>
              <a:t>ea</a:t>
            </a:r>
            <a:r>
              <a:rPr lang="en" sz="1500">
                <a:latin typeface="Muller Regular" pitchFamily="2" charset="0"/>
              </a:rPr>
              <a:t> </a:t>
            </a:r>
            <a:r>
              <a:rPr lang="en" sz="1500" err="1">
                <a:latin typeface="Muller Regular" pitchFamily="2" charset="0"/>
              </a:rPr>
              <a:t>commodo</a:t>
            </a:r>
            <a:r>
              <a:rPr lang="en" sz="1500">
                <a:latin typeface="Muller Regular" pitchFamily="2" charset="0"/>
              </a:rPr>
              <a:t> </a:t>
            </a:r>
            <a:r>
              <a:rPr lang="en" sz="1500" err="1">
                <a:latin typeface="Muller Regular" pitchFamily="2" charset="0"/>
              </a:rPr>
              <a:t>consequat</a:t>
            </a:r>
            <a:r>
              <a:rPr lang="en" sz="1500">
                <a:latin typeface="Muller Regular" pitchFamily="2" charset="0"/>
              </a:rPr>
              <a:t>.</a:t>
            </a:r>
            <a:endParaRPr lang="ru-RU" sz="1500">
              <a:latin typeface="Muller Regular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427"/>
            <a:ext cx="11770884" cy="620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4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>
            <a:extLst>
              <a:ext uri="{FF2B5EF4-FFF2-40B4-BE49-F238E27FC236}">
                <a16:creationId xmlns="" xmlns:a16="http://schemas.microsoft.com/office/drawing/2014/main" id="{6119A7F1-7556-5C45-A054-14679AD5BBD1}"/>
              </a:ext>
            </a:extLst>
          </p:cNvPr>
          <p:cNvSpPr/>
          <p:nvPr/>
        </p:nvSpPr>
        <p:spPr>
          <a:xfrm>
            <a:off x="0" y="333632"/>
            <a:ext cx="5050301" cy="5770606"/>
          </a:xfrm>
          <a:prstGeom prst="rect">
            <a:avLst/>
          </a:prstGeom>
          <a:solidFill>
            <a:srgbClr val="28282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Rectangle 5">
            <a:extLst>
              <a:ext uri="{FF2B5EF4-FFF2-40B4-BE49-F238E27FC236}">
                <a16:creationId xmlns="" xmlns:a16="http://schemas.microsoft.com/office/drawing/2014/main" id="{0C634647-3A92-1449-8D49-2E8666CDA395}"/>
              </a:ext>
            </a:extLst>
          </p:cNvPr>
          <p:cNvSpPr/>
          <p:nvPr/>
        </p:nvSpPr>
        <p:spPr>
          <a:xfrm>
            <a:off x="5970934" y="2388559"/>
            <a:ext cx="5524501" cy="1874521"/>
          </a:xfrm>
          <a:prstGeom prst="rect">
            <a:avLst/>
          </a:prstGeom>
          <a:solidFill>
            <a:srgbClr val="DE4439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Geometria" panose="020B0503020204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F27EE571-FD3A-1342-A8CE-1F72A7C45D6C}"/>
              </a:ext>
            </a:extLst>
          </p:cNvPr>
          <p:cNvSpPr txBox="1"/>
          <p:nvPr/>
        </p:nvSpPr>
        <p:spPr>
          <a:xfrm>
            <a:off x="6191812" y="1345689"/>
            <a:ext cx="5082746" cy="23544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1200">
                <a:solidFill>
                  <a:schemeClr val="bg1"/>
                </a:solidFill>
                <a:latin typeface="Muller Medium" pitchFamily="2" charset="0"/>
              </a:rPr>
              <a:t>WRITE TEXT HERE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413641FA-3A00-6745-95F3-C147B3FD0BA6}"/>
              </a:ext>
            </a:extLst>
          </p:cNvPr>
          <p:cNvSpPr txBox="1"/>
          <p:nvPr/>
        </p:nvSpPr>
        <p:spPr>
          <a:xfrm>
            <a:off x="6191811" y="2627054"/>
            <a:ext cx="5082746" cy="101566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Muller Regular" pitchFamily="2" charset="0"/>
              </a:rPr>
              <a:t>Волонтеры Саратовского РКК собрали и передали более 30 тонн гуманитарной помощи переселенцам с ДНР и ЛНР.</a:t>
            </a:r>
            <a:endParaRPr lang="ru-RU" sz="2000" dirty="0">
              <a:solidFill>
                <a:schemeClr val="bg1"/>
              </a:solidFill>
              <a:latin typeface="Muller Regular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7C5D376F-FD03-6A47-B413-928B9B783DCA}"/>
              </a:ext>
            </a:extLst>
          </p:cNvPr>
          <p:cNvSpPr txBox="1"/>
          <p:nvPr/>
        </p:nvSpPr>
        <p:spPr>
          <a:xfrm>
            <a:off x="6191812" y="4532491"/>
            <a:ext cx="5082746" cy="23544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1200">
                <a:solidFill>
                  <a:schemeClr val="bg1"/>
                </a:solidFill>
                <a:latin typeface="Muller Medium" pitchFamily="2" charset="0"/>
              </a:rPr>
              <a:t>WRITE TEXT HERE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F299D451-D091-E34E-8761-0723903EF5CE}"/>
              </a:ext>
            </a:extLst>
          </p:cNvPr>
          <p:cNvSpPr txBox="1"/>
          <p:nvPr/>
        </p:nvSpPr>
        <p:spPr>
          <a:xfrm>
            <a:off x="831424" y="4974287"/>
            <a:ext cx="25172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ru-RU" sz="1400" b="1" dirty="0" smtClean="0">
                <a:solidFill>
                  <a:schemeClr val="bg1"/>
                </a:solidFill>
                <a:latin typeface="Muller Bold" pitchFamily="2" charset="0"/>
              </a:rPr>
              <a:t>Волонтеры помогают разбирать и сортировать вещи</a:t>
            </a:r>
            <a:endParaRPr lang="ru-RU" sz="1400" b="1" dirty="0">
              <a:solidFill>
                <a:schemeClr val="bg1"/>
              </a:solidFill>
              <a:latin typeface="Muller Bold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01" y="3858099"/>
            <a:ext cx="3274540" cy="21686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13" y="741404"/>
            <a:ext cx="2227285" cy="29697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054" y="1063965"/>
            <a:ext cx="2327398" cy="232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558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2420410D-6834-E411-0A5B-5738388751AB}"/>
              </a:ext>
            </a:extLst>
          </p:cNvPr>
          <p:cNvSpPr/>
          <p:nvPr/>
        </p:nvSpPr>
        <p:spPr>
          <a:xfrm>
            <a:off x="0" y="1131376"/>
            <a:ext cx="6096000" cy="5726623"/>
          </a:xfrm>
          <a:prstGeom prst="rect">
            <a:avLst/>
          </a:prstGeom>
          <a:solidFill>
            <a:srgbClr val="DFDD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ysClr val="windowText" lastClr="000000"/>
                </a:solidFill>
              </a:rPr>
              <a:t>Место для фото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22B29907-2ED8-0DF5-274E-E55E45B086D8}"/>
              </a:ext>
            </a:extLst>
          </p:cNvPr>
          <p:cNvSpPr/>
          <p:nvPr/>
        </p:nvSpPr>
        <p:spPr>
          <a:xfrm>
            <a:off x="6870440" y="860948"/>
            <a:ext cx="5321559" cy="5726624"/>
          </a:xfrm>
          <a:prstGeom prst="rect">
            <a:avLst/>
          </a:prstGeom>
          <a:solidFill>
            <a:srgbClr val="DE443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5F1B24E8-11A9-F792-302E-761D1D16D490}"/>
              </a:ext>
            </a:extLst>
          </p:cNvPr>
          <p:cNvSpPr/>
          <p:nvPr/>
        </p:nvSpPr>
        <p:spPr>
          <a:xfrm>
            <a:off x="12441" y="4889241"/>
            <a:ext cx="3029339" cy="1968759"/>
          </a:xfrm>
          <a:prstGeom prst="rect">
            <a:avLst/>
          </a:prstGeom>
          <a:solidFill>
            <a:srgbClr val="DE44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B8E3EC0-3276-4113-1A19-EEFFFFA1E0C9}"/>
              </a:ext>
            </a:extLst>
          </p:cNvPr>
          <p:cNvSpPr txBox="1"/>
          <p:nvPr/>
        </p:nvSpPr>
        <p:spPr>
          <a:xfrm>
            <a:off x="440366" y="337728"/>
            <a:ext cx="880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Muller Bold" pitchFamily="2" charset="0"/>
              </a:rPr>
              <a:t>Заголовок</a:t>
            </a:r>
            <a:endParaRPr lang="ru-RU" sz="280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75F5DED-05A1-6A3F-18D8-62A42B41BBD8}"/>
              </a:ext>
            </a:extLst>
          </p:cNvPr>
          <p:cNvSpPr txBox="1"/>
          <p:nvPr/>
        </p:nvSpPr>
        <p:spPr>
          <a:xfrm>
            <a:off x="261257" y="5264132"/>
            <a:ext cx="24924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600" dirty="0">
                <a:solidFill>
                  <a:schemeClr val="bg1"/>
                </a:solidFill>
                <a:latin typeface="Muller Regular" pitchFamily="2" charset="0"/>
              </a:rPr>
              <a:t>Lorem ipsum dolor sit </a:t>
            </a:r>
            <a:r>
              <a:rPr lang="en" sz="1600" dirty="0" err="1">
                <a:solidFill>
                  <a:schemeClr val="bg1"/>
                </a:solidFill>
                <a:latin typeface="Muller Regular" pitchFamily="2" charset="0"/>
              </a:rPr>
              <a:t>amet</a:t>
            </a:r>
            <a:r>
              <a:rPr lang="en" sz="1600" dirty="0">
                <a:solidFill>
                  <a:schemeClr val="bg1"/>
                </a:solidFill>
                <a:latin typeface="Muller Regular" pitchFamily="2" charset="0"/>
              </a:rPr>
              <a:t>, </a:t>
            </a:r>
            <a:r>
              <a:rPr lang="en" sz="1600" dirty="0" err="1">
                <a:solidFill>
                  <a:schemeClr val="bg1"/>
                </a:solidFill>
                <a:latin typeface="Muller Regular" pitchFamily="2" charset="0"/>
              </a:rPr>
              <a:t>consectetur</a:t>
            </a:r>
            <a:r>
              <a:rPr lang="en" sz="1600" dirty="0">
                <a:solidFill>
                  <a:schemeClr val="bg1"/>
                </a:solidFill>
                <a:latin typeface="Muller Regular" pitchFamily="2" charset="0"/>
              </a:rPr>
              <a:t> </a:t>
            </a:r>
            <a:r>
              <a:rPr lang="en" sz="1600" dirty="0" err="1">
                <a:solidFill>
                  <a:schemeClr val="bg1"/>
                </a:solidFill>
                <a:latin typeface="Muller Regular" pitchFamily="2" charset="0"/>
              </a:rPr>
              <a:t>adipiscing</a:t>
            </a:r>
            <a:r>
              <a:rPr lang="en" sz="1600" dirty="0">
                <a:solidFill>
                  <a:schemeClr val="bg1"/>
                </a:solidFill>
                <a:latin typeface="Muller Regular" pitchFamily="2" charset="0"/>
              </a:rPr>
              <a:t> </a:t>
            </a:r>
            <a:r>
              <a:rPr lang="en" sz="1600" dirty="0" err="1">
                <a:solidFill>
                  <a:schemeClr val="bg1"/>
                </a:solidFill>
                <a:latin typeface="Muller Regular" pitchFamily="2" charset="0"/>
              </a:rPr>
              <a:t>elit</a:t>
            </a:r>
            <a:r>
              <a:rPr lang="en" sz="1600" dirty="0">
                <a:solidFill>
                  <a:schemeClr val="bg1"/>
                </a:solidFill>
                <a:latin typeface="Muller Regular" pitchFamily="2" charset="0"/>
              </a:rPr>
              <a:t>, sed do </a:t>
            </a:r>
            <a:r>
              <a:rPr lang="en" sz="1600" dirty="0" err="1">
                <a:solidFill>
                  <a:schemeClr val="bg1"/>
                </a:solidFill>
                <a:latin typeface="Muller Regular" pitchFamily="2" charset="0"/>
              </a:rPr>
              <a:t>eiusmod</a:t>
            </a:r>
            <a:r>
              <a:rPr lang="en" sz="1600" dirty="0">
                <a:solidFill>
                  <a:schemeClr val="bg1"/>
                </a:solidFill>
                <a:latin typeface="Muller Regular" pitchFamily="2" charset="0"/>
              </a:rPr>
              <a:t> </a:t>
            </a:r>
            <a:r>
              <a:rPr lang="en" sz="1600" dirty="0" err="1">
                <a:solidFill>
                  <a:schemeClr val="bg1"/>
                </a:solidFill>
                <a:latin typeface="Muller Regular" pitchFamily="2" charset="0"/>
              </a:rPr>
              <a:t>tempor</a:t>
            </a:r>
            <a:r>
              <a:rPr lang="en" sz="1600" dirty="0">
                <a:solidFill>
                  <a:schemeClr val="bg1"/>
                </a:solidFill>
                <a:latin typeface="Muller Regular" pitchFamily="2" charset="0"/>
              </a:rPr>
              <a:t> </a:t>
            </a:r>
            <a:r>
              <a:rPr lang="en" sz="1600" dirty="0" err="1">
                <a:solidFill>
                  <a:schemeClr val="bg1"/>
                </a:solidFill>
                <a:latin typeface="Muller Regular" pitchFamily="2" charset="0"/>
              </a:rPr>
              <a:t>incididunt</a:t>
            </a:r>
            <a:r>
              <a:rPr lang="en" sz="1600" dirty="0">
                <a:solidFill>
                  <a:schemeClr val="bg1"/>
                </a:solidFill>
                <a:latin typeface="Muller Regular" pitchFamily="2" charset="0"/>
              </a:rPr>
              <a:t> </a:t>
            </a:r>
            <a:r>
              <a:rPr lang="en" sz="1600" dirty="0" err="1">
                <a:solidFill>
                  <a:schemeClr val="bg1"/>
                </a:solidFill>
                <a:latin typeface="Muller Regular" pitchFamily="2" charset="0"/>
              </a:rPr>
              <a:t>ut</a:t>
            </a:r>
            <a:r>
              <a:rPr lang="en" sz="1600" dirty="0">
                <a:solidFill>
                  <a:schemeClr val="bg1"/>
                </a:solidFill>
                <a:latin typeface="Muller Regular" pitchFamily="2" charset="0"/>
              </a:rPr>
              <a:t> labore</a:t>
            </a:r>
            <a:endParaRPr lang="ru-RU" sz="1600" dirty="0">
              <a:solidFill>
                <a:schemeClr val="bg1"/>
              </a:solidFill>
              <a:latin typeface="Muller Regular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20C718D-46CD-F4D5-01BD-360EA0B55C3B}"/>
              </a:ext>
            </a:extLst>
          </p:cNvPr>
          <p:cNvSpPr txBox="1"/>
          <p:nvPr/>
        </p:nvSpPr>
        <p:spPr>
          <a:xfrm>
            <a:off x="7244862" y="1527729"/>
            <a:ext cx="4528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Проект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 «Жизнь продолжается»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FD06BF3-9DF6-093C-1BFD-FA9627E0B585}"/>
              </a:ext>
            </a:extLst>
          </p:cNvPr>
          <p:cNvSpPr txBox="1"/>
          <p:nvPr/>
        </p:nvSpPr>
        <p:spPr>
          <a:xfrm>
            <a:off x="7244862" y="2358726"/>
            <a:ext cx="452803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Muller Regular" pitchFamily="2" charset="0"/>
              </a:rPr>
              <a:t>Проект </a:t>
            </a:r>
            <a:r>
              <a:rPr lang="ru-RU" sz="1400" dirty="0">
                <a:solidFill>
                  <a:schemeClr val="bg1"/>
                </a:solidFill>
                <a:latin typeface="Muller Regular" pitchFamily="2" charset="0"/>
              </a:rPr>
              <a:t>поддержан Фондом президентских грантов и реализуется при тесном взаимодействии с Министерством молодежной политики и спорта, Министерством информации и массовых коммуникаций, Министерства здравоохранения, Министерство труда и социальной защиты Саратовской области.  </a:t>
            </a:r>
          </a:p>
          <a:p>
            <a:endParaRPr lang="ru-RU" sz="1400" dirty="0">
              <a:solidFill>
                <a:schemeClr val="bg1"/>
              </a:solidFill>
              <a:latin typeface="Muller Regular" pitchFamily="2" charset="0"/>
            </a:endParaRPr>
          </a:p>
          <a:p>
            <a:r>
              <a:rPr lang="ru-RU" sz="1400" dirty="0" smtClean="0">
                <a:solidFill>
                  <a:schemeClr val="bg1"/>
                </a:solidFill>
                <a:latin typeface="Muller Regular" pitchFamily="2" charset="0"/>
              </a:rPr>
              <a:t>Во время проекта </a:t>
            </a:r>
            <a:r>
              <a:rPr lang="ru-RU" sz="1400" dirty="0">
                <a:solidFill>
                  <a:schemeClr val="bg1"/>
                </a:solidFill>
                <a:latin typeface="Muller Regular" pitchFamily="2" charset="0"/>
              </a:rPr>
              <a:t>успешно реализовала задачи </a:t>
            </a:r>
            <a:r>
              <a:rPr lang="ru-RU" sz="1400" dirty="0" smtClean="0">
                <a:solidFill>
                  <a:schemeClr val="bg1"/>
                </a:solidFill>
                <a:latin typeface="Muller Regular" pitchFamily="2" charset="0"/>
              </a:rPr>
              <a:t>- </a:t>
            </a:r>
            <a:r>
              <a:rPr lang="ru-RU" sz="1400" dirty="0">
                <a:solidFill>
                  <a:schemeClr val="bg1"/>
                </a:solidFill>
                <a:latin typeface="Muller Regular" pitchFamily="2" charset="0"/>
              </a:rPr>
              <a:t>в пунктах временного размещения в </a:t>
            </a:r>
            <a:r>
              <a:rPr lang="ru-RU" sz="1400" dirty="0" err="1">
                <a:solidFill>
                  <a:schemeClr val="bg1"/>
                </a:solidFill>
                <a:latin typeface="Muller Regular" pitchFamily="2" charset="0"/>
              </a:rPr>
              <a:t>г.Саратове</a:t>
            </a:r>
            <a:r>
              <a:rPr lang="ru-RU" sz="1400" dirty="0">
                <a:solidFill>
                  <a:schemeClr val="bg1"/>
                </a:solidFill>
                <a:latin typeface="Muller Regular" pitchFamily="2" charset="0"/>
              </a:rPr>
              <a:t>, </a:t>
            </a:r>
          </a:p>
          <a:p>
            <a:r>
              <a:rPr lang="ru-RU" sz="1400" dirty="0">
                <a:solidFill>
                  <a:schemeClr val="bg1"/>
                </a:solidFill>
                <a:latin typeface="Muller Regular" pitchFamily="2" charset="0"/>
              </a:rPr>
              <a:t>г .Энгельсе и </a:t>
            </a:r>
            <a:r>
              <a:rPr lang="ru-RU" sz="1400" dirty="0" err="1" smtClean="0">
                <a:solidFill>
                  <a:schemeClr val="bg1"/>
                </a:solidFill>
                <a:latin typeface="Muller Regular" pitchFamily="2" charset="0"/>
              </a:rPr>
              <a:t>г.Балаково</a:t>
            </a:r>
            <a:r>
              <a:rPr lang="ru-RU" sz="1400" dirty="0" smtClean="0">
                <a:solidFill>
                  <a:schemeClr val="bg1"/>
                </a:solidFill>
                <a:latin typeface="Muller Regular" pitchFamily="2" charset="0"/>
              </a:rPr>
              <a:t>, с помощью волонтёров, были </a:t>
            </a:r>
            <a:r>
              <a:rPr lang="ru-RU" sz="1400" dirty="0">
                <a:solidFill>
                  <a:schemeClr val="bg1"/>
                </a:solidFill>
                <a:latin typeface="Muller Regular" pitchFamily="2" charset="0"/>
              </a:rPr>
              <a:t>проведены групповые мероприятия, направленные на </a:t>
            </a:r>
            <a:r>
              <a:rPr lang="ru-RU" sz="1400" dirty="0" err="1">
                <a:solidFill>
                  <a:schemeClr val="bg1"/>
                </a:solidFill>
                <a:latin typeface="Muller Regular" pitchFamily="2" charset="0"/>
              </a:rPr>
              <a:t>психо</a:t>
            </a:r>
            <a:r>
              <a:rPr lang="ru-RU" sz="1400" dirty="0">
                <a:solidFill>
                  <a:schemeClr val="bg1"/>
                </a:solidFill>
                <a:latin typeface="Muller Regular" pitchFamily="2" charset="0"/>
              </a:rPr>
              <a:t>-эмоциональную гармонизацию и социальную поддержку граждан , оказаны индивидуальные психологические консультации . Свыше 500 переселенцев приняли участие в данных мероприятиях - мастер-классах, интерактивных лекциях, практикумах и консультациях квалифицированных </a:t>
            </a:r>
            <a:r>
              <a:rPr lang="ru-RU" sz="1400" dirty="0" smtClean="0">
                <a:solidFill>
                  <a:schemeClr val="bg1"/>
                </a:solidFill>
                <a:latin typeface="Muller Regular" pitchFamily="2" charset="0"/>
              </a:rPr>
              <a:t>психологов</a:t>
            </a:r>
            <a:endParaRPr lang="ru-RU" sz="1400" dirty="0">
              <a:solidFill>
                <a:schemeClr val="bg1"/>
              </a:solidFill>
              <a:latin typeface="Muller Regular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10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>
            <a:extLst>
              <a:ext uri="{FF2B5EF4-FFF2-40B4-BE49-F238E27FC236}">
                <a16:creationId xmlns="" xmlns:a16="http://schemas.microsoft.com/office/drawing/2014/main" id="{6119A7F1-7556-5C45-A054-14679AD5BBD1}"/>
              </a:ext>
            </a:extLst>
          </p:cNvPr>
          <p:cNvSpPr/>
          <p:nvPr/>
        </p:nvSpPr>
        <p:spPr>
          <a:xfrm>
            <a:off x="73824" y="492335"/>
            <a:ext cx="6993924" cy="5770606"/>
          </a:xfrm>
          <a:prstGeom prst="rect">
            <a:avLst/>
          </a:prstGeom>
          <a:solidFill>
            <a:srgbClr val="28282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Rectangle 5">
            <a:extLst>
              <a:ext uri="{FF2B5EF4-FFF2-40B4-BE49-F238E27FC236}">
                <a16:creationId xmlns="" xmlns:a16="http://schemas.microsoft.com/office/drawing/2014/main" id="{0C634647-3A92-1449-8D49-2E8666CDA395}"/>
              </a:ext>
            </a:extLst>
          </p:cNvPr>
          <p:cNvSpPr/>
          <p:nvPr/>
        </p:nvSpPr>
        <p:spPr>
          <a:xfrm>
            <a:off x="6993924" y="2100408"/>
            <a:ext cx="5217638" cy="1874521"/>
          </a:xfrm>
          <a:prstGeom prst="rect">
            <a:avLst/>
          </a:prstGeom>
          <a:solidFill>
            <a:srgbClr val="DE4439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 smtClean="0">
                <a:latin typeface="Muller Regular"/>
              </a:rPr>
              <a:t>Благодаря волонтерам были собраны средства для приобретения дров и обогревателя одиноким пожилым людям.</a:t>
            </a:r>
            <a:endParaRPr lang="en-US" dirty="0">
              <a:latin typeface="Muller Regular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4" y="492335"/>
            <a:ext cx="6993924" cy="577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6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4694A2B0-74B0-628F-C7B7-DB08EF0D8FB3}"/>
              </a:ext>
            </a:extLst>
          </p:cNvPr>
          <p:cNvSpPr/>
          <p:nvPr/>
        </p:nvSpPr>
        <p:spPr>
          <a:xfrm>
            <a:off x="924131" y="3048543"/>
            <a:ext cx="75909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Muller Bold" pitchFamily="2" charset="-52"/>
              </a:rPr>
              <a:t>Контакты</a:t>
            </a:r>
          </a:p>
        </p:txBody>
      </p:sp>
      <p:sp>
        <p:nvSpPr>
          <p:cNvPr id="11" name="Треугольник 10">
            <a:extLst>
              <a:ext uri="{FF2B5EF4-FFF2-40B4-BE49-F238E27FC236}">
                <a16:creationId xmlns="" xmlns:a16="http://schemas.microsoft.com/office/drawing/2014/main" id="{1EAA1942-5E99-3617-7A61-88355FB196FE}"/>
              </a:ext>
            </a:extLst>
          </p:cNvPr>
          <p:cNvSpPr/>
          <p:nvPr/>
        </p:nvSpPr>
        <p:spPr>
          <a:xfrm rot="5400000" flipV="1">
            <a:off x="6661031" y="1327033"/>
            <a:ext cx="6858001" cy="4203938"/>
          </a:xfrm>
          <a:prstGeom prst="triangle">
            <a:avLst>
              <a:gd name="adj" fmla="val 100000"/>
            </a:avLst>
          </a:prstGeom>
          <a:solidFill>
            <a:srgbClr val="DE4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2302E"/>
              </a:solidFill>
            </a:endParaRPr>
          </a:p>
        </p:txBody>
      </p:sp>
      <p:sp>
        <p:nvSpPr>
          <p:cNvPr id="13" name="Треугольник 12">
            <a:extLst>
              <a:ext uri="{FF2B5EF4-FFF2-40B4-BE49-F238E27FC236}">
                <a16:creationId xmlns="" xmlns:a16="http://schemas.microsoft.com/office/drawing/2014/main" id="{735A24A0-3AB2-64F6-AA02-2989DB8BB6D9}"/>
              </a:ext>
            </a:extLst>
          </p:cNvPr>
          <p:cNvSpPr/>
          <p:nvPr/>
        </p:nvSpPr>
        <p:spPr>
          <a:xfrm>
            <a:off x="6616461" y="2260120"/>
            <a:ext cx="5575540" cy="4597879"/>
          </a:xfrm>
          <a:prstGeom prst="triangle">
            <a:avLst>
              <a:gd name="adj" fmla="val 100000"/>
            </a:avLst>
          </a:prstGeom>
          <a:solidFill>
            <a:srgbClr val="DEDD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8587E03-65F5-5F81-C5D4-EB0D1ECEB522}"/>
              </a:ext>
            </a:extLst>
          </p:cNvPr>
          <p:cNvSpPr txBox="1"/>
          <p:nvPr/>
        </p:nvSpPr>
        <p:spPr>
          <a:xfrm>
            <a:off x="1633930" y="3891659"/>
            <a:ext cx="3404326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ru-RU" sz="1400" dirty="0" smtClean="0">
                <a:latin typeface="Muller Regular" pitchFamily="2" charset="0"/>
              </a:rPr>
              <a:t>+7 (917) 208-41-11</a:t>
            </a:r>
            <a:endParaRPr lang="ru-RU" sz="1400" dirty="0">
              <a:latin typeface="Muller Regular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8A631E8-7E3E-A4CF-3945-A37505E4E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97390" y="3835658"/>
            <a:ext cx="493259" cy="4932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CC34371-DD70-6D20-9AF0-2F43C2B8E0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69008" y="4522073"/>
            <a:ext cx="550021" cy="495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B1080D7-68B6-C989-5582-04A9B4B5631F}"/>
              </a:ext>
            </a:extLst>
          </p:cNvPr>
          <p:cNvSpPr txBox="1"/>
          <p:nvPr/>
        </p:nvSpPr>
        <p:spPr>
          <a:xfrm>
            <a:off x="1633930" y="4615835"/>
            <a:ext cx="3376111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Muller Regular" pitchFamily="2" charset="0"/>
              </a:rPr>
              <a:t>http://saratovredcross.ru/</a:t>
            </a:r>
            <a:endParaRPr lang="ru-RU" sz="1400" dirty="0">
              <a:latin typeface="Muller Regular" pitchFamily="2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FBBCC35-212F-AD99-DC56-7AC5DD6C97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371944" y="-216816"/>
            <a:ext cx="5203596" cy="292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53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B995A200-E25F-752B-A687-9A45D202CBF7}"/>
              </a:ext>
            </a:extLst>
          </p:cNvPr>
          <p:cNvSpPr/>
          <p:nvPr/>
        </p:nvSpPr>
        <p:spPr>
          <a:xfrm>
            <a:off x="0" y="-10779"/>
            <a:ext cx="6096000" cy="6868780"/>
          </a:xfrm>
          <a:prstGeom prst="rect">
            <a:avLst/>
          </a:prstGeom>
          <a:solidFill>
            <a:srgbClr val="DE44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1EF903DF-BBCD-BE05-D8F7-909C74075CBE}"/>
              </a:ext>
            </a:extLst>
          </p:cNvPr>
          <p:cNvSpPr/>
          <p:nvPr/>
        </p:nvSpPr>
        <p:spPr>
          <a:xfrm>
            <a:off x="6096000" y="3429001"/>
            <a:ext cx="6096001" cy="3429000"/>
          </a:xfrm>
          <a:prstGeom prst="rect">
            <a:avLst/>
          </a:prstGeom>
          <a:solidFill>
            <a:srgbClr val="DFDD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chemeClr val="tx1"/>
                </a:solidFill>
              </a:rPr>
              <a:t>Место для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5F2252A-C247-242D-463B-8DA035F97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8122" y="752857"/>
            <a:ext cx="4883570" cy="699186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Саратовское отделение основано 06.10.1868 года.</a:t>
            </a:r>
            <a:endParaRPr lang="ru-RU" sz="2000" dirty="0"/>
          </a:p>
        </p:txBody>
      </p:sp>
      <p:sp useBgFill="1"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6DEF734E-C8E0-1207-B420-5C1A32DB99D6}"/>
              </a:ext>
            </a:extLst>
          </p:cNvPr>
          <p:cNvSpPr/>
          <p:nvPr/>
        </p:nvSpPr>
        <p:spPr>
          <a:xfrm>
            <a:off x="1432956" y="1602944"/>
            <a:ext cx="3230088" cy="36413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chemeClr val="tx1"/>
                </a:solidFill>
              </a:rPr>
              <a:t>Место для фото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="" xmlns:a16="http://schemas.microsoft.com/office/drawing/2014/main" id="{07B1C32D-2462-8C4C-1327-AAA973DD9F1A}"/>
              </a:ext>
            </a:extLst>
          </p:cNvPr>
          <p:cNvSpPr txBox="1">
            <a:spLocks/>
          </p:cNvSpPr>
          <p:nvPr/>
        </p:nvSpPr>
        <p:spPr>
          <a:xfrm>
            <a:off x="6898122" y="1602944"/>
            <a:ext cx="4510110" cy="13255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>
                <a:latin typeface="Muller Regular" pitchFamily="2" charset="0"/>
              </a:rPr>
              <a:t>Российский Красный Крест является старейшей и самой крупной из всех общественных организаций России, занимающихся благотворительной гуманитарной деятельностью.</a:t>
            </a:r>
            <a:endParaRPr lang="ru-RU" sz="1800" dirty="0">
              <a:latin typeface="Muller Regular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56" y="1452043"/>
            <a:ext cx="3297306" cy="41323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3610"/>
            <a:ext cx="6095999" cy="271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4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B7CBEEB2-14AF-3893-DB8A-FC5D9A550CD2}"/>
              </a:ext>
            </a:extLst>
          </p:cNvPr>
          <p:cNvSpPr/>
          <p:nvPr/>
        </p:nvSpPr>
        <p:spPr>
          <a:xfrm>
            <a:off x="0" y="0"/>
            <a:ext cx="7868653" cy="4138862"/>
          </a:xfrm>
          <a:prstGeom prst="rect">
            <a:avLst/>
          </a:prstGeom>
          <a:solidFill>
            <a:srgbClr val="DE44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A21DB6E9-3F84-3CD8-CF8E-9838650E4AAD}"/>
              </a:ext>
            </a:extLst>
          </p:cNvPr>
          <p:cNvSpPr/>
          <p:nvPr/>
        </p:nvSpPr>
        <p:spPr>
          <a:xfrm>
            <a:off x="7868653" y="2057400"/>
            <a:ext cx="4323347" cy="2081462"/>
          </a:xfrm>
          <a:prstGeom prst="rect">
            <a:avLst/>
          </a:prstGeom>
          <a:solidFill>
            <a:srgbClr val="DFDD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64B290B-83DB-2868-D1DA-B4211E47E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0" y="2258275"/>
            <a:ext cx="3932237" cy="16002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Саратовское региональное отделение сегодня: </a:t>
            </a:r>
            <a:endParaRPr lang="ru-RU" sz="3600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B00116EC-5A4F-5F88-B467-0E2AB6BFB2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620" y="4589965"/>
            <a:ext cx="6457124" cy="187740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ru-RU" sz="3200" dirty="0" smtClean="0">
                <a:latin typeface="Muller Regular" pitchFamily="2" charset="0"/>
              </a:rPr>
              <a:t>Один из партнеров Государства по медико-социальным направлениям и ЧС.</a:t>
            </a:r>
            <a:endParaRPr lang="ru-RU" sz="3200" dirty="0">
              <a:latin typeface="Muller Regular" pitchFamily="2" charset="0"/>
            </a:endParaRPr>
          </a:p>
        </p:txBody>
      </p:sp>
      <p:sp>
        <p:nvSpPr>
          <p:cNvPr id="10" name="Текст 3">
            <a:extLst>
              <a:ext uri="{FF2B5EF4-FFF2-40B4-BE49-F238E27FC236}">
                <a16:creationId xmlns="" xmlns:a16="http://schemas.microsoft.com/office/drawing/2014/main" id="{27ACEE22-227D-8F46-9B5A-D3EBD051B398}"/>
              </a:ext>
            </a:extLst>
          </p:cNvPr>
          <p:cNvSpPr txBox="1">
            <a:spLocks/>
          </p:cNvSpPr>
          <p:nvPr/>
        </p:nvSpPr>
        <p:spPr>
          <a:xfrm>
            <a:off x="8213733" y="2527579"/>
            <a:ext cx="3691756" cy="1361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800" dirty="0" smtClean="0">
                <a:latin typeface="Muller Regular" pitchFamily="2" charset="0"/>
              </a:rPr>
              <a:t>Организация дарящая надежду когда её не осталось, помощь когда она так нужна и любовь по всюду и для всех.</a:t>
            </a:r>
            <a:endParaRPr lang="ru-RU" sz="1800" dirty="0">
              <a:latin typeface="Muller Regular" pitchFamily="2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162E4BF0-22C0-1DEE-D131-E9C73AE4A1BA}"/>
              </a:ext>
            </a:extLst>
          </p:cNvPr>
          <p:cNvSpPr/>
          <p:nvPr/>
        </p:nvSpPr>
        <p:spPr>
          <a:xfrm>
            <a:off x="7868654" y="0"/>
            <a:ext cx="4323346" cy="2057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ysClr val="windowText" lastClr="000000"/>
                </a:solidFill>
              </a:rPr>
              <a:t>Место для фото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DB24377C-4246-8F55-07F8-0F0B4FFCCF8F}"/>
              </a:ext>
            </a:extLst>
          </p:cNvPr>
          <p:cNvSpPr/>
          <p:nvPr/>
        </p:nvSpPr>
        <p:spPr>
          <a:xfrm>
            <a:off x="8041193" y="4138862"/>
            <a:ext cx="3864296" cy="27191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ysClr val="windowText" lastClr="000000"/>
                </a:solidFill>
              </a:rPr>
              <a:t>Место для фото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143" y="225552"/>
            <a:ext cx="8367346" cy="2057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652" y="4133598"/>
            <a:ext cx="4036838" cy="279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26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EF8D68B4-7D43-3640-B956-CC8E10E2E7C4}"/>
              </a:ext>
            </a:extLst>
          </p:cNvPr>
          <p:cNvSpPr/>
          <p:nvPr/>
        </p:nvSpPr>
        <p:spPr>
          <a:xfrm>
            <a:off x="-1" y="0"/>
            <a:ext cx="3556001" cy="1930401"/>
          </a:xfrm>
          <a:prstGeom prst="rect">
            <a:avLst/>
          </a:prstGeom>
          <a:solidFill>
            <a:srgbClr val="DE44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>
                <a:latin typeface="Muller Medium" pitchFamily="2" charset="0"/>
              </a:rPr>
              <a:t>Курсы по обучению населения навыкам первой помощи</a:t>
            </a:r>
            <a:endParaRPr lang="ru-RU" dirty="0">
              <a:latin typeface="Muller Medium" pitchFamily="2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218E1E52-A6E6-89A3-634C-072E9B64BAFA}"/>
              </a:ext>
            </a:extLst>
          </p:cNvPr>
          <p:cNvSpPr/>
          <p:nvPr/>
        </p:nvSpPr>
        <p:spPr>
          <a:xfrm>
            <a:off x="3556000" y="0"/>
            <a:ext cx="3556000" cy="1930401"/>
          </a:xfrm>
          <a:prstGeom prst="rect">
            <a:avLst/>
          </a:prstGeom>
          <a:solidFill>
            <a:srgbClr val="28282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FF41A72E-E0C6-5A1A-5D2B-14873651CD6D}"/>
              </a:ext>
            </a:extLst>
          </p:cNvPr>
          <p:cNvSpPr txBox="1">
            <a:spLocks/>
          </p:cNvSpPr>
          <p:nvPr/>
        </p:nvSpPr>
        <p:spPr>
          <a:xfrm>
            <a:off x="241560" y="394446"/>
            <a:ext cx="3095529" cy="963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5FE3BED0-EF81-701C-A3EF-A77F856F3172}"/>
              </a:ext>
            </a:extLst>
          </p:cNvPr>
          <p:cNvSpPr/>
          <p:nvPr/>
        </p:nvSpPr>
        <p:spPr>
          <a:xfrm>
            <a:off x="0" y="1930401"/>
            <a:ext cx="7112000" cy="4927599"/>
          </a:xfrm>
          <a:prstGeom prst="rect">
            <a:avLst/>
          </a:prstGeom>
          <a:solidFill>
            <a:srgbClr val="DFDD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chemeClr val="tx1"/>
                </a:solidFill>
              </a:rPr>
              <a:t>Место для фото</a:t>
            </a:r>
          </a:p>
        </p:txBody>
      </p:sp>
      <p:sp>
        <p:nvSpPr>
          <p:cNvPr id="15" name="Текст 3">
            <a:extLst>
              <a:ext uri="{FF2B5EF4-FFF2-40B4-BE49-F238E27FC236}">
                <a16:creationId xmlns="" xmlns:a16="http://schemas.microsoft.com/office/drawing/2014/main" id="{2307934D-AD03-0A3D-07C0-3CB1C04E0A5A}"/>
              </a:ext>
            </a:extLst>
          </p:cNvPr>
          <p:cNvSpPr txBox="1">
            <a:spLocks/>
          </p:cNvSpPr>
          <p:nvPr/>
        </p:nvSpPr>
        <p:spPr>
          <a:xfrm>
            <a:off x="7613955" y="2110438"/>
            <a:ext cx="4056433" cy="456752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dirty="0" smtClean="0">
                <a:latin typeface="Muller Regular"/>
              </a:rPr>
              <a:t>На сегодняшний момент в Саратовском отделении трудятся 20 младших инструкторов (волонтёров) по Первой Помощи. Которые проводят мастер-классы для школьников, студентов и трудовых коллективов области. В регионе открыт  учебный центр, ребята проводят занятия не только в Саратове, а также выезжают в область. 28.10.2023 года проведен первый чемпионат по </a:t>
            </a:r>
            <a:r>
              <a:rPr lang="ru-RU" dirty="0">
                <a:latin typeface="Muller Regular"/>
              </a:rPr>
              <a:t>П</a:t>
            </a:r>
            <a:r>
              <a:rPr lang="ru-RU" dirty="0" smtClean="0">
                <a:latin typeface="Muller Regular"/>
              </a:rPr>
              <a:t>ервой Помощи, где приняли участие 50 команд. </a:t>
            </a:r>
          </a:p>
          <a:p>
            <a:pPr>
              <a:lnSpc>
                <a:spcPct val="110000"/>
              </a:lnSpc>
            </a:pPr>
            <a:r>
              <a:rPr lang="ru-RU" dirty="0" smtClean="0">
                <a:latin typeface="Muller Regular"/>
              </a:rPr>
              <a:t>Заключено соглашение о сотрудничестве с «Движение Первых», МЧС по Саратовской области и налажены связи с </a:t>
            </a:r>
            <a:r>
              <a:rPr lang="ru-RU" dirty="0">
                <a:latin typeface="Muller Regular"/>
              </a:rPr>
              <a:t>Министерствами </a:t>
            </a:r>
            <a:r>
              <a:rPr lang="ru-RU" dirty="0" smtClean="0">
                <a:latin typeface="Muller Regular"/>
              </a:rPr>
              <a:t>образования, спорта</a:t>
            </a:r>
            <a:r>
              <a:rPr lang="ru-RU" dirty="0">
                <a:latin typeface="Muller Regular"/>
              </a:rPr>
              <a:t> </a:t>
            </a:r>
            <a:r>
              <a:rPr lang="ru-RU" dirty="0" smtClean="0">
                <a:latin typeface="Muller Regular"/>
              </a:rPr>
              <a:t>и внутренней политики.</a:t>
            </a:r>
            <a:endParaRPr lang="ru-RU" dirty="0">
              <a:latin typeface="Muller Regular"/>
            </a:endParaRPr>
          </a:p>
        </p:txBody>
      </p:sp>
      <p:sp>
        <p:nvSpPr>
          <p:cNvPr id="18" name="Текст 3">
            <a:extLst>
              <a:ext uri="{FF2B5EF4-FFF2-40B4-BE49-F238E27FC236}">
                <a16:creationId xmlns="" xmlns:a16="http://schemas.microsoft.com/office/drawing/2014/main" id="{2FD45ECB-6C14-EB35-1A6B-7AE4F4B9EA8F}"/>
              </a:ext>
            </a:extLst>
          </p:cNvPr>
          <p:cNvSpPr txBox="1">
            <a:spLocks/>
          </p:cNvSpPr>
          <p:nvPr/>
        </p:nvSpPr>
        <p:spPr>
          <a:xfrm>
            <a:off x="3874993" y="394446"/>
            <a:ext cx="2918013" cy="1349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chemeClr val="bg1"/>
                </a:solidFill>
                <a:latin typeface="Muller Regular" pitchFamily="2" charset="0"/>
              </a:rPr>
              <a:t>Одним из основных и значимых направлений РКК является обучение курсам Первой Помощи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43187"/>
            <a:ext cx="7100505" cy="443523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05837"/>
            <a:ext cx="1645138" cy="21521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180" y="4958862"/>
            <a:ext cx="2889739" cy="18991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19" y="4906109"/>
            <a:ext cx="2668927" cy="19518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838" y="124149"/>
            <a:ext cx="1788859" cy="168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1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D9A56B0A-FCCA-4736-BF1F-33AD24307723}"/>
              </a:ext>
            </a:extLst>
          </p:cNvPr>
          <p:cNvSpPr/>
          <p:nvPr/>
        </p:nvSpPr>
        <p:spPr>
          <a:xfrm>
            <a:off x="7112002" y="0"/>
            <a:ext cx="5079998" cy="6858000"/>
          </a:xfrm>
          <a:prstGeom prst="rect">
            <a:avLst/>
          </a:prstGeom>
          <a:solidFill>
            <a:srgbClr val="DFDD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EF8D68B4-7D43-3640-B956-CC8E10E2E7C4}"/>
              </a:ext>
            </a:extLst>
          </p:cNvPr>
          <p:cNvSpPr/>
          <p:nvPr/>
        </p:nvSpPr>
        <p:spPr>
          <a:xfrm>
            <a:off x="-10347" y="0"/>
            <a:ext cx="3556001" cy="1930401"/>
          </a:xfrm>
          <a:prstGeom prst="rect">
            <a:avLst/>
          </a:prstGeom>
          <a:solidFill>
            <a:srgbClr val="DE44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Muller Medium" pitchFamily="2" charset="0"/>
              </a:rPr>
              <a:t>Донорство крови и костного мозга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218E1E52-A6E6-89A3-634C-072E9B64BAFA}"/>
              </a:ext>
            </a:extLst>
          </p:cNvPr>
          <p:cNvSpPr/>
          <p:nvPr/>
        </p:nvSpPr>
        <p:spPr>
          <a:xfrm>
            <a:off x="3556000" y="0"/>
            <a:ext cx="3556000" cy="1930401"/>
          </a:xfrm>
          <a:prstGeom prst="rect">
            <a:avLst/>
          </a:prstGeom>
          <a:solidFill>
            <a:srgbClr val="28282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FF41A72E-E0C6-5A1A-5D2B-14873651CD6D}"/>
              </a:ext>
            </a:extLst>
          </p:cNvPr>
          <p:cNvSpPr txBox="1">
            <a:spLocks/>
          </p:cNvSpPr>
          <p:nvPr/>
        </p:nvSpPr>
        <p:spPr>
          <a:xfrm>
            <a:off x="241560" y="394446"/>
            <a:ext cx="3095529" cy="963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5FE3BED0-EF81-701C-A3EF-A77F856F3172}"/>
              </a:ext>
            </a:extLst>
          </p:cNvPr>
          <p:cNvSpPr/>
          <p:nvPr/>
        </p:nvSpPr>
        <p:spPr>
          <a:xfrm>
            <a:off x="0" y="1930401"/>
            <a:ext cx="7112000" cy="4927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chemeClr val="tx1"/>
                </a:solidFill>
              </a:rPr>
              <a:t>Место для фото</a:t>
            </a:r>
          </a:p>
        </p:txBody>
      </p:sp>
      <p:sp>
        <p:nvSpPr>
          <p:cNvPr id="15" name="Текст 3">
            <a:extLst>
              <a:ext uri="{FF2B5EF4-FFF2-40B4-BE49-F238E27FC236}">
                <a16:creationId xmlns="" xmlns:a16="http://schemas.microsoft.com/office/drawing/2014/main" id="{2307934D-AD03-0A3D-07C0-3CB1C04E0A5A}"/>
              </a:ext>
            </a:extLst>
          </p:cNvPr>
          <p:cNvSpPr txBox="1">
            <a:spLocks/>
          </p:cNvSpPr>
          <p:nvPr/>
        </p:nvSpPr>
        <p:spPr>
          <a:xfrm>
            <a:off x="7613955" y="2110438"/>
            <a:ext cx="4056433" cy="456485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dirty="0" smtClean="0">
                <a:latin typeface="Muller Regular" pitchFamily="2" charset="0"/>
              </a:rPr>
              <a:t>В Саратовской области в этом году ровно 100 лет со дня первого переливания крови. Исторически сложилось так, что Российский Красный Крест стоял у истоков зарождения донорства. Так и сейчас наши сотрудники и волонтёры активно участвуют в этом направлении, проводя различные акции и марафоны для доноров и всех желающих, пропагандируют здоровый образ жизни и призывают как можно больше людей становиться донорами.</a:t>
            </a:r>
          </a:p>
          <a:p>
            <a:pPr>
              <a:lnSpc>
                <a:spcPct val="110000"/>
              </a:lnSpc>
            </a:pPr>
            <a:r>
              <a:rPr lang="ru-RU" dirty="0" smtClean="0">
                <a:latin typeface="Muller Regular" pitchFamily="2" charset="0"/>
              </a:rPr>
              <a:t>Заключено соглашение о сотрудничестве с областной станцией переливания крови, главный врач Аверьянов Евгений Геннадьевич является членом президиума СРООООРКК.</a:t>
            </a:r>
          </a:p>
          <a:p>
            <a:pPr>
              <a:lnSpc>
                <a:spcPct val="110000"/>
              </a:lnSpc>
            </a:pPr>
            <a:endParaRPr lang="ru-RU" dirty="0"/>
          </a:p>
        </p:txBody>
      </p:sp>
      <p:sp>
        <p:nvSpPr>
          <p:cNvPr id="18" name="Текст 3">
            <a:extLst>
              <a:ext uri="{FF2B5EF4-FFF2-40B4-BE49-F238E27FC236}">
                <a16:creationId xmlns="" xmlns:a16="http://schemas.microsoft.com/office/drawing/2014/main" id="{2FD45ECB-6C14-EB35-1A6B-7AE4F4B9EA8F}"/>
              </a:ext>
            </a:extLst>
          </p:cNvPr>
          <p:cNvSpPr txBox="1">
            <a:spLocks/>
          </p:cNvSpPr>
          <p:nvPr/>
        </p:nvSpPr>
        <p:spPr>
          <a:xfrm>
            <a:off x="3874993" y="394446"/>
            <a:ext cx="2918013" cy="1349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chemeClr val="bg1"/>
                </a:solidFill>
                <a:latin typeface="Muller Medium"/>
              </a:rPr>
              <a:t>Доноры это люди дарящие частичку себя во имя жизни добра и милосердия</a:t>
            </a:r>
            <a:r>
              <a:rPr lang="ru-RU" dirty="0" smtClean="0">
                <a:solidFill>
                  <a:schemeClr val="bg1"/>
                </a:solidFill>
                <a:latin typeface="Muller Regular" pitchFamily="2" charset="0"/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" y="1930401"/>
            <a:ext cx="3557954" cy="27519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94" y="4624278"/>
            <a:ext cx="1970942" cy="22918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647" y="1930401"/>
            <a:ext cx="3543699" cy="47448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8" t="-1422" r="1548" b="1422"/>
          <a:stretch/>
        </p:blipFill>
        <p:spPr>
          <a:xfrm>
            <a:off x="8849417" y="154474"/>
            <a:ext cx="1135345" cy="18545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5473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EF8D68B4-7D43-3640-B956-CC8E10E2E7C4}"/>
              </a:ext>
            </a:extLst>
          </p:cNvPr>
          <p:cNvSpPr/>
          <p:nvPr/>
        </p:nvSpPr>
        <p:spPr>
          <a:xfrm>
            <a:off x="-1" y="0"/>
            <a:ext cx="3556001" cy="1930401"/>
          </a:xfrm>
          <a:prstGeom prst="rect">
            <a:avLst/>
          </a:prstGeom>
          <a:solidFill>
            <a:srgbClr val="DE44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>
                <a:latin typeface="Muller Medium" pitchFamily="2" charset="0"/>
              </a:rPr>
              <a:t>Школа пациентов.</a:t>
            </a:r>
          </a:p>
          <a:p>
            <a:r>
              <a:rPr lang="ru-RU">
                <a:latin typeface="Muller Medium" pitchFamily="2" charset="0"/>
              </a:rPr>
              <a:t>Профилактика особо-опасных заболеваний ВИЧ, Гепатит, Туберкулез</a:t>
            </a:r>
            <a:endParaRPr lang="ru-RU" dirty="0">
              <a:latin typeface="Muller Medium" pitchFamily="2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218E1E52-A6E6-89A3-634C-072E9B64BAFA}"/>
              </a:ext>
            </a:extLst>
          </p:cNvPr>
          <p:cNvSpPr/>
          <p:nvPr/>
        </p:nvSpPr>
        <p:spPr>
          <a:xfrm>
            <a:off x="3556000" y="0"/>
            <a:ext cx="3556000" cy="1930401"/>
          </a:xfrm>
          <a:prstGeom prst="rect">
            <a:avLst/>
          </a:prstGeom>
          <a:solidFill>
            <a:srgbClr val="28282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FF41A72E-E0C6-5A1A-5D2B-14873651CD6D}"/>
              </a:ext>
            </a:extLst>
          </p:cNvPr>
          <p:cNvSpPr txBox="1">
            <a:spLocks/>
          </p:cNvSpPr>
          <p:nvPr/>
        </p:nvSpPr>
        <p:spPr>
          <a:xfrm>
            <a:off x="241560" y="394446"/>
            <a:ext cx="3095529" cy="963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5FE3BED0-EF81-701C-A3EF-A77F856F3172}"/>
              </a:ext>
            </a:extLst>
          </p:cNvPr>
          <p:cNvSpPr/>
          <p:nvPr/>
        </p:nvSpPr>
        <p:spPr>
          <a:xfrm>
            <a:off x="91831" y="2060199"/>
            <a:ext cx="7112000" cy="4927599"/>
          </a:xfrm>
          <a:prstGeom prst="rect">
            <a:avLst/>
          </a:prstGeom>
          <a:solidFill>
            <a:srgbClr val="DFDD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Текст 3">
            <a:extLst>
              <a:ext uri="{FF2B5EF4-FFF2-40B4-BE49-F238E27FC236}">
                <a16:creationId xmlns="" xmlns:a16="http://schemas.microsoft.com/office/drawing/2014/main" id="{2307934D-AD03-0A3D-07C0-3CB1C04E0A5A}"/>
              </a:ext>
            </a:extLst>
          </p:cNvPr>
          <p:cNvSpPr txBox="1">
            <a:spLocks/>
          </p:cNvSpPr>
          <p:nvPr/>
        </p:nvSpPr>
        <p:spPr>
          <a:xfrm>
            <a:off x="7613955" y="2110438"/>
            <a:ext cx="4056433" cy="4567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dirty="0" smtClean="0">
                <a:latin typeface="Muller Regular"/>
              </a:rPr>
              <a:t>Ежегодно сотрудниками и волонт</a:t>
            </a:r>
            <a:r>
              <a:rPr lang="ru-RU" dirty="0">
                <a:latin typeface="Muller Regular"/>
              </a:rPr>
              <a:t>ё</a:t>
            </a:r>
            <a:r>
              <a:rPr lang="ru-RU" dirty="0" smtClean="0">
                <a:latin typeface="Muller Regular"/>
              </a:rPr>
              <a:t>рами Саратовского отделения РКК проводятся акции, информационные мероприятия по профилактике особо-опасных заболеваний.</a:t>
            </a:r>
          </a:p>
          <a:p>
            <a:pPr>
              <a:lnSpc>
                <a:spcPct val="110000"/>
              </a:lnSpc>
            </a:pPr>
            <a:r>
              <a:rPr lang="ru-RU" dirty="0" smtClean="0">
                <a:latin typeface="Muller Regular"/>
              </a:rPr>
              <a:t>Заключено соглашение о сотрудничестве с СПИД-центром. Главный врач Данилов Алексей Николаевич является членом президиума СРООООРКК.</a:t>
            </a:r>
            <a:endParaRPr lang="ru-RU" dirty="0">
              <a:latin typeface="Muller Regular"/>
            </a:endParaRPr>
          </a:p>
        </p:txBody>
      </p:sp>
      <p:sp>
        <p:nvSpPr>
          <p:cNvPr id="18" name="Текст 3">
            <a:extLst>
              <a:ext uri="{FF2B5EF4-FFF2-40B4-BE49-F238E27FC236}">
                <a16:creationId xmlns="" xmlns:a16="http://schemas.microsoft.com/office/drawing/2014/main" id="{2FD45ECB-6C14-EB35-1A6B-7AE4F4B9EA8F}"/>
              </a:ext>
            </a:extLst>
          </p:cNvPr>
          <p:cNvSpPr txBox="1">
            <a:spLocks/>
          </p:cNvSpPr>
          <p:nvPr/>
        </p:nvSpPr>
        <p:spPr>
          <a:xfrm>
            <a:off x="3874993" y="394446"/>
            <a:ext cx="2918013" cy="1349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chemeClr val="bg1"/>
                </a:solidFill>
              </a:rPr>
              <a:t>РКК на протяжении всей своей истории ведет борьбу с особо-опасными заболеваниями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7313"/>
            <a:ext cx="1622474" cy="24572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392" y="1989861"/>
            <a:ext cx="3523393" cy="23448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71" y="1941279"/>
            <a:ext cx="2523260" cy="252326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953" y="4334740"/>
            <a:ext cx="3960832" cy="254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1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EF8D68B4-7D43-3640-B956-CC8E10E2E7C4}"/>
              </a:ext>
            </a:extLst>
          </p:cNvPr>
          <p:cNvSpPr/>
          <p:nvPr/>
        </p:nvSpPr>
        <p:spPr>
          <a:xfrm>
            <a:off x="-1" y="0"/>
            <a:ext cx="3556001" cy="1930401"/>
          </a:xfrm>
          <a:prstGeom prst="rect">
            <a:avLst/>
          </a:prstGeom>
          <a:solidFill>
            <a:srgbClr val="DE44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Muller Medium" pitchFamily="2" charset="0"/>
              </a:rPr>
              <a:t>Служба милосердия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218E1E52-A6E6-89A3-634C-072E9B64BAFA}"/>
              </a:ext>
            </a:extLst>
          </p:cNvPr>
          <p:cNvSpPr/>
          <p:nvPr/>
        </p:nvSpPr>
        <p:spPr>
          <a:xfrm>
            <a:off x="3556000" y="0"/>
            <a:ext cx="3556000" cy="1930401"/>
          </a:xfrm>
          <a:prstGeom prst="rect">
            <a:avLst/>
          </a:prstGeom>
          <a:solidFill>
            <a:srgbClr val="28282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FF41A72E-E0C6-5A1A-5D2B-14873651CD6D}"/>
              </a:ext>
            </a:extLst>
          </p:cNvPr>
          <p:cNvSpPr txBox="1">
            <a:spLocks/>
          </p:cNvSpPr>
          <p:nvPr/>
        </p:nvSpPr>
        <p:spPr>
          <a:xfrm>
            <a:off x="241560" y="394446"/>
            <a:ext cx="3095529" cy="963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5FE3BED0-EF81-701C-A3EF-A77F856F3172}"/>
              </a:ext>
            </a:extLst>
          </p:cNvPr>
          <p:cNvSpPr/>
          <p:nvPr/>
        </p:nvSpPr>
        <p:spPr>
          <a:xfrm>
            <a:off x="0" y="1930401"/>
            <a:ext cx="7112000" cy="4927599"/>
          </a:xfrm>
          <a:prstGeom prst="rect">
            <a:avLst/>
          </a:prstGeom>
          <a:solidFill>
            <a:srgbClr val="DFDD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chemeClr val="tx1"/>
                </a:solidFill>
              </a:rPr>
              <a:t>Место для фото</a:t>
            </a:r>
          </a:p>
        </p:txBody>
      </p:sp>
      <p:sp>
        <p:nvSpPr>
          <p:cNvPr id="15" name="Текст 3">
            <a:extLst>
              <a:ext uri="{FF2B5EF4-FFF2-40B4-BE49-F238E27FC236}">
                <a16:creationId xmlns="" xmlns:a16="http://schemas.microsoft.com/office/drawing/2014/main" id="{2307934D-AD03-0A3D-07C0-3CB1C04E0A5A}"/>
              </a:ext>
            </a:extLst>
          </p:cNvPr>
          <p:cNvSpPr txBox="1">
            <a:spLocks/>
          </p:cNvSpPr>
          <p:nvPr/>
        </p:nvSpPr>
        <p:spPr>
          <a:xfrm>
            <a:off x="7613955" y="536331"/>
            <a:ext cx="4056433" cy="6141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ru-RU" dirty="0" smtClean="0">
                <a:latin typeface="Muller Regular" pitchFamily="2" charset="0"/>
              </a:rPr>
              <a:t>Основной миссией Российского Красного Крестя- является предотвращение и облегчения страдания людей. </a:t>
            </a:r>
          </a:p>
          <a:p>
            <a:pPr>
              <a:lnSpc>
                <a:spcPct val="110000"/>
              </a:lnSpc>
            </a:pPr>
            <a:r>
              <a:rPr lang="ru-RU" dirty="0" smtClean="0">
                <a:latin typeface="Muller Regular" pitchFamily="2" charset="0"/>
              </a:rPr>
              <a:t>Так наши сотрудники и волонтёры, по возможности всегда приходят туда, где нужна помощь. Будь то, пожилые замерзающие в развалившейся лачуге, сирота находящаяся на стационарном лечении или люди вынуждено покинувшие дом, спасаясь от огня террора.</a:t>
            </a:r>
          </a:p>
          <a:p>
            <a:pPr>
              <a:lnSpc>
                <a:spcPct val="110000"/>
              </a:lnSpc>
            </a:pPr>
            <a:r>
              <a:rPr lang="ru-RU" dirty="0" smtClean="0">
                <a:latin typeface="Muller Regular" pitchFamily="2" charset="0"/>
              </a:rPr>
              <a:t>В 2023 году открыт учебный центр. Инструктора проводят индивидуальные и групповые мастер-классы с применением специальных средств и методик по </a:t>
            </a:r>
            <a:r>
              <a:rPr lang="ru-RU" dirty="0">
                <a:latin typeface="Muller Regular" pitchFamily="2" charset="0"/>
              </a:rPr>
              <a:t>родственному уходу за маломобильными </a:t>
            </a:r>
            <a:r>
              <a:rPr lang="ru-RU" dirty="0" smtClean="0">
                <a:latin typeface="Muller Regular" pitchFamily="2" charset="0"/>
              </a:rPr>
              <a:t>гражданами. Продолжает работать БАНК-ВЕЩЕЙ.</a:t>
            </a:r>
          </a:p>
          <a:p>
            <a:pPr>
              <a:lnSpc>
                <a:spcPct val="110000"/>
              </a:lnSpc>
            </a:pPr>
            <a:r>
              <a:rPr lang="ru-RU" dirty="0" smtClean="0"/>
              <a:t>Заключено соглашение о сотрудничестве с Епархией Саратовской области.</a:t>
            </a:r>
            <a:endParaRPr lang="ru-RU" dirty="0"/>
          </a:p>
        </p:txBody>
      </p:sp>
      <p:sp>
        <p:nvSpPr>
          <p:cNvPr id="18" name="Текст 3">
            <a:extLst>
              <a:ext uri="{FF2B5EF4-FFF2-40B4-BE49-F238E27FC236}">
                <a16:creationId xmlns="" xmlns:a16="http://schemas.microsoft.com/office/drawing/2014/main" id="{2FD45ECB-6C14-EB35-1A6B-7AE4F4B9EA8F}"/>
              </a:ext>
            </a:extLst>
          </p:cNvPr>
          <p:cNvSpPr txBox="1">
            <a:spLocks/>
          </p:cNvSpPr>
          <p:nvPr/>
        </p:nvSpPr>
        <p:spPr>
          <a:xfrm>
            <a:off x="3874993" y="394446"/>
            <a:ext cx="2918013" cy="1349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solidFill>
                  <a:schemeClr val="bg1"/>
                </a:solidFill>
                <a:latin typeface="Muller Medium"/>
              </a:rPr>
              <a:t>Основа нашей деятельности- это люди, которые объединяют своей компетенцией и ресурсы ради бескорыстной помощи другим.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0401"/>
            <a:ext cx="3464169" cy="25981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170" y="1930401"/>
            <a:ext cx="3464170" cy="25981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8528"/>
            <a:ext cx="3464170" cy="23294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170" y="4528528"/>
            <a:ext cx="3464170" cy="232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0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E41EBD64-4638-F859-1A84-11AEA1A7B701}"/>
              </a:ext>
            </a:extLst>
          </p:cNvPr>
          <p:cNvSpPr/>
          <p:nvPr/>
        </p:nvSpPr>
        <p:spPr>
          <a:xfrm>
            <a:off x="0" y="0"/>
            <a:ext cx="4772025" cy="6858000"/>
          </a:xfrm>
          <a:prstGeom prst="rect">
            <a:avLst/>
          </a:prstGeom>
          <a:solidFill>
            <a:srgbClr val="28282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857D664-A699-3C83-F2BD-3DA6F1B41BB4}"/>
              </a:ext>
            </a:extLst>
          </p:cNvPr>
          <p:cNvSpPr/>
          <p:nvPr/>
        </p:nvSpPr>
        <p:spPr>
          <a:xfrm>
            <a:off x="0" y="4769224"/>
            <a:ext cx="4772025" cy="2088776"/>
          </a:xfrm>
          <a:prstGeom prst="rect">
            <a:avLst/>
          </a:prstGeom>
          <a:solidFill>
            <a:srgbClr val="DFDD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9F2E332-B572-5DB4-C6FA-BF232B75A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63" y="242277"/>
            <a:ext cx="3932237" cy="1600200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Muller Regular" pitchFamily="2" charset="0"/>
              </a:rPr>
              <a:t>Работа с молодежью, открыт скаут-центр «Феникс»</a:t>
            </a:r>
            <a:r>
              <a:rPr lang="ru-RU" sz="2400" dirty="0">
                <a:latin typeface="Muller Regular" pitchFamily="2" charset="0"/>
              </a:rPr>
              <a:t/>
            </a:r>
            <a:br>
              <a:rPr lang="ru-RU" sz="2400" dirty="0">
                <a:latin typeface="Muller Regular" pitchFamily="2" charset="0"/>
              </a:rPr>
            </a:br>
            <a:endParaRPr lang="ru-RU" sz="24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BDAEB5E4-54FC-C3F5-BFAE-FB4EE4AE85B2}"/>
              </a:ext>
            </a:extLst>
          </p:cNvPr>
          <p:cNvSpPr/>
          <p:nvPr/>
        </p:nvSpPr>
        <p:spPr>
          <a:xfrm>
            <a:off x="4772025" y="0"/>
            <a:ext cx="741997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ysClr val="windowText" lastClr="000000"/>
                </a:solidFill>
              </a:rPr>
              <a:t>Место для фото</a:t>
            </a:r>
          </a:p>
        </p:txBody>
      </p:sp>
      <p:sp>
        <p:nvSpPr>
          <p:cNvPr id="12" name="Текст 3">
            <a:extLst>
              <a:ext uri="{FF2B5EF4-FFF2-40B4-BE49-F238E27FC236}">
                <a16:creationId xmlns="" xmlns:a16="http://schemas.microsoft.com/office/drawing/2014/main" id="{8085555C-726B-388C-CC67-C9F1F9B2A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8293" y="1842477"/>
            <a:ext cx="4126707" cy="4776708"/>
          </a:xfrm>
        </p:spPr>
        <p:txBody>
          <a:bodyPr>
            <a:norm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Muller Regular" pitchFamily="2" charset="0"/>
              </a:rPr>
              <a:t>Жизнь на основе скаутского обещания и законов скаутов - осознание своего долга перед собой, гражданского долга и долга перед близкими</a:t>
            </a:r>
          </a:p>
          <a:p>
            <a:r>
              <a:rPr lang="ru-RU" sz="1400" dirty="0">
                <a:solidFill>
                  <a:schemeClr val="bg1"/>
                </a:solidFill>
                <a:latin typeface="Muller Regular" pitchFamily="2" charset="0"/>
              </a:rPr>
              <a:t>• Патрульная система или работа в малых группах</a:t>
            </a:r>
          </a:p>
          <a:p>
            <a:r>
              <a:rPr lang="ru-RU" sz="1400" dirty="0">
                <a:solidFill>
                  <a:schemeClr val="bg1"/>
                </a:solidFill>
                <a:latin typeface="Muller Regular" pitchFamily="2" charset="0"/>
              </a:rPr>
              <a:t>• Личный рост участников - стимулирующие и развивающие программы</a:t>
            </a:r>
          </a:p>
          <a:p>
            <a:r>
              <a:rPr lang="ru-RU" sz="1400" dirty="0">
                <a:solidFill>
                  <a:schemeClr val="bg1"/>
                </a:solidFill>
                <a:latin typeface="Muller Regular" pitchFamily="2" charset="0"/>
              </a:rPr>
              <a:t>• Жизнь на природе. Постоянная практика самоутверждения и развития с помощью активной деятельности на природе, при проведении всевозможных разовых форм, традиционных, </a:t>
            </a:r>
            <a:r>
              <a:rPr lang="ru-RU" sz="1400" dirty="0" err="1">
                <a:solidFill>
                  <a:schemeClr val="bg1"/>
                </a:solidFill>
                <a:latin typeface="Muller Regular" pitchFamily="2" charset="0"/>
              </a:rPr>
              <a:t>пионеринга</a:t>
            </a:r>
            <a:r>
              <a:rPr lang="ru-RU" sz="1400" dirty="0">
                <a:solidFill>
                  <a:schemeClr val="bg1"/>
                </a:solidFill>
                <a:latin typeface="Muller Regular" pitchFamily="2" charset="0"/>
              </a:rPr>
              <a:t>, исследовательской </a:t>
            </a:r>
            <a:r>
              <a:rPr lang="ru-RU" sz="1400" dirty="0">
                <a:latin typeface="Muller Regular" pitchFamily="2" charset="0"/>
              </a:rPr>
              <a:t>деятельности</a:t>
            </a:r>
          </a:p>
          <a:p>
            <a:r>
              <a:rPr lang="ru-RU" sz="1400" dirty="0">
                <a:latin typeface="Muller Regular" pitchFamily="2" charset="0"/>
              </a:rPr>
              <a:t>• Традиции (заложенные в начале движения, дополняемые самими участниками)</a:t>
            </a:r>
          </a:p>
          <a:p>
            <a:r>
              <a:rPr lang="ru-RU" sz="1400" dirty="0">
                <a:latin typeface="Muller Regular" pitchFamily="2" charset="0"/>
              </a:rPr>
              <a:t>• Учеба через дело - обязательное применение теории на практике</a:t>
            </a:r>
          </a:p>
          <a:p>
            <a:r>
              <a:rPr lang="ru-RU" sz="1400" dirty="0">
                <a:latin typeface="Muller Regular" pitchFamily="2" charset="0"/>
              </a:rPr>
              <a:t>• Поддержка старших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014" y="2690446"/>
            <a:ext cx="7408985" cy="41675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925" y="29723"/>
            <a:ext cx="4780666" cy="31881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987" y="488"/>
            <a:ext cx="2199704" cy="27871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-363" t="363" r="363" b="-363"/>
          <a:stretch/>
        </p:blipFill>
        <p:spPr>
          <a:xfrm>
            <a:off x="3718903" y="297032"/>
            <a:ext cx="1490394" cy="14903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5635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E41EBD64-4638-F859-1A84-11AEA1A7B701}"/>
              </a:ext>
            </a:extLst>
          </p:cNvPr>
          <p:cNvSpPr/>
          <p:nvPr/>
        </p:nvSpPr>
        <p:spPr>
          <a:xfrm>
            <a:off x="0" y="0"/>
            <a:ext cx="4772025" cy="4769224"/>
          </a:xfrm>
          <a:prstGeom prst="rect">
            <a:avLst/>
          </a:prstGeom>
          <a:solidFill>
            <a:srgbClr val="DE4439">
              <a:alpha val="9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857D664-A699-3C83-F2BD-3DA6F1B41BB4}"/>
              </a:ext>
            </a:extLst>
          </p:cNvPr>
          <p:cNvSpPr/>
          <p:nvPr/>
        </p:nvSpPr>
        <p:spPr>
          <a:xfrm>
            <a:off x="0" y="4769224"/>
            <a:ext cx="4772025" cy="2088776"/>
          </a:xfrm>
          <a:prstGeom prst="rect">
            <a:avLst/>
          </a:prstGeom>
          <a:solidFill>
            <a:srgbClr val="DFDD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9F2E332-B572-5DB4-C6FA-BF232B75A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93" y="2836985"/>
            <a:ext cx="4265430" cy="17223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Muller Bold" pitchFamily="2" charset="0"/>
              </a:rPr>
              <a:t>Общественная наблюдательная комиссия</a:t>
            </a:r>
            <a:endParaRPr lang="ru-RU" sz="2400" b="1" dirty="0">
              <a:solidFill>
                <a:schemeClr val="bg1"/>
              </a:solidFill>
              <a:latin typeface="Muller Bold" pitchFamily="2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E43CBCEA-0E06-CB1B-91B3-683342CF8317}"/>
              </a:ext>
            </a:extLst>
          </p:cNvPr>
          <p:cNvSpPr/>
          <p:nvPr/>
        </p:nvSpPr>
        <p:spPr>
          <a:xfrm>
            <a:off x="4772025" y="0"/>
            <a:ext cx="741997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ysClr val="windowText" lastClr="000000"/>
                </a:solidFill>
              </a:rPr>
              <a:t>Место для фото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="" xmlns:a16="http://schemas.microsoft.com/office/drawing/2014/main" id="{2F33FC1B-349D-6CFD-8797-304B0B0F9CD6}"/>
              </a:ext>
            </a:extLst>
          </p:cNvPr>
          <p:cNvSpPr txBox="1">
            <a:spLocks/>
          </p:cNvSpPr>
          <p:nvPr/>
        </p:nvSpPr>
        <p:spPr>
          <a:xfrm>
            <a:off x="318293" y="5056291"/>
            <a:ext cx="4126707" cy="1562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>
                <a:latin typeface="Muller Regular" pitchFamily="2" charset="0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/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/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/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/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/>
            </a:lvl9pPr>
          </a:lstStyle>
          <a:p>
            <a:r>
              <a:rPr lang="ru-RU" dirty="0" smtClean="0"/>
              <a:t>С 2023 года представитель Саратовского РО РКК может посещать людей находящихся в МЛС. Принимать обращения, просьбы, жалобы и контролировать соблюдение прав человека.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0"/>
            <a:ext cx="7419975" cy="608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2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1214</TotalTime>
  <Words>953</Words>
  <Application>Microsoft Office PowerPoint</Application>
  <PresentationFormat>Широкоэкранный</PresentationFormat>
  <Paragraphs>85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Geometria</vt:lpstr>
      <vt:lpstr>Muller Bold</vt:lpstr>
      <vt:lpstr>Muller Medium</vt:lpstr>
      <vt:lpstr>Muller Regular</vt:lpstr>
      <vt:lpstr>Тема Office</vt:lpstr>
      <vt:lpstr>Презентация PowerPoint</vt:lpstr>
      <vt:lpstr>Саратовское отделение основано 06.10.1868 года.</vt:lpstr>
      <vt:lpstr>Саратовское региональное отделение сегодня: 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с молодежью, открыт скаут-центр «Феникс» </vt:lpstr>
      <vt:lpstr>Общественная наблюдательная комиссия</vt:lpstr>
      <vt:lpstr>Презентация PowerPoint</vt:lpstr>
      <vt:lpstr>Презентация PowerPoint</vt:lpstr>
      <vt:lpstr>ТЕКСТ СЛАЙДА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 СЛАЙДА</dc:title>
  <dc:creator>Ва ля</dc:creator>
  <cp:lastModifiedBy>Ildar-Neo</cp:lastModifiedBy>
  <cp:revision>46</cp:revision>
  <dcterms:created xsi:type="dcterms:W3CDTF">2023-02-06T08:12:56Z</dcterms:created>
  <dcterms:modified xsi:type="dcterms:W3CDTF">2023-11-26T16:32:13Z</dcterms:modified>
</cp:coreProperties>
</file>