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  <p:embeddedFont>
      <p:font typeface="Lato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22" Type="http://schemas.openxmlformats.org/officeDocument/2006/relationships/font" Target="fonts/Lato-boldItalic.fntdata"/><Relationship Id="rId21" Type="http://schemas.openxmlformats.org/officeDocument/2006/relationships/font" Target="fonts/Lato-italic.fntdata"/><Relationship Id="rId24" Type="http://schemas.openxmlformats.org/officeDocument/2006/relationships/font" Target="fonts/LatoLight-bold.fntdata"/><Relationship Id="rId23" Type="http://schemas.openxmlformats.org/officeDocument/2006/relationships/font" Target="fonts/LatoL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Light-boldItalic.fntdata"/><Relationship Id="rId25" Type="http://schemas.openxmlformats.org/officeDocument/2006/relationships/font" Target="fonts/Lato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19" Type="http://schemas.openxmlformats.org/officeDocument/2006/relationships/font" Target="fonts/Lato-regular.fntdata"/><Relationship Id="rId18" Type="http://schemas.openxmlformats.org/officeDocument/2006/relationships/font" Target="fonts/Raleway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1bf24fc0e7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1bf24fc0e7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1bf24fc0e7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1bf24fc0e7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1bf24fc0e7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1bf24fc0e7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1bf24fc0e7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1bf24fc0e7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1bf24fc0e7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1bf24fc0e7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1bf24fc0e7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1bf24fc0e7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bf24fc0e7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bf24fc0e7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1c1fb700c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1c1fb700c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ch2036v.mskobr.ru/o-nas/obshchestvennaya-zhizn/volunteer-dvizhenie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hyperlink" Target="https://vk.com/sch2036?w=wall-113777817_9991" TargetMode="External"/><Relationship Id="rId11" Type="http://schemas.openxmlformats.org/officeDocument/2006/relationships/hyperlink" Target="https://vk.com/sch2036?w=wall-113777817_9778" TargetMode="External"/><Relationship Id="rId10" Type="http://schemas.openxmlformats.org/officeDocument/2006/relationships/hyperlink" Target="https://vk.com/sch2036?w=wall-113777817_9771" TargetMode="External"/><Relationship Id="rId21" Type="http://schemas.openxmlformats.org/officeDocument/2006/relationships/hyperlink" Target="https://vk.com/sch2036?w=wall-113777817_10030" TargetMode="External"/><Relationship Id="rId13" Type="http://schemas.openxmlformats.org/officeDocument/2006/relationships/hyperlink" Target="https://vk.com/sch2036?w=wall-113777817_9824" TargetMode="External"/><Relationship Id="rId12" Type="http://schemas.openxmlformats.org/officeDocument/2006/relationships/hyperlink" Target="https://vk.com/sch2036?w=wall-113777817_9795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vk.com/sch2036?w=wall-113777817_9492" TargetMode="External"/><Relationship Id="rId4" Type="http://schemas.openxmlformats.org/officeDocument/2006/relationships/hyperlink" Target="https://vk.com/sch2036?w=wall-113777817_9529" TargetMode="External"/><Relationship Id="rId9" Type="http://schemas.openxmlformats.org/officeDocument/2006/relationships/hyperlink" Target="https://vk.com/sch2036?w=wall-113777817_9729" TargetMode="External"/><Relationship Id="rId15" Type="http://schemas.openxmlformats.org/officeDocument/2006/relationships/hyperlink" Target="https://vk.com/sch2036?w=wall-113777817_9868" TargetMode="External"/><Relationship Id="rId14" Type="http://schemas.openxmlformats.org/officeDocument/2006/relationships/hyperlink" Target="https://vk.com/sch2036?w=wall-113777817_9828" TargetMode="External"/><Relationship Id="rId17" Type="http://schemas.openxmlformats.org/officeDocument/2006/relationships/hyperlink" Target="https://vk.com/sch2036?w=wall-113777817_9884" TargetMode="External"/><Relationship Id="rId16" Type="http://schemas.openxmlformats.org/officeDocument/2006/relationships/hyperlink" Target="https://vk.com/sch2036?w=wall-113777817_9872" TargetMode="External"/><Relationship Id="rId5" Type="http://schemas.openxmlformats.org/officeDocument/2006/relationships/hyperlink" Target="https://vk.com/sch2036?w=wall-113777817_9529" TargetMode="External"/><Relationship Id="rId19" Type="http://schemas.openxmlformats.org/officeDocument/2006/relationships/hyperlink" Target="https://vk.com/sch2036?w=wall-113777817_9933" TargetMode="External"/><Relationship Id="rId6" Type="http://schemas.openxmlformats.org/officeDocument/2006/relationships/hyperlink" Target="https://vk.com/sch2036?w=wall-113777817_9606" TargetMode="External"/><Relationship Id="rId18" Type="http://schemas.openxmlformats.org/officeDocument/2006/relationships/hyperlink" Target="https://vk.com/sch2036?w=wall-113777817_9897" TargetMode="External"/><Relationship Id="rId7" Type="http://schemas.openxmlformats.org/officeDocument/2006/relationships/hyperlink" Target="https://vk.com/sch2036?w=wall-113777817_9611" TargetMode="External"/><Relationship Id="rId8" Type="http://schemas.openxmlformats.org/officeDocument/2006/relationships/hyperlink" Target="https://vk.com/sch2036?w=wall-113777817_9709" TargetMode="External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hyperlink" Target="https://vk.com/sch2036?w=wall-113777817_10524" TargetMode="External"/><Relationship Id="rId22" Type="http://schemas.openxmlformats.org/officeDocument/2006/relationships/hyperlink" Target="https://vk.com/sch2036?w=wall-113777817_10604" TargetMode="External"/><Relationship Id="rId21" Type="http://schemas.openxmlformats.org/officeDocument/2006/relationships/hyperlink" Target="https://vk.com/sch2036?w=wall-113777817_10574" TargetMode="External"/><Relationship Id="rId24" Type="http://schemas.openxmlformats.org/officeDocument/2006/relationships/hyperlink" Target="https://vk.com/sch2036?w=wall-113777817_10709" TargetMode="External"/><Relationship Id="rId23" Type="http://schemas.openxmlformats.org/officeDocument/2006/relationships/hyperlink" Target="https://vk.com/sch2036?w=wall-113777817_10613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vk.com/sch2036?w=wall-113777817_10077" TargetMode="External"/><Relationship Id="rId4" Type="http://schemas.openxmlformats.org/officeDocument/2006/relationships/hyperlink" Target="https://vk.com/sch2036?w=wall-113777817_10092" TargetMode="External"/><Relationship Id="rId9" Type="http://schemas.openxmlformats.org/officeDocument/2006/relationships/hyperlink" Target="https://vk.com/sch2036?w=wall-113777817_10162" TargetMode="External"/><Relationship Id="rId26" Type="http://schemas.openxmlformats.org/officeDocument/2006/relationships/hyperlink" Target="https://vk.com/sch2036?w=wall-113777817_11100" TargetMode="External"/><Relationship Id="rId25" Type="http://schemas.openxmlformats.org/officeDocument/2006/relationships/hyperlink" Target="https://vk.com/sch2036?w=wall-113777817_10847" TargetMode="External"/><Relationship Id="rId5" Type="http://schemas.openxmlformats.org/officeDocument/2006/relationships/hyperlink" Target="https://vk.com/sch2036?w=wall-113777817_10094" TargetMode="External"/><Relationship Id="rId6" Type="http://schemas.openxmlformats.org/officeDocument/2006/relationships/hyperlink" Target="https://vk.com/sch2036?w=wall-113777817_10104" TargetMode="External"/><Relationship Id="rId7" Type="http://schemas.openxmlformats.org/officeDocument/2006/relationships/hyperlink" Target="https://vk.com/sch2036?w=wall-113777817_10135" TargetMode="External"/><Relationship Id="rId8" Type="http://schemas.openxmlformats.org/officeDocument/2006/relationships/hyperlink" Target="https://vk.com/sch2036?w=wall-113777817_10155" TargetMode="External"/><Relationship Id="rId11" Type="http://schemas.openxmlformats.org/officeDocument/2006/relationships/hyperlink" Target="https://vk.com/sch2036?w=wall-113777817_10231" TargetMode="External"/><Relationship Id="rId10" Type="http://schemas.openxmlformats.org/officeDocument/2006/relationships/hyperlink" Target="https://vk.com/sch2036?w=wall-113777817_10191" TargetMode="External"/><Relationship Id="rId13" Type="http://schemas.openxmlformats.org/officeDocument/2006/relationships/hyperlink" Target="https://vk.com/sch2036?w=wall-113777817_10285" TargetMode="External"/><Relationship Id="rId12" Type="http://schemas.openxmlformats.org/officeDocument/2006/relationships/hyperlink" Target="https://vk.com/sch2036?w=wall-113777817_10272" TargetMode="External"/><Relationship Id="rId15" Type="http://schemas.openxmlformats.org/officeDocument/2006/relationships/hyperlink" Target="https://vk.com/sch2036?w=wall-113777817_10313" TargetMode="External"/><Relationship Id="rId14" Type="http://schemas.openxmlformats.org/officeDocument/2006/relationships/hyperlink" Target="https://vk.com/sch2036?w=wall-113777817_10291" TargetMode="External"/><Relationship Id="rId17" Type="http://schemas.openxmlformats.org/officeDocument/2006/relationships/hyperlink" Target="https://vk.com/sch2036?w=wall-113777817_10378" TargetMode="External"/><Relationship Id="rId16" Type="http://schemas.openxmlformats.org/officeDocument/2006/relationships/hyperlink" Target="https://vk.com/sch2036?w=wall-113777817_10322" TargetMode="External"/><Relationship Id="rId19" Type="http://schemas.openxmlformats.org/officeDocument/2006/relationships/hyperlink" Target="https://vk.com/sch2036?w=wall-113777817_10447" TargetMode="External"/><Relationship Id="rId18" Type="http://schemas.openxmlformats.org/officeDocument/2006/relationships/hyperlink" Target="https://vk.com/sch2036?w=wall-113777817_10445" TargetMode="External"/></Relationships>
</file>

<file path=ppt/slides/_rels/slide9.xml.rels><?xml version="1.0" encoding="UTF-8" standalone="yes"?><Relationships xmlns="http://schemas.openxmlformats.org/package/2006/relationships"><Relationship Id="rId20" Type="http://schemas.openxmlformats.org/officeDocument/2006/relationships/hyperlink" Target="https://vk.com/sch2036?w=wall-113777817_11516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vk.com/sch2036?w=wall-113777817_11199" TargetMode="External"/><Relationship Id="rId4" Type="http://schemas.openxmlformats.org/officeDocument/2006/relationships/hyperlink" Target="https://vk.com/sch2036?w=wall-113777817_11224" TargetMode="External"/><Relationship Id="rId9" Type="http://schemas.openxmlformats.org/officeDocument/2006/relationships/hyperlink" Target="https://vk.com/sch2036?w=wall-113777817_11291" TargetMode="External"/><Relationship Id="rId5" Type="http://schemas.openxmlformats.org/officeDocument/2006/relationships/hyperlink" Target="https://vk.com/sch2036?w=wall-113777817_11226" TargetMode="External"/><Relationship Id="rId6" Type="http://schemas.openxmlformats.org/officeDocument/2006/relationships/hyperlink" Target="https://vk.com/sch2036?w=wall-113777817_11262" TargetMode="External"/><Relationship Id="rId7" Type="http://schemas.openxmlformats.org/officeDocument/2006/relationships/hyperlink" Target="https://vk.com/sch2036?w=wall-113777817_11268" TargetMode="External"/><Relationship Id="rId8" Type="http://schemas.openxmlformats.org/officeDocument/2006/relationships/hyperlink" Target="https://vk.com/sch2036?w=wall-113777817_11281" TargetMode="External"/><Relationship Id="rId11" Type="http://schemas.openxmlformats.org/officeDocument/2006/relationships/hyperlink" Target="https://vk.com/sch2036?w=wall-113777817_11304" TargetMode="External"/><Relationship Id="rId10" Type="http://schemas.openxmlformats.org/officeDocument/2006/relationships/hyperlink" Target="https://vk.com/sch2036?w=wall-113777817_11299" TargetMode="External"/><Relationship Id="rId13" Type="http://schemas.openxmlformats.org/officeDocument/2006/relationships/hyperlink" Target="https://vk.com/sch2036?w=wall-113777817_11329" TargetMode="External"/><Relationship Id="rId12" Type="http://schemas.openxmlformats.org/officeDocument/2006/relationships/hyperlink" Target="https://vk.com/sch2036?w=wall-113777817_11324" TargetMode="External"/><Relationship Id="rId15" Type="http://schemas.openxmlformats.org/officeDocument/2006/relationships/hyperlink" Target="https://vk.com/sch2036?w=wall-113777817_11346" TargetMode="External"/><Relationship Id="rId14" Type="http://schemas.openxmlformats.org/officeDocument/2006/relationships/hyperlink" Target="https://vk.com/sch2036?w=wall-113777817_11346" TargetMode="External"/><Relationship Id="rId17" Type="http://schemas.openxmlformats.org/officeDocument/2006/relationships/hyperlink" Target="https://vk.com/sch2036?w=wall-113777817_11460" TargetMode="External"/><Relationship Id="rId16" Type="http://schemas.openxmlformats.org/officeDocument/2006/relationships/hyperlink" Target="https://vk.com/sch2036?w=wall-113777817_11351" TargetMode="External"/><Relationship Id="rId19" Type="http://schemas.openxmlformats.org/officeDocument/2006/relationships/hyperlink" Target="https://vk.com/sch2036?w=wall-113777817_11506" TargetMode="External"/><Relationship Id="rId18" Type="http://schemas.openxmlformats.org/officeDocument/2006/relationships/hyperlink" Target="https://vk.com/sch2036?w=wall-113777817_11465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311"/>
              <a:t>Деятельность Волонтёрского отряда ГБОУ Школы №2036</a:t>
            </a:r>
            <a:endParaRPr sz="431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311"/>
              <a:t>“Волонтёры 2036”</a:t>
            </a:r>
            <a:endParaRPr sz="431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Начало работы Волонтерского отряда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729450" y="20026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➢"/>
            </a:pPr>
            <a:r>
              <a:rPr lang="ru" sz="1600">
                <a:latin typeface="Lato Light"/>
                <a:ea typeface="Lato Light"/>
                <a:cs typeface="Lato Light"/>
                <a:sym typeface="Lato Light"/>
              </a:rPr>
              <a:t>Наш </a:t>
            </a:r>
            <a:r>
              <a:rPr lang="ru" sz="1600" u="sng">
                <a:latin typeface="Lato Light"/>
                <a:ea typeface="Lato Light"/>
                <a:cs typeface="Lato Light"/>
                <a:sym typeface="Lato Light"/>
                <a:hlinkClick r:id="rId3"/>
              </a:rPr>
              <a:t>Волонтерский отряд</a:t>
            </a:r>
            <a:r>
              <a:rPr lang="ru" sz="1600">
                <a:latin typeface="Lato Light"/>
                <a:ea typeface="Lato Light"/>
                <a:cs typeface="Lato Light"/>
                <a:sym typeface="Lato Light"/>
              </a:rPr>
              <a:t> начал свою работу в 2019 году и активно принимает участие как в школьных, так и в региональных, федеральных мероприятиях;</a:t>
            </a:r>
            <a:endParaRPr sz="1600">
              <a:latin typeface="Lato Light"/>
              <a:ea typeface="Lato Light"/>
              <a:cs typeface="Lato Light"/>
              <a:sym typeface="Lato Light"/>
            </a:endParaRPr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➢"/>
            </a:pPr>
            <a:r>
              <a:rPr lang="ru" sz="1600">
                <a:latin typeface="Lato Light"/>
                <a:ea typeface="Lato Light"/>
                <a:cs typeface="Lato Light"/>
                <a:sym typeface="Lato Light"/>
              </a:rPr>
              <a:t>В 2024 году “Волонтёрами 2036” стали более семидесяти человек, среди них как ученики младшей школы, пятых классов, так и старшеклассники;</a:t>
            </a:r>
            <a:endParaRPr sz="1600">
              <a:latin typeface="Lato Light"/>
              <a:ea typeface="Lato Light"/>
              <a:cs typeface="Lato Light"/>
              <a:sym typeface="Lato Light"/>
            </a:endParaRPr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➢"/>
            </a:pPr>
            <a:r>
              <a:rPr lang="ru" sz="1600">
                <a:latin typeface="Lato Light"/>
                <a:ea typeface="Lato Light"/>
                <a:cs typeface="Lato Light"/>
                <a:sym typeface="Lato Light"/>
              </a:rPr>
              <a:t>В 2024 году Волонтерский отряд принял участие в организации крупных проектов (см. далее)</a:t>
            </a:r>
            <a:endParaRPr sz="1600"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1950" y="492375"/>
            <a:ext cx="1466149" cy="146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4975" y="5461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Наша команда</a:t>
            </a:r>
            <a:endParaRPr/>
          </a:p>
        </p:txBody>
      </p:sp>
      <p:sp>
        <p:nvSpPr>
          <p:cNvPr id="99" name="Google Shape;99;p15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5"/>
          <p:cNvSpPr txBox="1"/>
          <p:nvPr>
            <p:ph idx="1" type="subTitle"/>
          </p:nvPr>
        </p:nvSpPr>
        <p:spPr>
          <a:xfrm>
            <a:off x="787075" y="1757200"/>
            <a:ext cx="3238800" cy="21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ru" sz="1440"/>
              <a:t>Руководитель Волонтерского отряда ГБОУ Школы №2036 </a:t>
            </a:r>
            <a:r>
              <a:rPr lang="ru" sz="1440"/>
              <a:t> </a:t>
            </a:r>
            <a:endParaRPr sz="144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ru" sz="1440"/>
              <a:t>Виктория Андреевна Шорикова, советник директора  по воспитанию и взаимодействию с детскими общественными объединениями</a:t>
            </a:r>
            <a:endParaRPr sz="144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44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240"/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 b="6753" l="0" r="0" t="3205"/>
          <a:stretch/>
        </p:blipFill>
        <p:spPr>
          <a:xfrm>
            <a:off x="5289925" y="546150"/>
            <a:ext cx="3102574" cy="3888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730000" y="556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Наша команда</a:t>
            </a:r>
            <a:endParaRPr/>
          </a:p>
        </p:txBody>
      </p:sp>
      <p:sp>
        <p:nvSpPr>
          <p:cNvPr id="107" name="Google Shape;107;p16"/>
          <p:cNvSpPr txBox="1"/>
          <p:nvPr>
            <p:ph idx="1" type="subTitle"/>
          </p:nvPr>
        </p:nvSpPr>
        <p:spPr>
          <a:xfrm>
            <a:off x="730000" y="1733550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Вожатый</a:t>
            </a:r>
            <a:endParaRPr b="1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Валерий Павлович Макаров</a:t>
            </a:r>
            <a:endParaRPr/>
          </a:p>
        </p:txBody>
      </p:sp>
      <p:sp>
        <p:nvSpPr>
          <p:cNvPr id="108" name="Google Shape;108;p16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1906" y="632850"/>
            <a:ext cx="2944494" cy="392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730000" y="556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Наша команда</a:t>
            </a:r>
            <a:endParaRPr/>
          </a:p>
        </p:txBody>
      </p:sp>
      <p:sp>
        <p:nvSpPr>
          <p:cNvPr id="115" name="Google Shape;115;p17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7"/>
          <p:cNvSpPr txBox="1"/>
          <p:nvPr/>
        </p:nvSpPr>
        <p:spPr>
          <a:xfrm>
            <a:off x="730000" y="1714825"/>
            <a:ext cx="30000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4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Президент школы</a:t>
            </a:r>
            <a:r>
              <a:rPr b="1" lang="ru" sz="164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" sz="164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64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4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Антипова Мария, ученица</a:t>
            </a:r>
            <a:endParaRPr sz="164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 b="0" l="0" r="0" t="11213"/>
          <a:stretch/>
        </p:blipFill>
        <p:spPr>
          <a:xfrm>
            <a:off x="5414400" y="596708"/>
            <a:ext cx="3000001" cy="3997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730000" y="556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Наша команда</a:t>
            </a:r>
            <a:endParaRPr/>
          </a:p>
        </p:txBody>
      </p:sp>
      <p:sp>
        <p:nvSpPr>
          <p:cNvPr id="124" name="Google Shape;124;p18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8"/>
          <p:cNvSpPr txBox="1"/>
          <p:nvPr/>
        </p:nvSpPr>
        <p:spPr>
          <a:xfrm>
            <a:off x="730000" y="1714825"/>
            <a:ext cx="32364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4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Капитан Волонтерского отряда</a:t>
            </a:r>
            <a:r>
              <a:rPr b="1" lang="ru" sz="164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" sz="164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64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4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Любовь Бочарова, ученица</a:t>
            </a:r>
            <a:endParaRPr sz="164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 b="0" l="5344" r="7181" t="13232"/>
          <a:stretch/>
        </p:blipFill>
        <p:spPr>
          <a:xfrm>
            <a:off x="5427225" y="666000"/>
            <a:ext cx="2947001" cy="389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Мероприятия за 2023-2024 год</a:t>
            </a:r>
            <a:endParaRPr/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729325" y="1393075"/>
            <a:ext cx="3774300" cy="34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3"/>
              </a:rPr>
              <a:t>11.09</a:t>
            </a:r>
            <a:r>
              <a:rPr lang="ru"/>
              <a:t> - проведение квест-игры в честь юбилея Л.Н. Толстого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4"/>
              </a:rPr>
              <a:t>21.09</a:t>
            </a:r>
            <a:r>
              <a:rPr lang="ru" u="sng">
                <a:solidFill>
                  <a:schemeClr val="hlink"/>
                </a:solidFill>
                <a:hlinkClick r:id="rId5"/>
              </a:rPr>
              <a:t>-04.10</a:t>
            </a:r>
            <a:r>
              <a:rPr lang="ru"/>
              <a:t> - сбор гум. помощи приюту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6"/>
              </a:rPr>
              <a:t>28.09</a:t>
            </a:r>
            <a:r>
              <a:rPr lang="ru"/>
              <a:t> - проведение ЭкоГТО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7"/>
              </a:rPr>
              <a:t>29.09</a:t>
            </a:r>
            <a:r>
              <a:rPr lang="ru"/>
              <a:t> - проведение МК для младшей школы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8"/>
              </a:rPr>
              <a:t>04.10</a:t>
            </a:r>
            <a:r>
              <a:rPr lang="ru"/>
              <a:t> - помощь в перевозке гум. помощи приюту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9"/>
              </a:rPr>
              <a:t>05.10</a:t>
            </a:r>
            <a:r>
              <a:rPr lang="ru"/>
              <a:t> - помощь в организации  инт. игры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10"/>
              </a:rPr>
              <a:t>11.10</a:t>
            </a:r>
            <a:r>
              <a:rPr lang="ru"/>
              <a:t> - помощь в организации Фестиваля ГТО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/>
              <a:t>Проведение “</a:t>
            </a:r>
            <a:r>
              <a:rPr lang="ru" u="sng">
                <a:solidFill>
                  <a:schemeClr val="hlink"/>
                </a:solidFill>
                <a:hlinkClick r:id="rId11"/>
              </a:rPr>
              <a:t>НаСТОящего фестиваля</a:t>
            </a:r>
            <a:r>
              <a:rPr lang="ru"/>
              <a:t>”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/>
              <a:t>Помощь в проведении НП “</a:t>
            </a:r>
            <a:r>
              <a:rPr lang="ru" u="sng">
                <a:solidFill>
                  <a:schemeClr val="hlink"/>
                </a:solidFill>
                <a:hlinkClick r:id="rId12"/>
              </a:rPr>
              <a:t>Будущее в моих руках!</a:t>
            </a:r>
            <a:r>
              <a:rPr lang="ru"/>
              <a:t>”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13"/>
              </a:rPr>
              <a:t>30.10</a:t>
            </a:r>
            <a:r>
              <a:rPr lang="ru"/>
              <a:t> - сбор макулатуры</a:t>
            </a:r>
            <a:endParaRPr/>
          </a:p>
        </p:txBody>
      </p:sp>
      <p:sp>
        <p:nvSpPr>
          <p:cNvPr id="134" name="Google Shape;134;p19"/>
          <p:cNvSpPr txBox="1"/>
          <p:nvPr>
            <p:ph idx="2" type="body"/>
          </p:nvPr>
        </p:nvSpPr>
        <p:spPr>
          <a:xfrm>
            <a:off x="4643600" y="1393075"/>
            <a:ext cx="3774300" cy="34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14"/>
              </a:rPr>
              <a:t>29.10</a:t>
            </a:r>
            <a:r>
              <a:rPr lang="ru"/>
              <a:t> - проведение посвящения в Орлята </a:t>
            </a:r>
            <a:r>
              <a:rPr lang="ru"/>
              <a:t>России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15"/>
              </a:rPr>
              <a:t>16.11</a:t>
            </a:r>
            <a:r>
              <a:rPr lang="ru"/>
              <a:t> - проведение КВИЗа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16"/>
              </a:rPr>
              <a:t>20.11</a:t>
            </a:r>
            <a:r>
              <a:rPr lang="ru"/>
              <a:t> - сбор макулатуры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17"/>
              </a:rPr>
              <a:t>17.11</a:t>
            </a:r>
            <a:r>
              <a:rPr lang="ru"/>
              <a:t> - помощь в центре “Доброе дело”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18"/>
              </a:rPr>
              <a:t>27.11</a:t>
            </a:r>
            <a:r>
              <a:rPr lang="ru"/>
              <a:t> - проведение МК ко Дню матери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19"/>
              </a:rPr>
              <a:t>05.12</a:t>
            </a:r>
            <a:r>
              <a:rPr lang="ru"/>
              <a:t> - помощь в организации и участие в встрече с депутатом Госдумы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20"/>
              </a:rPr>
              <a:t>11.12</a:t>
            </a:r>
            <a:r>
              <a:rPr lang="ru"/>
              <a:t> - помощь в организации урока лидерства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21"/>
              </a:rPr>
              <a:t>Предновогодняя неделя</a:t>
            </a:r>
            <a:r>
              <a:rPr lang="ru"/>
              <a:t> - помощь в проведении сказки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Мероприятия за 2023-2024 год</a:t>
            </a:r>
            <a:endParaRPr/>
          </a:p>
        </p:txBody>
      </p:sp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729325" y="1393075"/>
            <a:ext cx="3774300" cy="34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3"/>
              </a:rPr>
              <a:t>19.01</a:t>
            </a:r>
            <a:r>
              <a:rPr lang="ru"/>
              <a:t> - выезд эко-отряда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4"/>
              </a:rPr>
              <a:t>24.01</a:t>
            </a:r>
            <a:r>
              <a:rPr lang="ru"/>
              <a:t> - </a:t>
            </a:r>
            <a:r>
              <a:rPr lang="ru" u="sng">
                <a:solidFill>
                  <a:schemeClr val="hlink"/>
                </a:solidFill>
                <a:hlinkClick r:id="rId5"/>
              </a:rPr>
              <a:t>НП</a:t>
            </a:r>
            <a:r>
              <a:rPr lang="ru"/>
              <a:t> “Оффлайн”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/>
              <a:t>Проведение </a:t>
            </a:r>
            <a:r>
              <a:rPr lang="ru" u="sng">
                <a:solidFill>
                  <a:schemeClr val="hlink"/>
                </a:solidFill>
                <a:hlinkClick r:id="rId6"/>
              </a:rPr>
              <a:t>танцевального марафона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7"/>
              </a:rPr>
              <a:t>День без интернета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8"/>
              </a:rPr>
              <a:t>31.01</a:t>
            </a:r>
            <a:r>
              <a:rPr lang="ru"/>
              <a:t> - помощь в проведении Урока мужества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9"/>
              </a:rPr>
              <a:t>30.01-01.02</a:t>
            </a:r>
            <a:r>
              <a:rPr lang="ru"/>
              <a:t> - волонтеры на II Съезде Движения Первых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10"/>
              </a:rPr>
              <a:t>08.02</a:t>
            </a:r>
            <a:r>
              <a:rPr lang="ru"/>
              <a:t> - проведение КВИЗа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11"/>
              </a:rPr>
              <a:t>15.02</a:t>
            </a:r>
            <a:r>
              <a:rPr lang="ru"/>
              <a:t> - проведение фестиваля басен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12"/>
              </a:rPr>
              <a:t>23.02</a:t>
            </a:r>
            <a:r>
              <a:rPr lang="ru"/>
              <a:t> - участие в </a:t>
            </a:r>
            <a:r>
              <a:rPr lang="ru"/>
              <a:t>поздравлении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13"/>
              </a:rPr>
              <a:t>23-26.02</a:t>
            </a:r>
            <a:r>
              <a:rPr lang="ru"/>
              <a:t> - проведение спорт. игры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14"/>
              </a:rPr>
              <a:t>26.02</a:t>
            </a:r>
            <a:r>
              <a:rPr lang="ru"/>
              <a:t> - проведение КВИЗа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15"/>
              </a:rPr>
              <a:t>4-6.03</a:t>
            </a:r>
            <a:r>
              <a:rPr lang="ru"/>
              <a:t> - МК по созданию открыток</a:t>
            </a:r>
            <a:endParaRPr/>
          </a:p>
        </p:txBody>
      </p:sp>
      <p:sp>
        <p:nvSpPr>
          <p:cNvPr id="141" name="Google Shape;141;p20"/>
          <p:cNvSpPr txBox="1"/>
          <p:nvPr>
            <p:ph idx="2" type="body"/>
          </p:nvPr>
        </p:nvSpPr>
        <p:spPr>
          <a:xfrm>
            <a:off x="4643600" y="1393075"/>
            <a:ext cx="3774300" cy="34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16"/>
              </a:rPr>
              <a:t>11.03</a:t>
            </a:r>
            <a:r>
              <a:rPr lang="ru"/>
              <a:t> - Атлас природы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17"/>
              </a:rPr>
              <a:t>29.03</a:t>
            </a:r>
            <a:r>
              <a:rPr lang="ru"/>
              <a:t> - волонтеры на выставе “Россия”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18"/>
              </a:rPr>
              <a:t>НП</a:t>
            </a:r>
            <a:r>
              <a:rPr lang="ru"/>
              <a:t> “Мое здоровье - в моих руках!”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19"/>
              </a:rPr>
              <a:t>05.04</a:t>
            </a:r>
            <a:r>
              <a:rPr lang="ru"/>
              <a:t> - “Стартуют все!”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20"/>
              </a:rPr>
              <a:t>13.04</a:t>
            </a:r>
            <a:r>
              <a:rPr lang="ru"/>
              <a:t> - всероссийский субботник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21"/>
              </a:rPr>
              <a:t>22.04</a:t>
            </a:r>
            <a:r>
              <a:rPr lang="ru"/>
              <a:t> - добрые крышечки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22"/>
              </a:rPr>
              <a:t>06.05</a:t>
            </a:r>
            <a:r>
              <a:rPr lang="ru"/>
              <a:t> - концерт ко Дню Победы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23"/>
              </a:rPr>
              <a:t>08.05</a:t>
            </a:r>
            <a:r>
              <a:rPr lang="ru"/>
              <a:t> - проведение КВИЗа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24"/>
              </a:rPr>
              <a:t>17, 20.05</a:t>
            </a:r>
            <a:r>
              <a:rPr lang="ru"/>
              <a:t> - проведение Последнего звонка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/>
              <a:t>Волонтеры на </a:t>
            </a:r>
            <a:r>
              <a:rPr lang="ru" u="sng">
                <a:solidFill>
                  <a:schemeClr val="hlink"/>
                </a:solidFill>
                <a:hlinkClick r:id="rId25"/>
              </a:rPr>
              <a:t>Фестивале Юности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/>
              <a:t>Волонтеры</a:t>
            </a:r>
            <a:r>
              <a:rPr lang="ru"/>
              <a:t> на “</a:t>
            </a:r>
            <a:r>
              <a:rPr lang="ru" u="sng">
                <a:solidFill>
                  <a:schemeClr val="hlink"/>
                </a:solidFill>
                <a:hlinkClick r:id="rId26"/>
              </a:rPr>
              <a:t>Спасской башне</a:t>
            </a:r>
            <a:r>
              <a:rPr lang="ru"/>
              <a:t>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Мероприятия за 2024-2025 год</a:t>
            </a:r>
            <a:endParaRPr/>
          </a:p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729325" y="1510100"/>
            <a:ext cx="3774300" cy="33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ru" sz="1600" u="sng">
                <a:solidFill>
                  <a:schemeClr val="hlink"/>
                </a:solidFill>
                <a:hlinkClick r:id="rId3"/>
              </a:rPr>
              <a:t>17-26.09</a:t>
            </a:r>
            <a:r>
              <a:rPr lang="ru" sz="1600"/>
              <a:t> - сбор гум.  помощи приюту</a:t>
            </a:r>
            <a:endParaRPr sz="1600"/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ru" sz="1600" u="sng">
                <a:solidFill>
                  <a:schemeClr val="hlink"/>
                </a:solidFill>
                <a:hlinkClick r:id="rId4"/>
              </a:rPr>
              <a:t>Неделя БДД</a:t>
            </a:r>
            <a:endParaRPr sz="1600"/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ru" sz="1600"/>
              <a:t>Проведение “</a:t>
            </a:r>
            <a:r>
              <a:rPr lang="ru" sz="1600" u="sng">
                <a:solidFill>
                  <a:schemeClr val="hlink"/>
                </a:solidFill>
                <a:hlinkClick r:id="rId5"/>
              </a:rPr>
              <a:t>Диктанта здоровья</a:t>
            </a:r>
            <a:r>
              <a:rPr lang="ru" sz="1600"/>
              <a:t>”</a:t>
            </a:r>
            <a:endParaRPr sz="1600"/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ru" sz="1600"/>
              <a:t>Проведение акции “</a:t>
            </a:r>
            <a:r>
              <a:rPr lang="ru" sz="1600" u="sng">
                <a:solidFill>
                  <a:schemeClr val="hlink"/>
                </a:solidFill>
                <a:hlinkClick r:id="rId6"/>
              </a:rPr>
              <a:t>Будь здоров!</a:t>
            </a:r>
            <a:r>
              <a:rPr lang="ru" sz="1600"/>
              <a:t>”</a:t>
            </a:r>
            <a:endParaRPr sz="1600"/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ru" sz="1600"/>
              <a:t>Участие и помощь в проведении “</a:t>
            </a:r>
            <a:r>
              <a:rPr lang="ru" sz="1600" u="sng">
                <a:solidFill>
                  <a:schemeClr val="hlink"/>
                </a:solidFill>
                <a:hlinkClick r:id="rId7"/>
              </a:rPr>
              <a:t>Зарницы</a:t>
            </a:r>
            <a:r>
              <a:rPr lang="ru" sz="1600"/>
              <a:t>”</a:t>
            </a:r>
            <a:endParaRPr sz="1600"/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ru" sz="1600" u="sng">
                <a:solidFill>
                  <a:schemeClr val="hlink"/>
                </a:solidFill>
                <a:hlinkClick r:id="rId8"/>
              </a:rPr>
              <a:t>День пожилых людей</a:t>
            </a:r>
            <a:endParaRPr sz="1600"/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ru" sz="1600"/>
              <a:t>Помощь в организации </a:t>
            </a:r>
            <a:r>
              <a:rPr lang="ru" sz="1600" u="sng">
                <a:solidFill>
                  <a:schemeClr val="hlink"/>
                </a:solidFill>
                <a:hlinkClick r:id="rId9"/>
              </a:rPr>
              <a:t>Дня Самоуправления</a:t>
            </a:r>
            <a:endParaRPr sz="1600"/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ru" sz="1600"/>
              <a:t>Помощь в проведении  </a:t>
            </a:r>
            <a:r>
              <a:rPr lang="ru" sz="1600" u="sng">
                <a:solidFill>
                  <a:schemeClr val="hlink"/>
                </a:solidFill>
                <a:hlinkClick r:id="rId10"/>
              </a:rPr>
              <a:t>Фестиваля живой музыки</a:t>
            </a:r>
            <a:endParaRPr sz="1600"/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ru" sz="1600"/>
              <a:t>Помощь в проведении </a:t>
            </a:r>
            <a:r>
              <a:rPr lang="ru" sz="1600" u="sng">
                <a:solidFill>
                  <a:schemeClr val="hlink"/>
                </a:solidFill>
                <a:hlinkClick r:id="rId11"/>
              </a:rPr>
              <a:t>МК</a:t>
            </a:r>
            <a:r>
              <a:rPr lang="ru" sz="1600"/>
              <a:t> “Ораторское искусство”</a:t>
            </a:r>
            <a:endParaRPr sz="1600"/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ru" sz="1600"/>
              <a:t>Волонтеры</a:t>
            </a:r>
            <a:r>
              <a:rPr lang="ru" sz="1600"/>
              <a:t> на “</a:t>
            </a:r>
            <a:r>
              <a:rPr lang="ru" sz="1600" u="sng">
                <a:solidFill>
                  <a:schemeClr val="hlink"/>
                </a:solidFill>
                <a:hlinkClick r:id="rId12"/>
              </a:rPr>
              <a:t>Белой трости</a:t>
            </a:r>
            <a:r>
              <a:rPr lang="ru" sz="1600"/>
              <a:t>”</a:t>
            </a:r>
            <a:endParaRPr sz="1600"/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ru" sz="1600"/>
              <a:t>НП “</a:t>
            </a:r>
            <a:r>
              <a:rPr lang="ru" sz="1600" u="sng">
                <a:solidFill>
                  <a:schemeClr val="hlink"/>
                </a:solidFill>
                <a:hlinkClick r:id="rId13"/>
              </a:rPr>
              <a:t>Будущее в наших руках!</a:t>
            </a:r>
            <a:r>
              <a:rPr lang="ru" sz="1600"/>
              <a:t>”</a:t>
            </a:r>
            <a:endParaRPr sz="1600"/>
          </a:p>
        </p:txBody>
      </p:sp>
      <p:sp>
        <p:nvSpPr>
          <p:cNvPr id="148" name="Google Shape;148;p21"/>
          <p:cNvSpPr txBox="1"/>
          <p:nvPr>
            <p:ph idx="2" type="body"/>
          </p:nvPr>
        </p:nvSpPr>
        <p:spPr>
          <a:xfrm>
            <a:off x="4643600" y="1510100"/>
            <a:ext cx="3774300" cy="33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/>
              <a:t>15-24.10 - помощь в проведении </a:t>
            </a:r>
            <a:r>
              <a:rPr lang="ru" u="sng">
                <a:solidFill>
                  <a:schemeClr val="hlink"/>
                </a:solidFill>
                <a:hlinkClick r:id="rId14"/>
              </a:rPr>
              <a:t>Посвящения</a:t>
            </a:r>
            <a:r>
              <a:rPr lang="ru" u="sng">
                <a:solidFill>
                  <a:schemeClr val="hlink"/>
                </a:solidFill>
                <a:hlinkClick r:id="rId15"/>
              </a:rPr>
              <a:t> в первоклассники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/>
              <a:t>28.10 - помощь в проведении </a:t>
            </a:r>
            <a:r>
              <a:rPr lang="ru" u="sng">
                <a:solidFill>
                  <a:schemeClr val="hlink"/>
                </a:solidFill>
                <a:hlinkClick r:id="rId16"/>
              </a:rPr>
              <a:t>Посвящения в Орлята России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/>
              <a:t>Помощь в проведении КВИЗа “</a:t>
            </a:r>
            <a:r>
              <a:rPr lang="ru" u="sng">
                <a:solidFill>
                  <a:schemeClr val="hlink"/>
                </a:solidFill>
                <a:hlinkClick r:id="rId17"/>
              </a:rPr>
              <a:t>Мой героический район</a:t>
            </a:r>
            <a:r>
              <a:rPr lang="ru"/>
              <a:t>”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/>
              <a:t>Организация и проведение </a:t>
            </a:r>
            <a:r>
              <a:rPr lang="ru" u="sng">
                <a:solidFill>
                  <a:schemeClr val="hlink"/>
                </a:solidFill>
                <a:hlinkClick r:id="rId18"/>
              </a:rPr>
              <a:t>Конференции ПО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 u="sng">
                <a:solidFill>
                  <a:schemeClr val="hlink"/>
                </a:solidFill>
                <a:hlinkClick r:id="rId19"/>
              </a:rPr>
              <a:t>МК</a:t>
            </a:r>
            <a:r>
              <a:rPr lang="ru"/>
              <a:t> для Орлят России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/>
              <a:t>Помощь в организации </a:t>
            </a:r>
            <a:r>
              <a:rPr lang="ru" u="sng">
                <a:solidFill>
                  <a:schemeClr val="hlink"/>
                </a:solidFill>
                <a:hlinkClick r:id="rId20"/>
              </a:rPr>
              <a:t>Парламентского часа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ru"/>
              <a:t>Организация Новогодних торжеств (пока не проведены)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