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79" r:id="rId4"/>
    <p:sldId id="257" r:id="rId5"/>
    <p:sldId id="280" r:id="rId6"/>
    <p:sldId id="293" r:id="rId7"/>
    <p:sldId id="285" r:id="rId8"/>
    <p:sldId id="286" r:id="rId9"/>
    <p:sldId id="287" r:id="rId10"/>
    <p:sldId id="288" r:id="rId11"/>
    <p:sldId id="289" r:id="rId12"/>
    <p:sldId id="298" r:id="rId13"/>
    <p:sldId id="297" r:id="rId14"/>
    <p:sldId id="290" r:id="rId15"/>
    <p:sldId id="295" r:id="rId16"/>
    <p:sldId id="291" r:id="rId17"/>
    <p:sldId id="296" r:id="rId18"/>
    <p:sldId id="292" r:id="rId19"/>
    <p:sldId id="258" r:id="rId20"/>
    <p:sldId id="260" r:id="rId21"/>
    <p:sldId id="281" r:id="rId22"/>
    <p:sldId id="282" r:id="rId23"/>
    <p:sldId id="283" r:id="rId24"/>
    <p:sldId id="284" r:id="rId25"/>
    <p:sldId id="294" r:id="rId26"/>
    <p:sldId id="262" r:id="rId27"/>
    <p:sldId id="299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9B1E4-FB23-4A48-B612-39D158CBCE2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06DC4-E149-42B8-946D-FE7C6A75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30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s://ru.wikipedia.org/wiki/%D0%9B%D0%B0%D0%B3%D0%B5%D1%80%D1%8F_%D1%81%D0%BC%D0%B5%D1%80%D1%82%D0%B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nfourok.ru/go.html?href=https://ru.wikipedia.org/wiki/%D0%A5%D0%BE%D0%BB%D0%BE%D0%BA%D0%BE%D1%81%D1%82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прихода к власти в январе 1933 Гитлер проводит  в Германии последовательную политику государственного антисемитизма. Согласно этой политике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австрийцы и немцы были объявлены господствующими, чистокровными расами, остальные же -  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недочеловеками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годными лишь к обслуживанию арийцев, - славяне, цыгане, евреи и представители многих других национальностей подлежали полному уничтожению. Среди всех народов, обреченных нацистами на физическое истребление, евреи ими были объявлены главным врагом и, по их планам, этот народ надо было уничтожить.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DC4-E149-42B8-946D-FE7C6A75E82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Второй мировой войны немецко-фашистское руководство создало широкую сеть различного типа лагерей для содержания военнопленных (как советских, так и граждан других государств) и насильственно угнанных в рабство граждан оккупированных стран. Всего на территории Германии и оккупированных ею стран действовало более 14 тысяч концлагерей. За годы второй мировой войны через лагеря смерти прошли 18 миллионов человек, из них по разным подсчётам от 5 до 7 миллионов – граждане России. Выжили чуть больше миллиона.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DC4-E149-42B8-946D-FE7C6A75E82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Лагерь Майданек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был создан в августе-сентябре 1941 года, был поделён на пять секций, одна из которых была женской. У лагеря было 10 филиалов. В каждую топку закладывали по шесть трупов. Крематорий работал как доменная печь, без остановки, сжигая в среднем 1400 трупов в сутки…Через концлагерь Майданек прошло более миллиона узников. В лагере было уничтожено 360 тысяч человек.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DC4-E149-42B8-946D-FE7C6A75E8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Концлагерь </a:t>
            </a:r>
            <a:r>
              <a:rPr lang="ru-RU" dirty="0" smtClean="0"/>
              <a:t> был одним из первых и главных концлагерей на территории Германии. Создан в марте 1933 года. Концлагерь стал первым «опытным полигоном», где отрабатывалась система наказаний и других форм физических и психологических воздействий на заключенных. Многие узники Дахау принудительно трудились в качестве бесплатной рабочей силы на окрестных промышленных предприятиях. Во время войны Дахау приобрел зловещую известность как один из самых ужасных концлагерей, в которых проводились медицинские эксперименты над заключёнными. Лагерь имел 123 филиала, через которые прошло около 250 тысяч человек из 24 стран. Из них 70 тысяч погибло.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DC4-E149-42B8-946D-FE7C6A75E8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апреле 1940 года был организован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лагерь Освенцим (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Аушвиц-Биркенау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комплекс немецких концлагерей, располагавшийся на юге Польши, около города Освенцим. Это был огромный концлагерь, располагался рядом с железной дорогой. Лагерь в Освенциме был самым большим концентрационным лагерем для поляков и узников других национальностей, которых гитлеровский фашизм обрекал на постепенное уничтожение голодом, тяжёлой работой, экспериментами, а также на немедленную смерть в результате массовых и индивидуальных казней. С 1942 года лагерь стал крупнейшим центром истребления европейских евреев. Большинство евреев погибло в газовых камерах сразу же после прибытия, без регистрации и обозначения лагерными номерами. Наряду с казнями и газовыми камерами, эффективным средством уничтожения узников была изнурительная работа. За время существования Освенцима в нем погибли, по разным оценкам, от 1.5 до 2.2 миллионов человек.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лагере широко практиковались медицинские эксперименты и опыты. Изучались действия химических веществ на человеческий организм. Испытывались новейшие фармацевтические препараты. Заключённых искусственно заражали малярией, гепатитом и другими опасными заболеваниями в качестве эксперимента. Нацистские врачи тренировались в проведении хирургических операций на здоровых людях.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Аушвиц-Биркенау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крупнейшим и наиболее долго просуществовавшим из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нацистских лагерей уничтожения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поэтому он стал одним из главных символов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Холокоста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DC4-E149-42B8-946D-FE7C6A75E8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Саласпилс – концентрационный лагерь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территории, оккупированной нацистами Латвии, получивший   печальную известность в мире из-за содержания в нем детей. В лагере мученической смертью погибли около 7 тысяч детей. Тела были частью сожжены, а частью захоронены на старом гарнизонном кладбище у Саласпилса. Большинство из них подвергались выкачиванию крови для раненых немецких солдат, вследствие чего дети быстро погибали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DC4-E149-42B8-946D-FE7C6A75E82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 в Киеве - место массовых казней гражданского населения, главным образом евреев, а также советских военнопленных. Первые расстрелы там начались почти сразу после захвата немцами Киева в 1941 году. ... </a:t>
            </a:r>
            <a:r>
              <a:rPr lang="ru-RU" b="1" dirty="0" smtClean="0"/>
              <a:t>Бабий</a:t>
            </a:r>
            <a:r>
              <a:rPr lang="ru-RU" dirty="0" smtClean="0"/>
              <a:t> </a:t>
            </a:r>
            <a:r>
              <a:rPr lang="ru-RU" b="1" dirty="0" smtClean="0"/>
              <a:t>Яр</a:t>
            </a:r>
            <a:r>
              <a:rPr lang="ru-RU" dirty="0" smtClean="0"/>
              <a:t> в Киеве - место массовых казней гражданского населения, главным образом евреев, а также советских военнопленных. Первые расстрелы там начались почти сразу после захвата немцами Киева в 1941 году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Он  был очень удобен для проведения массовых экзекуций. Большое количество естественных рвов и оврагов значительно экономило силы и время организаторов, поскольку не требовалось рыть огромные могилы для захоронения убитых. Кроме того, место располагалось за городом, вдали от любопытных глаз. Его было удобно держать в оцеплении, к тому же шум выстрелов не доносился до города и не пугал обывателей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DC4-E149-42B8-946D-FE7C6A75E82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bi_Yar-06-194.jpg?uselang=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aralbum.ru/244167/" TargetMode="External"/><Relationship Id="rId3" Type="http://schemas.openxmlformats.org/officeDocument/2006/relationships/hyperlink" Target="https://infourok.ru/klassnyj-chas-na-temu-holokost-pamyat-pokolenij-4074472.html" TargetMode="External"/><Relationship Id="rId7" Type="http://schemas.openxmlformats.org/officeDocument/2006/relationships/hyperlink" Target="https://lv.baltnews.com/mir_novosti/20191013/1023432531/Krov-brali-kak-u-vzroslykh-detskiy-lager-smerti-Salaspils.html" TargetMode="External"/><Relationship Id="rId2" Type="http://schemas.openxmlformats.org/officeDocument/2006/relationships/hyperlink" Target="https://ru.wikipedia.org/wiki/%D0%91%D0%B0%D0%B1%D0%B8%D0%B9_%D0%AF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sargrad.tv/articles/samoe-zloveshhee-mesto-v-istorii-chelovechestva-zhutkie-jeksperimenty-v-salaspilse_255352" TargetMode="External"/><Relationship Id="rId5" Type="http://schemas.openxmlformats.org/officeDocument/2006/relationships/hyperlink" Target="https://encyclopedia.ushmm.org/content/ru/article/auschwitz" TargetMode="External"/><Relationship Id="rId4" Type="http://schemas.openxmlformats.org/officeDocument/2006/relationships/hyperlink" Target="https://waralbum.ru/1845/" TargetMode="External"/><Relationship Id="rId9" Type="http://schemas.openxmlformats.org/officeDocument/2006/relationships/hyperlink" Target="https://pobedarf.ru/wp-content/uploads/2020/04/rasstrel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328792" cy="20882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 "Память о Холокосте необходима, чтобы наши дети никогда не были жертвами, палачами или равнодушными наблюдателями".</a:t>
            </a:r>
          </a:p>
          <a:p>
            <a:pPr lvl="0" algn="r"/>
            <a:r>
              <a:rPr lang="ru-RU" dirty="0" smtClean="0">
                <a:solidFill>
                  <a:schemeClr val="tx1"/>
                </a:solidFill>
              </a:rPr>
              <a:t>И. Бауэр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20688"/>
            <a:ext cx="724429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27 января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Международный день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Жертв Холокоста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6381328"/>
            <a:ext cx="57682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Подготовила </a:t>
            </a:r>
            <a:r>
              <a:rPr lang="ru-RU" dirty="0" smtClean="0"/>
              <a:t>классный руководитель 6 класса </a:t>
            </a:r>
            <a:r>
              <a:rPr lang="ru-RU" dirty="0" smtClean="0"/>
              <a:t>Х</a:t>
            </a:r>
            <a:r>
              <a:rPr lang="ru-RU" dirty="0" smtClean="0"/>
              <a:t>арате Ф.Р.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937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Дахау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4581128"/>
            <a:ext cx="8496944" cy="187220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Был одним из первых и главных концлагерей на территории Германии, создан в марте 1933 года</a:t>
            </a:r>
          </a:p>
          <a:p>
            <a:r>
              <a:rPr lang="ru-RU" dirty="0" smtClean="0"/>
              <a:t>Лагерь имел 123 филиала, через которые прошло около 250 тысяч человек из 24 стран.  Из них 70 тысяч погибло</a:t>
            </a:r>
            <a:endParaRPr lang="ru-RU" dirty="0"/>
          </a:p>
        </p:txBody>
      </p:sp>
      <p:pic>
        <p:nvPicPr>
          <p:cNvPr id="8194" name="Picture 2" descr="Воспоминания заключенной фашистского концлагеря Дахау — Реальное время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536504" cy="3343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6" name="Picture 4" descr="Крематорий — фото: Концентрационный лагерь Дахау - Tripadvisor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3856"/>
          <a:stretch>
            <a:fillRect/>
          </a:stretch>
        </p:blipFill>
        <p:spPr bwMode="auto">
          <a:xfrm>
            <a:off x="5004048" y="1124744"/>
            <a:ext cx="3816424" cy="3335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Освенцим (</a:t>
            </a:r>
            <a:r>
              <a:rPr lang="ru-RU" b="1" dirty="0" err="1" smtClean="0"/>
              <a:t>Аушвиц-Биркенау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869160"/>
            <a:ext cx="8712968" cy="17281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Создан в апреле 1940 года в Польше</a:t>
            </a:r>
          </a:p>
          <a:p>
            <a:r>
              <a:rPr lang="ru-RU" dirty="0" smtClean="0"/>
              <a:t>С 1942 года – центр уничтожения в газовых камерах </a:t>
            </a:r>
          </a:p>
          <a:p>
            <a:r>
              <a:rPr lang="ru-RU" dirty="0" smtClean="0"/>
              <a:t>В нем погибли, по разным оценкам, от 1.5 до 2.2 млн. человек</a:t>
            </a:r>
          </a:p>
          <a:p>
            <a:r>
              <a:rPr lang="ru-RU" dirty="0" smtClean="0"/>
              <a:t>В лагере практиковались медицинские эксперименты и опыты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Identification pictures of a female inmate of the Auschwitz camp. [LCID: 90354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416824" cy="32062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Бараки с заключенными</a:t>
            </a:r>
            <a:endParaRPr lang="ru-RU" dirty="0"/>
          </a:p>
        </p:txBody>
      </p:sp>
      <p:pic>
        <p:nvPicPr>
          <p:cNvPr id="2050" name="Picture 2" descr="F:\бухенв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386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2408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036989" cy="292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Крематории с газовыми камерами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57317"/>
            <a:ext cx="4070188" cy="50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4555" b="5276"/>
          <a:stretch/>
        </p:blipFill>
        <p:spPr bwMode="auto">
          <a:xfrm>
            <a:off x="323528" y="1052736"/>
            <a:ext cx="4036989" cy="262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795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Саласпилс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365104"/>
            <a:ext cx="8640960" cy="21602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Концлагерь  в Латвии, в основном, там содержали детей</a:t>
            </a:r>
          </a:p>
          <a:p>
            <a:r>
              <a:rPr lang="ru-RU" dirty="0" smtClean="0"/>
              <a:t>В лагере  погибли около 7 тысяч детей</a:t>
            </a:r>
          </a:p>
          <a:p>
            <a:r>
              <a:rPr lang="ru-RU" dirty="0" smtClean="0"/>
              <a:t>Большинство из них подвергались выкачиванию крови для раненых немецких солдат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7978"/>
          <a:stretch>
            <a:fillRect/>
          </a:stretch>
        </p:blipFill>
        <p:spPr bwMode="auto">
          <a:xfrm>
            <a:off x="229918" y="1340768"/>
            <a:ext cx="3650805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340768"/>
            <a:ext cx="4824536" cy="2806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«Малыши не так быстро умирали, как того желали нацисты»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421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 За грудничками ухаживали старшие ребята. Вместо имени у каждого был номер. Пытаясь всячески прикрыть свои зверства, фашисты называли это жуткое место лагерем трудового воспитания. На самом деле это был банк крови и место проведения изуверских медицинских экспериментов. На детях испытывали различные яды, добавляли им в пищу мышьяк, делали смертельные инъекции, ампутировали конечности, держали голыми на холоде по нескольку суток и бесконечно выкачивали кровь от 500 мл в день и больше. Она очень была нужна офицерам СС, которые лечились после ранений на фронте. В Саласпилсе дети боялись всего. Они знали, что за малейшую провинность их ждёт суровое наказание. Плакать было запрещено.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Жертвы войны…</a:t>
            </a:r>
            <a:endParaRPr lang="ru-RU" dirty="0"/>
          </a:p>
        </p:txBody>
      </p:sp>
      <p:pic>
        <p:nvPicPr>
          <p:cNvPr id="573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298608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H:\89473-335x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8169"/>
          <a:stretch>
            <a:fillRect/>
          </a:stretch>
        </p:blipFill>
        <p:spPr bwMode="auto">
          <a:xfrm>
            <a:off x="5220072" y="3667125"/>
            <a:ext cx="3190875" cy="2930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саласпилс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6" y="3927298"/>
            <a:ext cx="4707628" cy="26480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тату на руках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60738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Массовые расстрелы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229200"/>
            <a:ext cx="8219256" cy="139675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На всех оккупированных территориях были места, где расстреливали женщин, детей, стариков, пленных…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257" r="9607"/>
          <a:stretch/>
        </p:blipFill>
        <p:spPr bwMode="auto">
          <a:xfrm>
            <a:off x="219052" y="1196752"/>
            <a:ext cx="4499795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0671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9753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Бабий Яр как место массовых расстрелов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25144"/>
            <a:ext cx="8363272" cy="17567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Во время Великой Отечественной войны немецкие войска, занявшие Киев 19 сентября 1941 года, использовали Бабий Яр для расстрелов жителей</a:t>
            </a:r>
            <a:endParaRPr lang="ru-RU" dirty="0"/>
          </a:p>
        </p:txBody>
      </p:sp>
      <p:pic>
        <p:nvPicPr>
          <p:cNvPr id="5" name="Рисунок 4" descr="https://upload.wikimedia.org/wikipedia/commons/thumb/3/34/Babi_Yar-06-194.jpg/250px-Babi_Yar-06-194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12776"/>
            <a:ext cx="3384376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2" name="Picture 2" descr="https://upload.wikimedia.org/wikipedia/ru/e/e9/%D0%A4%D0%BE%D1%82%D0%BE_%281209-117%29_%D0%BC%D0%B0%D0%BB%D1%8C%D1%87%D0%B8%D0%BA%D0%B0_%D0%92%D0%B0%D0%BB%D0%B5%D0%BD%D1%82%D0%B8%D0%BD%D0%B0_%D0%B8%D0%B7_%D0%BC%D1%83%D0%B7%D0%B5%D1%8F_%D0%AF%D0%B4_%D0%92%D0%B0%D1%88%D0%B5%D0%B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19601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6324" name="Picture 4" descr="https://upload.wikimedia.org/wikipedia/commons/thumb/b/b6/Kiev_Babi_Yar_Cross_070627.JPG/800px-Kiev_Babi_Yar_Cross_07062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518537"/>
            <a:ext cx="2279137" cy="3062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Нюрнбергский процесс о геноциде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581128"/>
            <a:ext cx="8640960" cy="19770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По материалам Нюрнбергского процесса, в Европе в период Холокоста было сожжено в газовых </a:t>
            </a:r>
            <a:r>
              <a:rPr lang="ru-RU" dirty="0" smtClean="0"/>
              <a:t>печах, расстреляно</a:t>
            </a:r>
            <a:r>
              <a:rPr lang="ru-RU" dirty="0"/>
              <a:t>, повешено шесть миллионов евреев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6021288"/>
            <a:ext cx="316785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20 </a:t>
            </a:r>
            <a:r>
              <a:rPr lang="ru-RU" dirty="0" err="1" smtClean="0"/>
              <a:t>нояб</a:t>
            </a:r>
            <a:r>
              <a:rPr lang="ru-RU" dirty="0" smtClean="0"/>
              <a:t>. 1945 г. – 1 окт. 1946 г.</a:t>
            </a:r>
            <a:endParaRPr lang="ru-RU" dirty="0"/>
          </a:p>
        </p:txBody>
      </p:sp>
      <p:pic>
        <p:nvPicPr>
          <p:cNvPr id="31746" name="Picture 2" descr="Файл:Главный обвинитель от СССР на Нюрнбергском процессе Р.А. Руденко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781" r="12354"/>
          <a:stretch>
            <a:fillRect/>
          </a:stretch>
        </p:blipFill>
        <p:spPr bwMode="auto">
          <a:xfrm>
            <a:off x="251520" y="1196752"/>
            <a:ext cx="3744416" cy="3276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748" name="AutoShape 4" descr="15 пугающих фактов и фотографий Нюрнбергск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15 пугающих фактов и фотографий Нюрнбергск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Но не всем воздалось по заслугам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795151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80479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Дата памяти жертв Холокоста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365104"/>
            <a:ext cx="8445624" cy="22322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Эта дата - 27 </a:t>
            </a:r>
            <a:r>
              <a:rPr lang="ru-RU" dirty="0"/>
              <a:t>января выбрана не случайно. Она связана с освобождением в </a:t>
            </a:r>
            <a:r>
              <a:rPr lang="ru-RU" dirty="0" smtClean="0"/>
              <a:t>1945 году </a:t>
            </a:r>
            <a:r>
              <a:rPr lang="ru-RU" dirty="0"/>
              <a:t>войсками Красной армии концлагеря </a:t>
            </a:r>
            <a:r>
              <a:rPr lang="ru-RU" dirty="0" smtClean="0"/>
              <a:t>Освенцима, </a:t>
            </a:r>
            <a:r>
              <a:rPr lang="ru-RU" dirty="0"/>
              <a:t>в котором было уничтожено более </a:t>
            </a:r>
            <a:r>
              <a:rPr lang="ru-RU" dirty="0" smtClean="0"/>
              <a:t>миллиона </a:t>
            </a:r>
            <a:r>
              <a:rPr lang="ru-RU" dirty="0"/>
              <a:t>человек.</a:t>
            </a:r>
          </a:p>
        </p:txBody>
      </p:sp>
      <p:pic>
        <p:nvPicPr>
          <p:cNvPr id="25602" name="Picture 2" descr="Освенцим — Википедия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1519" y="1268760"/>
            <a:ext cx="4012491" cy="2664296"/>
          </a:xfrm>
          <a:prstGeom prst="rect">
            <a:avLst/>
          </a:prstGeom>
          <a:noFill/>
        </p:spPr>
      </p:pic>
      <p:pic>
        <p:nvPicPr>
          <p:cNvPr id="25604" name="Picture 4" descr="Освобождение Освенцима раскрыло страшные масштабы Холокоста :: Общество ::  «ВЗГЛЯД.РУ»"/>
          <p:cNvPicPr>
            <a:picLocks noChangeAspect="1" noChangeArrowheads="1"/>
          </p:cNvPicPr>
          <p:nvPr/>
        </p:nvPicPr>
        <p:blipFill>
          <a:blip r:embed="rId3" cstate="email">
            <a:lum bright="30000"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60169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9536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Холокост — это часть истории нашей страны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813177"/>
            <a:ext cx="8568952" cy="204482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Около </a:t>
            </a:r>
            <a:r>
              <a:rPr lang="ru-RU" dirty="0"/>
              <a:t>2,8 миллионов евреев, </a:t>
            </a:r>
            <a:r>
              <a:rPr lang="ru-RU" dirty="0" smtClean="0"/>
              <a:t>уничтоженных нацистами</a:t>
            </a:r>
            <a:r>
              <a:rPr lang="ru-RU" dirty="0"/>
              <a:t>, </a:t>
            </a:r>
            <a:r>
              <a:rPr lang="ru-RU" dirty="0" smtClean="0"/>
              <a:t>их союзниками </a:t>
            </a:r>
            <a:r>
              <a:rPr lang="ru-RU" dirty="0"/>
              <a:t>и пособниками проживали на территории СССР в границах 1941 г., концлагерь </a:t>
            </a:r>
            <a:r>
              <a:rPr lang="ru-RU" dirty="0" err="1"/>
              <a:t>Аушвиц</a:t>
            </a:r>
            <a:r>
              <a:rPr lang="ru-RU" dirty="0"/>
              <a:t> (</a:t>
            </a:r>
            <a:r>
              <a:rPr lang="ru-RU" dirty="0" smtClean="0"/>
              <a:t>Освенцим</a:t>
            </a:r>
            <a:r>
              <a:rPr lang="ru-RU" dirty="0"/>
              <a:t>) освободили воины Красной армии. </a:t>
            </a:r>
          </a:p>
        </p:txBody>
      </p:sp>
      <p:pic>
        <p:nvPicPr>
          <p:cNvPr id="24578" name="Picture 2" descr="В январе 1942 года на Ванзейской конференции была одобрена программа «окончательного решения еврейского вопроса». Решение это не афишировалось, и мало кто (в том числе и будущие жертвы) тогда мог поверить, что в XX веке такое вообще возможно. С этого момента геноцид евреев был определен как важнейшая государственная задача нацистской Германии и поставлен на промышленную основу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656312" cy="3178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02121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Монументы, посвященные жертвам Холокоста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932040" y="1700808"/>
            <a:ext cx="3383359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Обувь на берегу (Будапешт)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041775" cy="345638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4040188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«Трагедия народа» (Москва)</a:t>
            </a:r>
            <a:endParaRPr lang="ru-RU" dirty="0"/>
          </a:p>
        </p:txBody>
      </p:sp>
      <p:pic>
        <p:nvPicPr>
          <p:cNvPr id="11" name="Picture 2" descr="H:\holokost-870x5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3457"/>
          <a:stretch>
            <a:fillRect/>
          </a:stretch>
        </p:blipFill>
        <p:spPr bwMode="auto">
          <a:xfrm>
            <a:off x="251520" y="2564904"/>
            <a:ext cx="4464496" cy="34995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4023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Монументы, посвященные жертвам Холокоста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Стул за 1000 евреев (Краков)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Стеклянные столбы с дымом </a:t>
            </a:r>
            <a:r>
              <a:rPr lang="ru-RU" smtClean="0"/>
              <a:t>(Бостон)</a:t>
            </a:r>
            <a:endParaRPr lang="ru-RU" dirty="0"/>
          </a:p>
        </p:txBody>
      </p:sp>
      <p:pic>
        <p:nvPicPr>
          <p:cNvPr id="7" name="Объект 6" descr="picture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634055"/>
            <a:ext cx="4041775" cy="303292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08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Монументы, посвященные жертвам Холокоста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15407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«За колючей проволокой» (Сан-Франциско, США)</a:t>
            </a:r>
          </a:p>
        </p:txBody>
      </p:sp>
      <p:pic>
        <p:nvPicPr>
          <p:cNvPr id="8" name="Рисунок 7" descr="picture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888432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3405"/>
          <a:stretch>
            <a:fillRect/>
          </a:stretch>
        </p:blipFill>
        <p:spPr bwMode="auto">
          <a:xfrm>
            <a:off x="395536" y="2483765"/>
            <a:ext cx="3650669" cy="41135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6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3322712" cy="4957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Рука в Майами (США)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6408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cture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432048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Монументы, посвященные жертвам Холокоста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949280"/>
            <a:ext cx="3610744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Пятеро мужчин и мальчик (Одесса, Украина)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5576" y="3573016"/>
            <a:ext cx="3384376" cy="4957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 Яд </a:t>
            </a:r>
            <a:r>
              <a:rPr lang="ru-RU" dirty="0" err="1" smtClean="0"/>
              <a:t>ва-Шем</a:t>
            </a:r>
            <a:r>
              <a:rPr lang="ru-RU" dirty="0" smtClean="0"/>
              <a:t> (Иерусалим)</a:t>
            </a:r>
            <a:endParaRPr lang="ru-RU" dirty="0"/>
          </a:p>
        </p:txBody>
      </p:sp>
      <p:pic>
        <p:nvPicPr>
          <p:cNvPr id="9" name="Picture 2" descr="H:\201702181305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84785"/>
            <a:ext cx="3774869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5004048" y="3573016"/>
            <a:ext cx="3384376" cy="4957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Саласпилс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picture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816424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5364088" y="6093296"/>
            <a:ext cx="3250704" cy="4237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Яма (Минск, Беларусь)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58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Фильмы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237312"/>
            <a:ext cx="4330824" cy="4020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«Мальчик в полосатой пижаме»</a:t>
            </a:r>
            <a:endParaRPr lang="ru-RU" dirty="0"/>
          </a:p>
        </p:txBody>
      </p:sp>
      <p:sp>
        <p:nvSpPr>
          <p:cNvPr id="59394" name="AutoShape 2" descr="Ид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6" name="Picture 4" descr="Ид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3333"/>
          <a:stretch>
            <a:fillRect/>
          </a:stretch>
        </p:blipFill>
        <p:spPr bwMode="auto">
          <a:xfrm>
            <a:off x="251520" y="980728"/>
            <a:ext cx="4320480" cy="1994068"/>
          </a:xfrm>
          <a:prstGeom prst="rect">
            <a:avLst/>
          </a:prstGeom>
          <a:noFill/>
        </p:spPr>
      </p:pic>
      <p:sp>
        <p:nvSpPr>
          <p:cNvPr id="59398" name="AutoShape 6" descr="Выбор Соф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Нюрнбергский процес фильм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5148064" y="3046243"/>
            <a:ext cx="3448000" cy="4020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«Нюрнбергский процесс»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5652120" y="6237312"/>
            <a:ext cx="2791544" cy="4020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«Список </a:t>
            </a:r>
            <a:r>
              <a:rPr lang="ru-RU" dirty="0" err="1" smtClean="0"/>
              <a:t>Шиндлера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1224136" cy="4020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Ида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5970" b="7131"/>
          <a:stretch>
            <a:fillRect/>
          </a:stretch>
        </p:blipFill>
        <p:spPr bwMode="auto">
          <a:xfrm>
            <a:off x="4860032" y="908719"/>
            <a:ext cx="3816424" cy="212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320480" cy="23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Список-шиндлер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7709"/>
            <a:ext cx="3838212" cy="236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«Пока мы помним – мы живы. И жива память о миллионах погибших»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Трагедия </a:t>
            </a:r>
            <a:r>
              <a:rPr lang="ru-RU" b="1" dirty="0" smtClean="0"/>
              <a:t>Холокоста </a:t>
            </a:r>
            <a:r>
              <a:rPr lang="ru-RU" dirty="0" smtClean="0"/>
              <a:t>- это не только часть истории евреев; русского народа, а также это Катастрофа всего человечества, это, в сущности, кризис мировой цивилизации, получивший продолжение в Афганистане, Сирии, Чечне, в терактах по всему миру. И мы не должны об этом забывать, а знание свое обязаны передавать детям и внукам.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684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6328792" cy="20882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 "Память о Холокосте необходима, чтобы наши дети никогда не были жертвами, палачами или равнодушными наблюдателями".</a:t>
            </a:r>
          </a:p>
          <a:p>
            <a:pPr lvl="0" algn="r"/>
            <a:r>
              <a:rPr lang="ru-RU" dirty="0" smtClean="0">
                <a:solidFill>
                  <a:schemeClr val="tx1"/>
                </a:solidFill>
              </a:rPr>
              <a:t>И. Бауэр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20688"/>
            <a:ext cx="72442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27 января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Международный день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Жертв Холокоста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861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https://ru.wikipedia.org/wiki/%D0%91%D0%B0%D0%B1%D0%B8%D0%B9_%D0%AF%D1%80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https://infourok.ru/klassnyj-chas-na-temu-holokost-pamyat-pokolenij-4074472.html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https://waralbum.ru/1845/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https://encyclopedia.ushmm.org/content/ru/article/auschwitz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https://tsargrad.tv/articles/samoe-zloveshhee-mesto-v-istorii-chelovechestva-zhutkie-jeksperimenty-v-salaspilse_255352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https://lv.baltnews.com/mir_novosti/20191013/1023432531/Krov-brali-kak-u-vzroslykh-detskiy-lager-smerti-Salaspils.html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https://waralbum.ru/244167/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pobedarf.ru/wp-content/uploads/2020/04/rasstrel.jpg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Холокост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89040"/>
            <a:ext cx="8712968" cy="28369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/>
              <a:t>Холокост – </a:t>
            </a:r>
            <a:r>
              <a:rPr lang="ru-RU" dirty="0"/>
              <a:t>слово из греческого языка, означающее «всесожжение». «уничтожение огнём», а также «жертвоприношение посредством </a:t>
            </a:r>
            <a:r>
              <a:rPr lang="ru-RU" dirty="0" smtClean="0"/>
              <a:t>огня</a:t>
            </a:r>
          </a:p>
          <a:p>
            <a:r>
              <a:rPr lang="ru-RU" dirty="0"/>
              <a:t>Холокост - это символ газовых камер, печей сжигающих детей, женщин, стариков, это массовый расстрел невинных мирных людей…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62" name="Picture 2" descr="Фото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775" b="17600"/>
          <a:stretch>
            <a:fillRect/>
          </a:stretch>
        </p:blipFill>
        <p:spPr bwMode="auto">
          <a:xfrm>
            <a:off x="1259632" y="1340768"/>
            <a:ext cx="675590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7870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Холокост (от англ. </a:t>
            </a:r>
            <a:r>
              <a:rPr lang="ru-RU" dirty="0" err="1"/>
              <a:t>holocaust</a:t>
            </a:r>
            <a:r>
              <a:rPr lang="ru-RU" dirty="0"/>
              <a:t>, из др.-греч. </a:t>
            </a:r>
            <a:r>
              <a:rPr lang="ru-RU" dirty="0" err="1"/>
              <a:t>ὁλοκ</a:t>
            </a:r>
            <a:r>
              <a:rPr lang="ru-RU" dirty="0"/>
              <a:t>αύστος — всесожжение)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олитика </a:t>
            </a:r>
            <a:r>
              <a:rPr lang="ru-RU" dirty="0"/>
              <a:t>нацистов, их союзников </a:t>
            </a:r>
            <a:r>
              <a:rPr lang="ru-RU" dirty="0" smtClean="0"/>
              <a:t>и </a:t>
            </a:r>
            <a:r>
              <a:rPr lang="ru-RU" dirty="0"/>
              <a:t>пособников по преследованию и уничтожению евреев в 1933 — 1945 </a:t>
            </a:r>
            <a:r>
              <a:rPr lang="ru-RU" dirty="0" smtClean="0"/>
              <a:t>гг.</a:t>
            </a:r>
          </a:p>
          <a:p>
            <a:r>
              <a:rPr lang="ru-RU" dirty="0" smtClean="0"/>
              <a:t>Термин </a:t>
            </a:r>
            <a:r>
              <a:rPr lang="ru-RU" dirty="0"/>
              <a:t>впервые использован в</a:t>
            </a:r>
          </a:p>
          <a:p>
            <a:pPr marL="0" indent="0">
              <a:buNone/>
            </a:pPr>
            <a:r>
              <a:rPr lang="ru-RU" dirty="0"/>
              <a:t>американской публицистике 1960-х гг. как символ крематориев лагеря смерти </a:t>
            </a:r>
            <a:r>
              <a:rPr lang="ru-RU" dirty="0" err="1"/>
              <a:t>Аушвиц</a:t>
            </a:r>
            <a:r>
              <a:rPr lang="ru-RU" dirty="0"/>
              <a:t> (Освенцим)</a:t>
            </a:r>
          </a:p>
        </p:txBody>
      </p:sp>
    </p:spTree>
    <p:extLst>
      <p:ext uri="{BB962C8B-B14F-4D97-AF65-F5344CB8AC3E}">
        <p14:creationId xmlns="" xmlns:p14="http://schemas.microsoft.com/office/powerpoint/2010/main" val="553137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ru-RU" dirty="0" smtClean="0"/>
              <a:t>Начало политики Холокоста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797152"/>
            <a:ext cx="8640960" cy="18722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 1933 году после прихода А. Гитлера к власти в Германии проводится политика государственного антисемитизма и расизма: деление на полноценные и неполноценные расы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533" r="7837"/>
          <a:stretch>
            <a:fillRect/>
          </a:stretch>
        </p:blipFill>
        <p:spPr bwMode="auto">
          <a:xfrm>
            <a:off x="323528" y="1340768"/>
            <a:ext cx="4392488" cy="333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954016" cy="33123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2050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помощь пленным и евреям - расстрел</a:t>
            </a:r>
            <a:endParaRPr lang="ru-RU" dirty="0"/>
          </a:p>
        </p:txBody>
      </p:sp>
      <p:pic>
        <p:nvPicPr>
          <p:cNvPr id="58370" name="Picture 2" descr="http://www.websmi.by/wp-content/uploads/2020/07/imgonline-com-ua-Resize-zOikLNPTo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416" cy="489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Появление лагерей смерти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581128"/>
            <a:ext cx="8712968" cy="2016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Действовало в годы войны  более  14 тысяч лагерей</a:t>
            </a:r>
          </a:p>
          <a:p>
            <a:r>
              <a:rPr lang="ru-RU" dirty="0" smtClean="0"/>
              <a:t>Через них прошли 18 млн. человек  (5 – 7 млн. – граждане России)</a:t>
            </a:r>
          </a:p>
          <a:p>
            <a:r>
              <a:rPr lang="ru-RU" dirty="0" smtClean="0"/>
              <a:t>Выжили чуть больше миллиона</a:t>
            </a:r>
          </a:p>
          <a:p>
            <a:endParaRPr lang="ru-RU" dirty="0"/>
          </a:p>
        </p:txBody>
      </p:sp>
      <p:pic>
        <p:nvPicPr>
          <p:cNvPr id="14338" name="Picture 2" descr="Концлагерь Германии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401071" cy="3296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0" name="Picture 4" descr="Фото &amp;quot;Освобожденные советскими и польскими войсками узники концлагеря  Заксенхаузен&amp;quot;, 30 апреля 1945 - 31 мая 1945, Германия - История России в  фотографиях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2578" r="9161"/>
          <a:stretch>
            <a:fillRect/>
          </a:stretch>
        </p:blipFill>
        <p:spPr bwMode="auto">
          <a:xfrm>
            <a:off x="4860032" y="1196752"/>
            <a:ext cx="4032448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Бухенвальд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520" y="4653136"/>
            <a:ext cx="8676456" cy="2016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Имел 138 концлагерей – филиалов, был мужским</a:t>
            </a:r>
          </a:p>
          <a:p>
            <a:r>
              <a:rPr lang="ru-RU" dirty="0" smtClean="0"/>
              <a:t>Набор цифр на руке заменял имя</a:t>
            </a:r>
          </a:p>
          <a:p>
            <a:r>
              <a:rPr lang="ru-RU" dirty="0" smtClean="0"/>
              <a:t>В концлагере содержалось около 240 тыс. человек </a:t>
            </a:r>
          </a:p>
          <a:p>
            <a:r>
              <a:rPr lang="ru-RU" dirty="0" smtClean="0"/>
              <a:t>56 тысяч узников погибли...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42" name="AutoShape 2" descr="http://www.websmi.by/wp-content/uploads/2020/07/1_107878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20597"/>
          <a:stretch>
            <a:fillRect/>
          </a:stretch>
        </p:blipFill>
        <p:spPr bwMode="auto">
          <a:xfrm>
            <a:off x="251520" y="1268760"/>
            <a:ext cx="3816424" cy="31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1268760"/>
            <a:ext cx="450209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Лагерь Майданек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4149080"/>
            <a:ext cx="8640960" cy="244827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Создан в августе 1941 года и был поделён на пять секций, одна из которых была женской</a:t>
            </a:r>
          </a:p>
          <a:p>
            <a:r>
              <a:rPr lang="ru-RU" dirty="0" smtClean="0"/>
              <a:t>Крематорий работал как доменная печь  без остановки (1400 трупов в сутки…)</a:t>
            </a:r>
          </a:p>
          <a:p>
            <a:r>
              <a:rPr lang="ru-RU" dirty="0" smtClean="0"/>
              <a:t>Через лагерь прошло более млн. узников, 360 тысяч было уничтожено</a:t>
            </a:r>
            <a:endParaRPr lang="ru-RU" dirty="0"/>
          </a:p>
        </p:txBody>
      </p:sp>
      <p:pic>
        <p:nvPicPr>
          <p:cNvPr id="9218" name="Picture 2" descr="Останки узников концлагеря Майданек, сложенные в кучу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5385" b="7692"/>
          <a:stretch>
            <a:fillRect/>
          </a:stretch>
        </p:blipFill>
        <p:spPr bwMode="auto">
          <a:xfrm>
            <a:off x="539552" y="1268760"/>
            <a:ext cx="2880320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20" name="Picture 4" descr="https://russian7.ru/wp-content/uploads/2018/07/5523-2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4490" b="9818"/>
          <a:stretch>
            <a:fillRect/>
          </a:stretch>
        </p:blipFill>
        <p:spPr bwMode="auto">
          <a:xfrm>
            <a:off x="3851920" y="1268760"/>
            <a:ext cx="4824536" cy="2748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811</Words>
  <Application>Microsoft Office PowerPoint</Application>
  <PresentationFormat>Экран (4:3)</PresentationFormat>
  <Paragraphs>119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</vt:lpstr>
      <vt:lpstr>Дата памяти жертв Холокоста</vt:lpstr>
      <vt:lpstr>Что такое Холокост</vt:lpstr>
      <vt:lpstr>Холокост (от англ. holocaust, из др.-греч. ὁλοκαύστος — всесожжение)  </vt:lpstr>
      <vt:lpstr>Начало политики Холокоста</vt:lpstr>
      <vt:lpstr>За помощь пленным и евреям - расстрел</vt:lpstr>
      <vt:lpstr>Появление лагерей смерти </vt:lpstr>
      <vt:lpstr>Бухенвальд</vt:lpstr>
      <vt:lpstr>Лагерь Майданек</vt:lpstr>
      <vt:lpstr>Дахау</vt:lpstr>
      <vt:lpstr>Освенцим (Аушвиц-Биркенау)</vt:lpstr>
      <vt:lpstr>Бараки с заключенными</vt:lpstr>
      <vt:lpstr>Крематории с газовыми камерами</vt:lpstr>
      <vt:lpstr>Саласпилс</vt:lpstr>
      <vt:lpstr>«Малыши не так быстро умирали, как того желали нацисты»</vt:lpstr>
      <vt:lpstr>Жертвы войны…</vt:lpstr>
      <vt:lpstr>Массовые расстрелы</vt:lpstr>
      <vt:lpstr>Бабий Яр как место массовых расстрелов</vt:lpstr>
      <vt:lpstr>Нюрнбергский процесс о геноциде</vt:lpstr>
      <vt:lpstr>Холокост — это часть истории нашей страны</vt:lpstr>
      <vt:lpstr>Монументы, посвященные жертвам Холокоста</vt:lpstr>
      <vt:lpstr>Монументы, посвященные жертвам Холокоста</vt:lpstr>
      <vt:lpstr>Монументы, посвященные жертвам Холокоста</vt:lpstr>
      <vt:lpstr>Монументы, посвященные жертвам Холокоста</vt:lpstr>
      <vt:lpstr>Фильмы</vt:lpstr>
      <vt:lpstr>«Пока мы помним – мы живы. И жива память о миллионах погибших»</vt:lpstr>
      <vt:lpstr> </vt:lpstr>
      <vt:lpstr>Используемые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cab314</dc:creator>
  <cp:lastModifiedBy>Фатима</cp:lastModifiedBy>
  <cp:revision>41</cp:revision>
  <dcterms:created xsi:type="dcterms:W3CDTF">2022-01-17T21:34:22Z</dcterms:created>
  <dcterms:modified xsi:type="dcterms:W3CDTF">2022-01-26T11:08:46Z</dcterms:modified>
</cp:coreProperties>
</file>