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75" r:id="rId2"/>
  </p:sldMasterIdLst>
  <p:sldIdLst>
    <p:sldId id="256" r:id="rId3"/>
    <p:sldId id="281" r:id="rId4"/>
    <p:sldId id="259" r:id="rId5"/>
    <p:sldId id="263" r:id="rId6"/>
    <p:sldId id="279" r:id="rId7"/>
    <p:sldId id="275" r:id="rId8"/>
    <p:sldId id="276" r:id="rId9"/>
    <p:sldId id="268" r:id="rId10"/>
    <p:sldId id="277" r:id="rId11"/>
    <p:sldId id="274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634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B126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031173" y="2467018"/>
            <a:ext cx="1012965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828800" y="3840481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293456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6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8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4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25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08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98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78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3671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03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374430" y="185081"/>
            <a:ext cx="7256780" cy="574453"/>
          </a:xfrm>
        </p:spPr>
        <p:txBody>
          <a:bodyPr lIns="0" tIns="0" rIns="0" bIns="0"/>
          <a:lstStyle>
            <a:lvl1pPr>
              <a:defRPr sz="3733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730841" y="3201755"/>
            <a:ext cx="10347960" cy="492443"/>
          </a:xfrm>
        </p:spPr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Euclid Circular B Medium"/>
                <a:cs typeface="Euclid Circular B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1617566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84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83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68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374430" y="185081"/>
            <a:ext cx="7256780" cy="574453"/>
          </a:xfrm>
        </p:spPr>
        <p:txBody>
          <a:bodyPr lIns="0" tIns="0" rIns="0" bIns="0"/>
          <a:lstStyle>
            <a:lvl1pPr>
              <a:defRPr sz="3733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68664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374430" y="185081"/>
            <a:ext cx="7256780" cy="574453"/>
          </a:xfrm>
        </p:spPr>
        <p:txBody>
          <a:bodyPr lIns="0" tIns="0" rIns="0" bIns="0"/>
          <a:lstStyle>
            <a:lvl1pPr>
              <a:defRPr sz="3733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376366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/>
        </p:blipFill>
        <p:spPr bwMode="auto">
          <a:xfrm>
            <a:off x="9682479" y="286513"/>
            <a:ext cx="2328671" cy="232663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 bwMode="auto">
          <a:xfrm>
            <a:off x="0" y="5553456"/>
            <a:ext cx="12192000" cy="1304713"/>
          </a:xfrm>
          <a:custGeom>
            <a:avLst/>
            <a:gdLst/>
            <a:ahLst/>
            <a:cxnLst/>
            <a:rect l="l" t="t" r="r" b="b"/>
            <a:pathLst>
              <a:path w="9144000" h="978535" extrusionOk="0">
                <a:moveTo>
                  <a:pt x="9144000" y="0"/>
                </a:moveTo>
                <a:lnTo>
                  <a:pt x="0" y="0"/>
                </a:lnTo>
                <a:lnTo>
                  <a:pt x="0" y="978408"/>
                </a:lnTo>
                <a:lnTo>
                  <a:pt x="9144000" y="978408"/>
                </a:lnTo>
                <a:lnTo>
                  <a:pt x="9144000" y="0"/>
                </a:lnTo>
                <a:close/>
              </a:path>
            </a:pathLst>
          </a:custGeom>
          <a:solidFill>
            <a:srgbClr val="2B126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240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/>
        </p:blipFill>
        <p:spPr bwMode="auto">
          <a:xfrm>
            <a:off x="9664191" y="2848865"/>
            <a:ext cx="2326639" cy="23266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51828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5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6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4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374430" y="185081"/>
            <a:ext cx="725678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730841" y="3201755"/>
            <a:ext cx="1034796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Euclid Circular B Medium"/>
                <a:cs typeface="Euclid Circular B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pPr>
                <a:defRPr/>
              </a:pPr>
              <a:t>5/28/2025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1795759" y="6458644"/>
            <a:ext cx="339512" cy="225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67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50799">
              <a:spcBef>
                <a:spcPts val="140"/>
              </a:spcBef>
              <a:defRPr/>
            </a:pPr>
            <a:fld id="{81D60167-4931-47E6-BA6A-407CBD079E47}" type="slidenum">
              <a:rPr lang="ru-RU" spc="-33" smtClean="0"/>
              <a:pPr marL="50799">
                <a:spcBef>
                  <a:spcPts val="140"/>
                </a:spcBef>
                <a:defRPr/>
              </a:pPr>
              <a:t>‹#›</a:t>
            </a:fld>
            <a:endParaRPr lang="ru-RU" spc="-33"/>
          </a:p>
        </p:txBody>
      </p:sp>
    </p:spTree>
    <p:extLst>
      <p:ext uri="{BB962C8B-B14F-4D97-AF65-F5344CB8AC3E}">
        <p14:creationId xmlns:p14="http://schemas.microsoft.com/office/powerpoint/2010/main" val="230040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97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71A3-0413-470A-A027-66048BAA9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5451" y="2860131"/>
            <a:ext cx="4926282" cy="1246893"/>
          </a:xfrm>
        </p:spPr>
        <p:txBody>
          <a:bodyPr/>
          <a:lstStyle/>
          <a:p>
            <a:r>
              <a:rPr lang="ru-RU" dirty="0"/>
              <a:t>ДОМ КУЛЬТУРЫ </a:t>
            </a:r>
            <a:r>
              <a:rPr lang="ru-RU" dirty="0" err="1"/>
              <a:t>р.п.Чердаклы</a:t>
            </a:r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58DAB-99CE-4116-BE99-19EE6B0DB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94038"/>
            <a:ext cx="7587152" cy="1117687"/>
          </a:xfrm>
        </p:spPr>
        <p:txBody>
          <a:bodyPr/>
          <a:lstStyle/>
          <a:p>
            <a:r>
              <a:rPr lang="ru-RU"/>
              <a:t>ВОЛОНТЕРЫ </a:t>
            </a:r>
            <a:r>
              <a:rPr lang="ru-RU" dirty="0"/>
              <a:t>КУЛЬТУРЫ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B7F5F8-0E0B-464E-BCE8-22D138760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5" y="2780189"/>
            <a:ext cx="2579713" cy="38695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FC07E-BB0E-4568-89F1-246E955C1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152" y="3517453"/>
            <a:ext cx="4580833" cy="30544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8F04B-99DF-4B73-BCD5-60AE40B04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304" y="209931"/>
            <a:ext cx="4580833" cy="3053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8144B7-BC51-47E0-AB8D-16ADD2880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6" y="109156"/>
            <a:ext cx="4380377" cy="24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86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5" y="325629"/>
            <a:ext cx="9613857" cy="1080938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Участвуем в мероприятиях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11E0CC-AFB2-45DD-B5F7-3C4245A4E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2608"/>
            <a:ext cx="5400961" cy="35992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0A42EB-29E0-47CE-996F-8A216DD91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885" y="312124"/>
            <a:ext cx="4293140" cy="32198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03EA09-6DC7-44DC-8E24-D03125D81E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581" y="3658020"/>
            <a:ext cx="4107142" cy="3073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62402F-FD84-4933-8310-FA65C8E4F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75" y="4428794"/>
            <a:ext cx="3278221" cy="23958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D68CD24-FF0D-48A9-81F8-9E45B4DC8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610" y="1511647"/>
            <a:ext cx="3008499" cy="53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5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5" y="325629"/>
            <a:ext cx="9613857" cy="1080938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Проводим различные акции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72D0C5-7D8E-400D-BEBF-987EFDCB1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08" y="1332690"/>
            <a:ext cx="2993079" cy="53210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3BEEC-D8BF-424D-8326-FEA7FAF3C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624" y="1416027"/>
            <a:ext cx="3852153" cy="51362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B3B811-422A-44DC-8746-9D4C51D99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914" y="1369628"/>
            <a:ext cx="3990773" cy="53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2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54057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508000" y="2209800"/>
            <a:ext cx="6414779" cy="729219"/>
          </a:xfrm>
          <a:prstGeom prst="roundRect">
            <a:avLst>
              <a:gd name="adj" fmla="val 50000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Gogh"/>
              <a:cs typeface="Arial"/>
            </a:endParaRPr>
          </a:p>
        </p:txBody>
      </p:sp>
      <p:sp>
        <p:nvSpPr>
          <p:cNvPr id="7" name="Прямоугольник 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590816" y="1193801"/>
            <a:ext cx="7537184" cy="5343763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Gogh"/>
              <a:cs typeface="Arial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600363" y="1650783"/>
            <a:ext cx="7333984" cy="729219"/>
          </a:xfrm>
          <a:prstGeom prst="roundRect">
            <a:avLst>
              <a:gd name="adj" fmla="val 50000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 dirty="0">
              <a:solidFill>
                <a:prstClr val="white"/>
              </a:solidFill>
              <a:latin typeface="Gogh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 bwMode="auto">
          <a:xfrm>
            <a:off x="590816" y="290395"/>
            <a:ext cx="10206886" cy="5053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lnSpc>
                <a:spcPct val="80000"/>
              </a:lnSpc>
              <a:spcBef>
                <a:spcPts val="133"/>
              </a:spcBef>
              <a:tabLst>
                <a:tab pos="2495064" algn="l"/>
              </a:tabLst>
              <a:defRPr/>
            </a:pPr>
            <a:r>
              <a:rPr lang="ru-RU" sz="3733" b="1" kern="0" spc="-27" dirty="0" err="1">
                <a:solidFill>
                  <a:srgbClr val="FFFFFF"/>
                </a:solidFill>
                <a:latin typeface="Gogh"/>
                <a:cs typeface="Euclid Circular B SemiBold"/>
              </a:rPr>
              <a:t>Волонтёрство</a:t>
            </a:r>
            <a:r>
              <a:rPr lang="ru-RU" sz="3733" b="1" kern="0" spc="-27" dirty="0">
                <a:solidFill>
                  <a:srgbClr val="FFFFFF"/>
                </a:solidFill>
                <a:latin typeface="Gogh"/>
                <a:cs typeface="Euclid Circular B SemiBold"/>
              </a:rPr>
              <a:t> в нашем Доме культуры</a:t>
            </a:r>
            <a:endParaRPr sz="3733" kern="0" dirty="0">
              <a:solidFill>
                <a:sysClr val="windowText" lastClr="000000"/>
              </a:solidFill>
              <a:latin typeface="Gogh"/>
              <a:cs typeface="Euclid Circular B SemiBold"/>
            </a:endParaRPr>
          </a:p>
        </p:txBody>
      </p:sp>
      <p:sp>
        <p:nvSpPr>
          <p:cNvPr id="14" name="object 8"/>
          <p:cNvSpPr txBox="1"/>
          <p:nvPr/>
        </p:nvSpPr>
        <p:spPr bwMode="auto">
          <a:xfrm>
            <a:off x="812800" y="1701800"/>
            <a:ext cx="7213600" cy="329827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  <a:buClr>
                <a:srgbClr val="FF6614"/>
              </a:buClr>
              <a:defRPr/>
            </a:pPr>
            <a:r>
              <a:rPr lang="ru-RU" sz="1400" b="1" kern="0" dirty="0">
                <a:solidFill>
                  <a:prstClr val="white"/>
                </a:solidFill>
                <a:latin typeface="Gogh"/>
                <a:cs typeface="Euclid Circular B SemiBold"/>
              </a:rPr>
              <a:t>Полное наименование организации: </a:t>
            </a:r>
            <a:r>
              <a:rPr lang="ru-RU" sz="1200" b="1" kern="0" dirty="0">
                <a:solidFill>
                  <a:prstClr val="white"/>
                </a:solidFill>
                <a:latin typeface="Gogh"/>
                <a:cs typeface="Euclid Circular B SemiBold"/>
              </a:rPr>
              <a:t>МУНИЦИПАЛЬНОЕ УЧРЕЖДЕНИЕ КУЛЬТУРЫ "ДОМ КУЛЬТУРЫ Р.П.ЧЕРДАКЛЫ" МУНИЦИПАЛЬНОГО ОБРАЗОВАНИЯ "ЧЕРДАКЛИНСКОЕ ГОРОДСКОЕ ПОСЕЛЕНИЕ" </a:t>
            </a:r>
            <a:r>
              <a:rPr lang="ru-RU" sz="1333" b="1" kern="0" dirty="0">
                <a:solidFill>
                  <a:prstClr val="white"/>
                </a:solidFill>
                <a:latin typeface="Gogh"/>
                <a:cs typeface="Euclid Circular B SemiBold"/>
              </a:rPr>
              <a:t>ЧЕРДАКЛИНСКОГО РАЙОНА УЛЬЯНОВСКОЙ ОБЛАСТИ»</a:t>
            </a:r>
            <a:endParaRPr sz="2133" kern="0" dirty="0">
              <a:solidFill>
                <a:prstClr val="white"/>
              </a:solidFill>
              <a:latin typeface="Gogh"/>
            </a:endParaRPr>
          </a:p>
          <a:p>
            <a:pPr marL="245527" indent="-228594" defTabSz="1219170">
              <a:spcBef>
                <a:spcPts val="140"/>
              </a:spcBef>
              <a:buClr>
                <a:srgbClr val="FF6614"/>
              </a:buClr>
              <a:buFont typeface="Arial"/>
              <a:buChar char="•"/>
              <a:defRPr/>
            </a:pPr>
            <a:endParaRPr lang="ru-RU" sz="1400" b="1" kern="0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6933" defTabSz="1219170">
              <a:spcBef>
                <a:spcPts val="140"/>
              </a:spcBef>
              <a:buClr>
                <a:srgbClr val="FF6614"/>
              </a:buClr>
              <a:defRPr/>
            </a:pPr>
            <a:r>
              <a:rPr lang="ru-RU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Деятельность вашей организации: Наш ДК реализует множество культурно-просветительских программ и проектов, а также молодёжную политику, направления волонтёрской деятельности, привлекаем молодых людей к добровольческой деятельности, оказываем адресную помощь жителям нашего посёлка, сотрудничаем с другими волонтерскими движениями,  и т.д.</a:t>
            </a:r>
          </a:p>
          <a:p>
            <a:pPr marL="16933" defTabSz="1219170">
              <a:spcBef>
                <a:spcPts val="140"/>
              </a:spcBef>
              <a:buClr>
                <a:srgbClr val="FF6614"/>
              </a:buClr>
              <a:defRPr/>
            </a:pPr>
            <a:endParaRPr lang="ru-RU" sz="1400" b="1" kern="0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6933" defTabSz="1219170">
              <a:spcBef>
                <a:spcPts val="140"/>
              </a:spcBef>
              <a:buClr>
                <a:srgbClr val="FF6614"/>
              </a:buClr>
              <a:defRPr/>
            </a:pPr>
            <a:r>
              <a:rPr lang="ru-RU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Фактический адрес организации: </a:t>
            </a:r>
            <a:r>
              <a:rPr lang="en-US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433400</a:t>
            </a:r>
            <a:r>
              <a:rPr lang="ru-RU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, Ульяновская область, </a:t>
            </a:r>
            <a:r>
              <a:rPr lang="ru-RU" sz="1400" b="1" kern="0" dirty="0" err="1">
                <a:solidFill>
                  <a:srgbClr val="540575"/>
                </a:solidFill>
                <a:latin typeface="Gogh"/>
                <a:cs typeface="Euclid Circular B SemiBold"/>
              </a:rPr>
              <a:t>р.п</a:t>
            </a:r>
            <a:r>
              <a:rPr lang="ru-RU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. Чердаклы, ул. Советская, д. 2 </a:t>
            </a:r>
            <a:endParaRPr sz="2400" kern="0" dirty="0">
              <a:solidFill>
                <a:sysClr val="windowText" lastClr="000000"/>
              </a:solidFill>
            </a:endParaRPr>
          </a:p>
          <a:p>
            <a:pPr marL="245527" indent="-228594" defTabSz="1219170">
              <a:spcBef>
                <a:spcPts val="140"/>
              </a:spcBef>
              <a:buClr>
                <a:srgbClr val="FF6614"/>
              </a:buClr>
              <a:defRPr/>
            </a:pPr>
            <a:endParaRPr lang="ru-RU" sz="1400" b="1" kern="0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6933" defTabSz="1219170">
              <a:spcBef>
                <a:spcPts val="140"/>
              </a:spcBef>
              <a:buClr>
                <a:srgbClr val="FF6614"/>
              </a:buClr>
              <a:defRPr/>
            </a:pPr>
            <a:r>
              <a:rPr lang="ru-RU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Социальные сети организации: </a:t>
            </a:r>
            <a:r>
              <a:rPr lang="en-US" sz="1400" b="1" kern="0" dirty="0">
                <a:solidFill>
                  <a:srgbClr val="540575"/>
                </a:solidFill>
                <a:latin typeface="Gogh"/>
                <a:cs typeface="Euclid Circular B SemiBold"/>
              </a:rPr>
              <a:t>https://vk.com/dk_cherdakly_kultura</a:t>
            </a:r>
            <a:endParaRPr sz="2400" kern="0" dirty="0">
              <a:solidFill>
                <a:sysClr val="windowText" lastClr="000000"/>
              </a:solidFill>
            </a:endParaRPr>
          </a:p>
          <a:p>
            <a:pPr marL="245527" indent="-228594" defTabSz="1219170">
              <a:spcBef>
                <a:spcPts val="140"/>
              </a:spcBef>
              <a:buClr>
                <a:srgbClr val="FF6614"/>
              </a:buClr>
              <a:defRPr/>
            </a:pPr>
            <a:endParaRPr lang="ru-RU" sz="1400" b="1" kern="0" dirty="0">
              <a:solidFill>
                <a:srgbClr val="540575"/>
              </a:solidFill>
              <a:latin typeface="Gogh"/>
              <a:cs typeface="Euclid Circular B SemiBold"/>
            </a:endParaRPr>
          </a:p>
        </p:txBody>
      </p:sp>
      <p:sp>
        <p:nvSpPr>
          <p:cNvPr id="4" name="Скругленный прямоугольник 9"/>
          <p:cNvSpPr/>
          <p:nvPr/>
        </p:nvSpPr>
        <p:spPr bwMode="auto">
          <a:xfrm>
            <a:off x="8331202" y="1216026"/>
            <a:ext cx="3546452" cy="5077605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Gogh"/>
              <a:cs typeface="Arial"/>
            </a:endParaRPr>
          </a:p>
        </p:txBody>
      </p:sp>
      <p:sp>
        <p:nvSpPr>
          <p:cNvPr id="5" name="Скругленный прямоугольник 20"/>
          <p:cNvSpPr/>
          <p:nvPr/>
        </p:nvSpPr>
        <p:spPr bwMode="auto">
          <a:xfrm>
            <a:off x="8310576" y="1234537"/>
            <a:ext cx="3556000" cy="5080000"/>
          </a:xfrm>
          <a:prstGeom prst="roundRect">
            <a:avLst>
              <a:gd name="adj" fmla="val 50000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Gogh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432802" y="1545839"/>
            <a:ext cx="332739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33" algn="ctr" defTabSz="1219170">
              <a:spcBef>
                <a:spcPts val="140"/>
              </a:spcBef>
              <a:buClr>
                <a:srgbClr val="FF6614"/>
              </a:buClr>
              <a:defRPr/>
            </a:pPr>
            <a:r>
              <a:rPr lang="ru-RU" sz="1400" b="1" kern="0" dirty="0">
                <a:solidFill>
                  <a:srgbClr val="540575"/>
                </a:solidFill>
                <a:latin typeface="Gogh" pitchFamily="2" charset="-52"/>
              </a:rPr>
              <a:t>Несмотря на то, что мы – учреждение культуры, мы занимаемся </a:t>
            </a:r>
            <a:r>
              <a:rPr lang="ru-RU" sz="1400" b="1" kern="0" dirty="0" err="1">
                <a:solidFill>
                  <a:srgbClr val="540575"/>
                </a:solidFill>
                <a:latin typeface="Gogh" pitchFamily="2" charset="-52"/>
              </a:rPr>
              <a:t>волонтерством</a:t>
            </a:r>
            <a:r>
              <a:rPr lang="ru-RU" sz="1400" b="1" kern="0" dirty="0">
                <a:solidFill>
                  <a:srgbClr val="540575"/>
                </a:solidFill>
                <a:latin typeface="Gogh" pitchFamily="2" charset="-52"/>
              </a:rPr>
              <a:t> в разных направлениях. Это и волонтеры культуры, помощь участникам СВО, старшему поколению, сбор помощи нуждающимся в ней, участие в патриотических акциях общероссийского, регионального, и местного масштабов, организация и проведение субботников, культурно-просветительские  мероприятия, организация и проведение акций, приуроченных к памятным датам и праздничным событиям и многое другое.</a:t>
            </a:r>
            <a:endParaRPr sz="1400" b="1" kern="0" dirty="0">
              <a:solidFill>
                <a:srgbClr val="540575"/>
              </a:solidFill>
              <a:latin typeface="Gogh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0E878C-C3F3-46F8-8105-1053FADC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24" y="4724265"/>
            <a:ext cx="2908744" cy="2184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8EEA25-6310-4316-8BF9-7A27B23F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627" y="4684657"/>
            <a:ext cx="3033495" cy="217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2347"/>
            <a:ext cx="12192000" cy="6860348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kern="0" dirty="0" err="1">
                <a:solidFill>
                  <a:prstClr val="white"/>
                </a:solidFill>
                <a:latin typeface="Calibri"/>
                <a:cs typeface="Arial"/>
              </a:rPr>
              <a:t>cvv</a:t>
            </a:r>
            <a:endParaRPr lang="ru-RU" sz="2400" kern="0" dirty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54" name="object 2"/>
          <p:cNvSpPr txBox="1"/>
          <p:nvPr/>
        </p:nvSpPr>
        <p:spPr bwMode="auto">
          <a:xfrm>
            <a:off x="304800" y="146728"/>
            <a:ext cx="885144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  <a:tabLst>
                <a:tab pos="2495064" algn="l"/>
              </a:tabLst>
              <a:defRPr/>
            </a:pPr>
            <a:r>
              <a:rPr lang="ru-RU" sz="16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Наш ДК активно взаимодействует</a:t>
            </a:r>
            <a:r>
              <a:rPr lang="en-US" sz="16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 </a:t>
            </a:r>
            <a:r>
              <a:rPr lang="ru-RU" sz="16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с партнерами по вопросам добровольчества</a:t>
            </a:r>
            <a:endParaRPr sz="1600" kern="0" dirty="0">
              <a:solidFill>
                <a:prstClr val="white"/>
              </a:solidFill>
              <a:latin typeface="Gogh"/>
              <a:cs typeface="Euclid Circular B SemiBold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304802" y="782320"/>
          <a:ext cx="11582397" cy="549148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15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0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260">
                <a:tc>
                  <a:txBody>
                    <a:bodyPr/>
                    <a:lstStyle/>
                    <a:p>
                      <a:pPr marL="0" algn="ctr">
                        <a:defRPr/>
                      </a:pP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Партнер</a:t>
                      </a:r>
                      <a:r>
                        <a:rPr lang="en-US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/</a:t>
                      </a: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местные сообщества</a:t>
                      </a:r>
                      <a:endParaRPr lang="ru-RU" sz="1300" b="1" dirty="0">
                        <a:solidFill>
                          <a:schemeClr val="lt1"/>
                        </a:solidFill>
                        <a:latin typeface="Gogh"/>
                        <a:ea typeface="Euclid Circular B Medium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ea typeface="Euclid Circular B Medium"/>
                          <a:cs typeface="+mn-cs"/>
                        </a:rPr>
                        <a:t>Условия, на которых выстроена работа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dirty="0">
                          <a:latin typeface="Gogh"/>
                          <a:ea typeface="Euclid Circular B Medium"/>
                        </a:rPr>
                        <a:t>Совместные проекты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dirty="0">
                          <a:latin typeface="Gogh"/>
                          <a:ea typeface="Euclid Circular B Medium"/>
                        </a:rPr>
                        <a:t>Социальный эффект совместной деятельности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06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Администрация МО «Чердаклинский район</a:t>
                      </a:r>
                      <a:r>
                        <a:rPr lang="ru-RU" sz="1200" b="1" baseline="0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» Ульяновской области</a:t>
                      </a:r>
                      <a:endParaRPr lang="ru-RU" sz="1200" b="1" dirty="0">
                        <a:solidFill>
                          <a:schemeClr val="accent2"/>
                        </a:solidFill>
                        <a:effectLst/>
                        <a:latin typeface="Gogh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Выполнение работ, оказание услуг, помощь в проведении мероприятий. В помещении будущего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Добро.Центра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проходят заседания и мероприятия волонтеров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Волонтерский отряд «Помощники Карлсона»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Множество жителей нашего посёлка и его гости получили помощь волонтеров, ребята – волонтеры имеют возможность собраться вместе и обсудить свои планы или провести мероприятие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Чердаклинская центральная библиотека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 помещении будущего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Добро.Центра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осуществляется сбор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гум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. помощи со всего Чердаклинского района для участников СВО, волонтеры активно помогают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Пункт сбора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гум.помощи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«Надежный тыл» </a:t>
                      </a:r>
                    </a:p>
                    <a:p>
                      <a:pPr algn="ctr">
                        <a:defRPr/>
                      </a:pPr>
                      <a:endParaRPr lang="ru-RU" sz="1200" b="1" dirty="0">
                        <a:solidFill>
                          <a:schemeClr val="accent2"/>
                        </a:solidFill>
                        <a:effectLst/>
                        <a:latin typeface="Gogh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С 2022 года было направлено 36 конвоев с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гум.грузом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по заявкам наших бойцов 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39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Центр активного долголетия «Чайка», Центр общения старшего поколения «Огонёк»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Серебряные волонтеры помогают в работе пункта сбора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гум.помощи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« Надежный тыл», плетут маскировочные сети, делают окопные свечи и т.д.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Акция «Посылка солдату», плетение маскировочных сетей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Серебряные волонтеры также активно включены в работу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2347"/>
            <a:ext cx="12192000" cy="6860348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kern="0">
                <a:solidFill>
                  <a:prstClr val="white"/>
                </a:solidFill>
                <a:latin typeface="Calibri"/>
                <a:cs typeface="Arial"/>
              </a:rPr>
              <a:t>cvv</a:t>
            </a:r>
            <a:endParaRPr lang="ru-RU" sz="2400" kern="0"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54" name="object 2"/>
          <p:cNvSpPr txBox="1"/>
          <p:nvPr/>
        </p:nvSpPr>
        <p:spPr bwMode="auto">
          <a:xfrm>
            <a:off x="304800" y="146728"/>
            <a:ext cx="885144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  <a:tabLst>
                <a:tab pos="2495064" algn="l"/>
              </a:tabLst>
              <a:defRPr/>
            </a:pPr>
            <a:r>
              <a:rPr lang="ru-RU" sz="32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Взаимодействие</a:t>
            </a:r>
            <a:r>
              <a:rPr lang="en-US" sz="32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 </a:t>
            </a:r>
            <a:r>
              <a:rPr lang="ru-RU" sz="3200" b="1" kern="0" spc="-27" dirty="0">
                <a:solidFill>
                  <a:prstClr val="white"/>
                </a:solidFill>
                <a:latin typeface="Gogh"/>
                <a:cs typeface="Euclid Circular B SemiBold"/>
              </a:rPr>
              <a:t>с партнерами</a:t>
            </a:r>
            <a:endParaRPr sz="3200" kern="0" dirty="0">
              <a:solidFill>
                <a:prstClr val="white"/>
              </a:solidFill>
              <a:latin typeface="Gogh"/>
              <a:cs typeface="Euclid Circular B SemiBold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304802" y="782320"/>
          <a:ext cx="11582397" cy="549148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15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8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7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0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260">
                <a:tc>
                  <a:txBody>
                    <a:bodyPr/>
                    <a:lstStyle/>
                    <a:p>
                      <a:pPr marL="0" algn="ctr">
                        <a:defRPr/>
                      </a:pP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Партнер</a:t>
                      </a:r>
                      <a:r>
                        <a:rPr lang="en-US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/</a:t>
                      </a: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местные сообщества</a:t>
                      </a:r>
                      <a:endParaRPr lang="ru-RU" sz="1300" b="1" dirty="0">
                        <a:solidFill>
                          <a:schemeClr val="lt1"/>
                        </a:solidFill>
                        <a:latin typeface="Gogh"/>
                        <a:ea typeface="Euclid Circular B Medium"/>
                        <a:cs typeface="+mn-cs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b="1" dirty="0">
                          <a:solidFill>
                            <a:schemeClr val="lt1"/>
                          </a:solidFill>
                          <a:latin typeface="Gogh"/>
                          <a:ea typeface="Euclid Circular B Medium"/>
                          <a:cs typeface="+mn-cs"/>
                        </a:rPr>
                        <a:t>Условия, на которых выстроена работа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dirty="0">
                          <a:latin typeface="Gogh"/>
                          <a:ea typeface="Euclid Circular B Medium"/>
                        </a:rPr>
                        <a:t>Совместные проекты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300" dirty="0">
                          <a:latin typeface="Gogh"/>
                          <a:ea typeface="Euclid Circular B Medium"/>
                        </a:rPr>
                        <a:t>Социальный эффект совместной деятельности</a:t>
                      </a:r>
                      <a:endParaRPr sz="13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06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Центр занятости населения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Помощь в проведении мероприятий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Ярмарка вакансий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Множество жителей нашего посёлка и его гости получили помощь волонтеров, а ЦЗН – площадку для проведения собственных мероприятий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1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Фонд креативных индустрий Ульяновской области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Партнерство и взаимовыгодное сотрудничество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Арт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Обьект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, Фестиваль креативных пространств, Стрит арт фестиваль «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Контур.Региональный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контекст» и многие другие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р.п.Чердаклы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функционирует арт пространство для самореализации жителей и воплощения в жизнь классных проектов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39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АНО «Счастливый регион»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Партнерство и взаимовыгодное сотрудничество</a:t>
                      </a:r>
                    </a:p>
                    <a:p>
                      <a:pPr algn="just">
                        <a:defRPr/>
                      </a:pPr>
                      <a:endParaRPr lang="ru-RU" sz="1200" b="1" dirty="0">
                        <a:solidFill>
                          <a:schemeClr val="accent2"/>
                        </a:solidFill>
                        <a:effectLst/>
                        <a:latin typeface="Gogh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Волонтерские акции и мероприятия различного характера. ДК – один из победителей конкурса «Доброволец Ульяновской области – 2022»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Развитие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волонтерства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на территории </a:t>
                      </a:r>
                      <a:r>
                        <a:rPr lang="ru-RU" sz="1200" b="1" dirty="0" err="1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р.п.Чердаклы</a:t>
                      </a:r>
                      <a:r>
                        <a:rPr lang="ru-RU" sz="1200" b="1" dirty="0">
                          <a:solidFill>
                            <a:schemeClr val="accent2"/>
                          </a:solidFill>
                          <a:effectLst/>
                          <a:latin typeface="Gogh"/>
                        </a:rPr>
                        <a:t> и Чердаклинского района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18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9CCEA-2AD4-4847-96F9-81CB5C17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Наш волонтерский отряд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E74B6-5161-45D6-B5D9-63F6878C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516"/>
            <a:ext cx="4164374" cy="312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796FA8-A892-4575-A7C9-ED88C0BB2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199" y="1544516"/>
            <a:ext cx="5892323" cy="312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22B144-9736-430E-B2F1-CF191F0B8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036" y="1640464"/>
            <a:ext cx="4264971" cy="320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D9E7CA-2243-4344-9352-BFD7AAA92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635" y="4087080"/>
            <a:ext cx="3662319" cy="274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6B0C58-6725-419C-AEB2-2524DC866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937" y="4087080"/>
            <a:ext cx="3503082" cy="263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AE02F-DCD8-4719-BB09-9B1172D728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45" y="4288483"/>
            <a:ext cx="3719408" cy="247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89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Наши успехи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888EA-3BDF-4287-99D8-F9958EA6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848" y="373121"/>
            <a:ext cx="1841152" cy="18411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7BB66-CF96-4FE3-9A28-327EE5B0B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880" y="660111"/>
            <a:ext cx="5065209" cy="33810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43EA3A-64E6-4DFF-85E7-53155A7D2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909" y="2350625"/>
            <a:ext cx="2976458" cy="41342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6444C4-3466-490E-B878-10353711B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29" y="2107237"/>
            <a:ext cx="2564872" cy="4557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B0967-33AD-42F5-88E6-8AC2F8B6E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596092" y="4225438"/>
            <a:ext cx="3249669" cy="24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23" y="753228"/>
            <a:ext cx="9613857" cy="1080938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Собираемся вместе с </a:t>
            </a:r>
            <a:b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благополучателями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7AF758-9FB6-497F-84A2-BAAF2634D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42" y="2519464"/>
            <a:ext cx="4701510" cy="31349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693829-2452-4083-9A77-689A4F7B8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391" y="576150"/>
            <a:ext cx="4701510" cy="313495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381B27-58CE-47DA-AD58-233C3B083E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678" y="3803514"/>
            <a:ext cx="4421222" cy="29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1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Помогаем старшим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1471350-D96B-4364-A30E-E56C83287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27" y="1620159"/>
            <a:ext cx="5774680" cy="32482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4B9B6E-55E1-45BF-A764-CC5FC37BD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670" y="2018992"/>
            <a:ext cx="5006503" cy="375487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E735DA1-7F03-4AFD-811F-D70B472D2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762" y="3985097"/>
            <a:ext cx="3888809" cy="27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7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DB4C7-9C4F-414E-AB52-57080A87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Занимаемся благоустройством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9EE02-6C29-4262-9E20-DF728B5B2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68" y="1926076"/>
            <a:ext cx="5214025" cy="3910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2F8359-1D12-481E-A736-84202605F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12067"/>
            <a:ext cx="5499371" cy="41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8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14"/>
      </a:accent1>
      <a:accent2>
        <a:srgbClr val="540575"/>
      </a:accent2>
      <a:accent3>
        <a:srgbClr val="EFDBB2"/>
      </a:accent3>
      <a:accent4>
        <a:srgbClr val="D6D5D4"/>
      </a:accent4>
      <a:accent5>
        <a:srgbClr val="CBFCB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{5A38A5E1-AE91-45A6-8F2B-18441A21B09F}tf04033917</Template>
  <TotalTime>550</TotalTime>
  <Words>542</Words>
  <Application>Microsoft Office PowerPoint</Application>
  <PresentationFormat>Широкоэкранный</PresentationFormat>
  <Paragraphs>55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Euclid Circular B</vt:lpstr>
      <vt:lpstr>Euclid Circular B Medium</vt:lpstr>
      <vt:lpstr>Euclid Circular B SemiBold</vt:lpstr>
      <vt:lpstr>Gogh</vt:lpstr>
      <vt:lpstr>Trebuchet MS</vt:lpstr>
      <vt:lpstr>Office Theme</vt:lpstr>
      <vt:lpstr>Берлин</vt:lpstr>
      <vt:lpstr>ДОМ КУЛЬТУРЫ р.п.Чердаклы </vt:lpstr>
      <vt:lpstr>Презентация PowerPoint</vt:lpstr>
      <vt:lpstr>Презентация PowerPoint</vt:lpstr>
      <vt:lpstr>Презентация PowerPoint</vt:lpstr>
      <vt:lpstr>Наш волонтерский отряд</vt:lpstr>
      <vt:lpstr>Наши успехи</vt:lpstr>
      <vt:lpstr>Собираемся вместе с  благополучателями</vt:lpstr>
      <vt:lpstr>Помогаем старшим </vt:lpstr>
      <vt:lpstr>Занимаемся благоустройством</vt:lpstr>
      <vt:lpstr>Участвуем в мероприятиях </vt:lpstr>
      <vt:lpstr>Проводим различные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ТРЕТЬЕ МЕСТО</dc:title>
  <dc:creator>Pauls</dc:creator>
  <cp:lastModifiedBy>kreativcher@outlook.com</cp:lastModifiedBy>
  <cp:revision>62</cp:revision>
  <dcterms:created xsi:type="dcterms:W3CDTF">2020-02-06T11:10:26Z</dcterms:created>
  <dcterms:modified xsi:type="dcterms:W3CDTF">2025-05-28T06:48:50Z</dcterms:modified>
</cp:coreProperties>
</file>