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64" r:id="rId5"/>
    <p:sldId id="259" r:id="rId6"/>
    <p:sldId id="260" r:id="rId7"/>
    <p:sldId id="265" r:id="rId8"/>
    <p:sldId id="262" r:id="rId9"/>
    <p:sldId id="266" r:id="rId10"/>
    <p:sldId id="267" r:id="rId11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45CE"/>
    <a:srgbClr val="A5A5A5"/>
    <a:srgbClr val="0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14"/>
  </p:normalViewPr>
  <p:slideViewPr>
    <p:cSldViewPr snapToGrid="0" snapToObjects="1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68DD58-DB10-B74B-B122-90C79E1AB5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B6B637-9BBC-A746-A123-DA9D7235E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3413" y="586582"/>
            <a:ext cx="8213766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A1883-B08D-BD4A-B1A4-564CFBF69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3413" y="3066257"/>
            <a:ext cx="821376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0FEBF-FC68-5940-8408-7AA92F26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01/26/2024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F05D3-01BF-8A42-B5E2-AA2327A4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25D76-1EFE-FA4C-8D0F-96E40264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6663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C0DE8-5326-0240-93CC-CE2DBE7A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DD616-202F-0C4A-8498-BAF9B8022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97C6E-BA0B-9142-9BD9-D11445128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01/26/2024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F3C7A-3D05-004B-8719-DCFDE50D3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22C74-F7E3-4149-A59E-138439A0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1778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8EC024-114A-2E49-87A2-3A1B102C0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AF4E8B-9B93-B841-9A41-58F2A8F7F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97BB6-C721-A64C-9FED-ADB1BC39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01/26/2024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44087-0D6B-DF46-B616-004152490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BF165-B5F1-A84D-AD5D-2D894A7A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5079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1493-70DA-4F40-B18B-01882757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E5BD0-B7A8-9B40-9AB5-0DBA90DF1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F31A1-DADB-F64A-BEBA-6AC48E90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01/26/2024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FB6A0-DAF0-7E47-B97C-1959E2BBC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80F65-48DE-0F47-9AE4-8C5274D6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3853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B9028-A6A0-AA47-9A85-DE2BD943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21057-B7A1-0B4B-A6BB-93C07AA5B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FD353-3005-AA44-B1F8-3D8F2C4F1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01/26/2024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10EE7-DEB6-C649-9E53-AE8EB744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665B2-6583-FA49-ABAE-8323C6A9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7158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06745-F536-7049-8D0D-BB50A7F7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70B58-8BE0-5846-9A24-A91FA1673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F5A85-5AB6-394A-98C8-B73B3ECE8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B91D8-BE0E-B54E-914A-3B00872C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01/26/2024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1DFF1-3F28-444E-A843-913451B1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61945-5F70-514E-9CD4-56885BC4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8726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C012-00B0-E945-B698-3733663A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8B6CC-5B99-1046-94CB-3910E562F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B4E02-4DAF-FC4B-9DF6-5739BC1D8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E5243-C7C1-884A-82EC-322F5A062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83453-DE2C-D544-9E7C-F711443EB0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71954B-3EBC-B744-8F53-7075B00CA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01/26/2024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4E7285-82AA-A848-856A-64686C10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E984CD-E115-DA48-BA47-B54C3B52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6963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258A6-642A-BF40-9958-4533E852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A18D4-4CEF-7D40-B6A4-7A86F448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01/26/2024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89032-E3AA-E245-853E-A73CAA107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AAB9C-695D-F84B-9246-DB6248F9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2834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7275D3-2908-3247-B605-5B971188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01/26/2024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BBEC9-CBCD-D94B-9ADA-44F9C9DD0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8A520-85A8-8D46-8B9C-866EC1EA5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7945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6170-6B83-DE46-BBCD-20AB77EF1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6FED9-D619-DF49-9B1D-6E3976947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0FE7C-8051-964D-99B3-CF35F9C56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CFFFE-88C3-FA49-BC3F-79D32E1D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01/26/2024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94432-4D8B-5B4F-A3A7-59742BD1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0719C-C737-3741-9BBB-4D0034D0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412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62D0-2513-9841-ABC7-CDDA2486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366AA-3FC8-B943-BE0C-AA130D266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4131E-00F8-2F44-8CB7-E507EDF93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94AA6-6713-014A-9DD1-54A1159D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01/26/2024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4C64A-03C8-7C48-8C9B-2621E488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5F111-4F7D-D441-B9CA-7C93C02D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4775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D96A1-01DB-3F4E-9A1D-BE8F965E246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573516-973B-2249-A644-F27551981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595" y="136526"/>
            <a:ext cx="10515600" cy="77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F80DC-44A3-154D-BC99-BF2A84FB3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595" y="1246909"/>
            <a:ext cx="10515600" cy="4701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741BF-604F-7D49-9946-889C3E68D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8AB57-9544-E545-8C51-3680F039C36D}" type="datetimeFigureOut">
              <a:rPr lang="en-UA" smtClean="0"/>
              <a:t>01/26/2024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DCCA2-3C6B-3D47-A0E6-7C4CCBDF5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40882-C990-BE40-9BCA-2271ADF5C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9337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01D8D481-AAC8-B04A-109C-91139DA274C1}"/>
              </a:ext>
            </a:extLst>
          </p:cNvPr>
          <p:cNvSpPr txBox="1"/>
          <p:nvPr/>
        </p:nvSpPr>
        <p:spPr>
          <a:xfrm>
            <a:off x="3351001" y="5563134"/>
            <a:ext cx="690308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002060"/>
                </a:solidFill>
                <a:latin typeface="Arial"/>
                <a:cs typeface="Arial"/>
              </a:rPr>
              <a:t>Директор - </a:t>
            </a:r>
            <a:r>
              <a:rPr sz="2000" dirty="0" err="1">
                <a:solidFill>
                  <a:srgbClr val="002060"/>
                </a:solidFill>
                <a:latin typeface="Arial"/>
                <a:cs typeface="Arial"/>
              </a:rPr>
              <a:t>Приймак</a:t>
            </a:r>
            <a:r>
              <a:rPr sz="2000" spc="-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Наталья</a:t>
            </a:r>
            <a:r>
              <a:rPr sz="2000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Arial"/>
                <a:cs typeface="Arial"/>
              </a:rPr>
              <a:t>Викторовна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E1568804-057E-C21C-770F-3A7E2B7BC336}"/>
              </a:ext>
            </a:extLst>
          </p:cNvPr>
          <p:cNvSpPr txBox="1"/>
          <p:nvPr/>
        </p:nvSpPr>
        <p:spPr>
          <a:xfrm>
            <a:off x="3276466" y="1692692"/>
            <a:ext cx="7129600" cy="132228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 marR="5080" algn="ctr">
              <a:lnSpc>
                <a:spcPct val="80000"/>
              </a:lnSpc>
              <a:spcBef>
                <a:spcPts val="1080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АНО</a:t>
            </a:r>
            <a:r>
              <a:rPr sz="28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«Ресурсный</a:t>
            </a:r>
            <a:r>
              <a:rPr sz="28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центр</a:t>
            </a:r>
            <a:r>
              <a:rPr sz="2800" b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поддержки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некоммерческих</a:t>
            </a:r>
            <a:r>
              <a:rPr sz="2800" b="1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 err="1">
                <a:solidFill>
                  <a:srgbClr val="FFFFFF"/>
                </a:solidFill>
                <a:latin typeface="Calibri"/>
                <a:cs typeface="Calibri"/>
              </a:rPr>
              <a:t>организаций</a:t>
            </a:r>
            <a:r>
              <a:rPr sz="2800" b="1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lang="ru-RU" sz="2800" b="1" spc="-14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80000"/>
              </a:lnSpc>
              <a:spcBef>
                <a:spcPts val="1080"/>
              </a:spcBef>
            </a:pPr>
            <a:r>
              <a:rPr sz="2800" b="1" spc="-10" dirty="0" err="1">
                <a:solidFill>
                  <a:srgbClr val="FFFFFF"/>
                </a:solidFill>
                <a:latin typeface="Calibri"/>
                <a:cs typeface="Calibri"/>
              </a:rPr>
              <a:t>Луганской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 Народной</a:t>
            </a:r>
            <a:r>
              <a:rPr sz="2800" b="1" spc="-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Республики»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3C4F098-F128-B494-D795-7916F0B5A00C}"/>
              </a:ext>
            </a:extLst>
          </p:cNvPr>
          <p:cNvSpPr txBox="1"/>
          <p:nvPr/>
        </p:nvSpPr>
        <p:spPr>
          <a:xfrm>
            <a:off x="3351001" y="5923654"/>
            <a:ext cx="390937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002060"/>
                </a:solidFill>
                <a:latin typeface="Arial"/>
                <a:cs typeface="Arial"/>
              </a:rPr>
              <a:t>Луганск – 26.01.2024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C84AD6-32DC-FD04-F287-EFEF73AB7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919" y="4946126"/>
            <a:ext cx="2139881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67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EB6BC6D5-4049-AA9D-4F29-498AC3363B76}"/>
              </a:ext>
            </a:extLst>
          </p:cNvPr>
          <p:cNvSpPr txBox="1">
            <a:spLocks/>
          </p:cNvSpPr>
          <p:nvPr/>
        </p:nvSpPr>
        <p:spPr>
          <a:xfrm>
            <a:off x="815975" y="999000"/>
            <a:ext cx="986321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/>
              <a:t>СПАСИБО ЗА ВНИМАНИЕ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949586-EC3B-C194-7E0E-76EF73BAC268}"/>
              </a:ext>
            </a:extLst>
          </p:cNvPr>
          <p:cNvSpPr txBox="1"/>
          <p:nvPr/>
        </p:nvSpPr>
        <p:spPr>
          <a:xfrm>
            <a:off x="1686000" y="4650273"/>
            <a:ext cx="4725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https://рцлнр.рф/</a:t>
            </a:r>
            <a:endParaRPr lang="en-US" sz="2800" b="1" dirty="0"/>
          </a:p>
          <a:p>
            <a:pPr algn="ctr"/>
            <a:r>
              <a:rPr lang="en-US" sz="2800" b="1" dirty="0"/>
              <a:t>https://t.me/nkodonbasslnr</a:t>
            </a:r>
            <a:endParaRPr lang="ru-RU" sz="2800" b="1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F55843C-0241-4276-4E53-DFC2DE0F7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000" y="2450181"/>
            <a:ext cx="3719850" cy="37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B57462-6D50-40BC-89D8-B022C8290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00" y="2790348"/>
            <a:ext cx="2091901" cy="151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8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4">
            <a:extLst>
              <a:ext uri="{FF2B5EF4-FFF2-40B4-BE49-F238E27FC236}">
                <a16:creationId xmlns:a16="http://schemas.microsoft.com/office/drawing/2014/main" id="{BEE732AF-7EDF-FED3-744A-E8FD91C3D2B7}"/>
              </a:ext>
            </a:extLst>
          </p:cNvPr>
          <p:cNvGrpSpPr/>
          <p:nvPr/>
        </p:nvGrpSpPr>
        <p:grpSpPr>
          <a:xfrm>
            <a:off x="3354667" y="2333806"/>
            <a:ext cx="5789930" cy="2438400"/>
            <a:chOff x="1616963" y="2774442"/>
            <a:chExt cx="5789930" cy="2438400"/>
          </a:xfrm>
        </p:grpSpPr>
        <p:pic>
          <p:nvPicPr>
            <p:cNvPr id="3" name="object 5">
              <a:extLst>
                <a:ext uri="{FF2B5EF4-FFF2-40B4-BE49-F238E27FC236}">
                  <a16:creationId xmlns:a16="http://schemas.microsoft.com/office/drawing/2014/main" id="{9F750068-7825-A0C6-4F65-4F81CDA1F2F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28666" y="2774442"/>
              <a:ext cx="2077972" cy="2438153"/>
            </a:xfrm>
            <a:prstGeom prst="rect">
              <a:avLst/>
            </a:prstGeom>
          </p:spPr>
        </p:pic>
        <p:pic>
          <p:nvPicPr>
            <p:cNvPr id="59" name="object 6">
              <a:extLst>
                <a:ext uri="{FF2B5EF4-FFF2-40B4-BE49-F238E27FC236}">
                  <a16:creationId xmlns:a16="http://schemas.microsoft.com/office/drawing/2014/main" id="{ECE2DDED-DF9F-5789-AB51-5E3A0203ED4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6963" y="2774442"/>
              <a:ext cx="2077212" cy="2438399"/>
            </a:xfrm>
            <a:prstGeom prst="rect">
              <a:avLst/>
            </a:prstGeom>
          </p:spPr>
        </p:pic>
      </p:grpSp>
      <p:sp>
        <p:nvSpPr>
          <p:cNvPr id="60" name="object 7">
            <a:extLst>
              <a:ext uri="{FF2B5EF4-FFF2-40B4-BE49-F238E27FC236}">
                <a16:creationId xmlns:a16="http://schemas.microsoft.com/office/drawing/2014/main" id="{66BD4674-1ADB-C3A5-7317-1DD024355A6C}"/>
              </a:ext>
            </a:extLst>
          </p:cNvPr>
          <p:cNvSpPr txBox="1"/>
          <p:nvPr/>
        </p:nvSpPr>
        <p:spPr>
          <a:xfrm>
            <a:off x="2948965" y="5150138"/>
            <a:ext cx="288861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dirty="0" err="1">
                <a:latin typeface="Calibri"/>
                <a:cs typeface="Calibri"/>
              </a:rPr>
              <a:t>Автономн</a:t>
            </a:r>
            <a:r>
              <a:rPr lang="ru-RU" sz="1600" b="1" dirty="0" err="1">
                <a:latin typeface="Calibri"/>
                <a:cs typeface="Calibri"/>
              </a:rPr>
              <a:t>ая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 err="1">
                <a:latin typeface="Calibri"/>
                <a:cs typeface="Calibri"/>
              </a:rPr>
              <a:t>некоммерчес</a:t>
            </a:r>
            <a:r>
              <a:rPr lang="ru-RU" sz="1600" b="1" spc="-10" dirty="0">
                <a:latin typeface="Calibri"/>
                <a:cs typeface="Calibri"/>
              </a:rPr>
              <a:t>кая </a:t>
            </a:r>
            <a:r>
              <a:rPr sz="1600" b="1" dirty="0" err="1">
                <a:latin typeface="Calibri"/>
                <a:cs typeface="Calibri"/>
              </a:rPr>
              <a:t>организаци</a:t>
            </a:r>
            <a:r>
              <a:rPr lang="ru-RU" sz="1600" b="1" dirty="0">
                <a:latin typeface="Calibri"/>
                <a:cs typeface="Calibri"/>
              </a:rPr>
              <a:t>я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«Центр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инноваций</a:t>
            </a:r>
            <a:endParaRPr sz="1600" dirty="0">
              <a:latin typeface="Calibri"/>
              <a:cs typeface="Calibri"/>
            </a:endParaRPr>
          </a:p>
          <a:p>
            <a:pPr marL="38100" marR="31115" indent="-635" algn="ctr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социальной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сферы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«Атлас некоммерческих</a:t>
            </a:r>
            <a:r>
              <a:rPr sz="1600" b="1" spc="45" dirty="0">
                <a:latin typeface="Calibri"/>
                <a:cs typeface="Calibri"/>
              </a:rPr>
              <a:t> </a:t>
            </a:r>
            <a:r>
              <a:rPr sz="1600" b="1" spc="-10" dirty="0" err="1">
                <a:latin typeface="Calibri"/>
                <a:cs typeface="Calibri"/>
              </a:rPr>
              <a:t>организаций</a:t>
            </a:r>
            <a:r>
              <a:rPr sz="1600" b="1" spc="-10" dirty="0">
                <a:latin typeface="Calibri"/>
                <a:cs typeface="Calibri"/>
              </a:rPr>
              <a:t>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1" name="object 8">
            <a:extLst>
              <a:ext uri="{FF2B5EF4-FFF2-40B4-BE49-F238E27FC236}">
                <a16:creationId xmlns:a16="http://schemas.microsoft.com/office/drawing/2014/main" id="{E0206BC2-7607-7557-CB1B-C5B21BCBAA0D}"/>
              </a:ext>
            </a:extLst>
          </p:cNvPr>
          <p:cNvSpPr txBox="1"/>
          <p:nvPr/>
        </p:nvSpPr>
        <p:spPr>
          <a:xfrm>
            <a:off x="6148660" y="5287828"/>
            <a:ext cx="313947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0605" algn="ctr">
              <a:lnSpc>
                <a:spcPct val="100000"/>
              </a:lnSpc>
              <a:spcBef>
                <a:spcPts val="100"/>
              </a:spcBef>
            </a:pPr>
            <a:r>
              <a:rPr sz="1600" b="1" dirty="0" err="1">
                <a:latin typeface="Calibri"/>
                <a:cs typeface="Calibri"/>
              </a:rPr>
              <a:t>Приймак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Наталья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Викторовна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2" name="object 3">
            <a:extLst>
              <a:ext uri="{FF2B5EF4-FFF2-40B4-BE49-F238E27FC236}">
                <a16:creationId xmlns:a16="http://schemas.microsoft.com/office/drawing/2014/main" id="{8342F4C9-1F3C-61BD-48AD-B99CB1A109F5}"/>
              </a:ext>
            </a:extLst>
          </p:cNvPr>
          <p:cNvSpPr txBox="1"/>
          <p:nvPr/>
        </p:nvSpPr>
        <p:spPr>
          <a:xfrm>
            <a:off x="1857230" y="743531"/>
            <a:ext cx="9448800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АНО</a:t>
            </a:r>
            <a:r>
              <a:rPr sz="2000" spc="2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«Ресурсный</a:t>
            </a:r>
            <a:r>
              <a:rPr sz="2000" spc="2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центр</a:t>
            </a:r>
            <a:r>
              <a:rPr sz="2000" spc="2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поддержки</a:t>
            </a:r>
            <a:r>
              <a:rPr sz="2000" spc="2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некоммерческих</a:t>
            </a:r>
            <a:r>
              <a:rPr sz="2000" spc="2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организаций</a:t>
            </a:r>
            <a:r>
              <a:rPr sz="2000" spc="28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Луганской </a:t>
            </a:r>
            <a:r>
              <a:rPr sz="2000" dirty="0">
                <a:latin typeface="Calibri"/>
                <a:cs typeface="Calibri"/>
              </a:rPr>
              <a:t>Народной</a:t>
            </a:r>
            <a:r>
              <a:rPr sz="2000" spc="3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Республики»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зарегистрирован</a:t>
            </a:r>
            <a:r>
              <a:rPr sz="2000" spc="3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апреле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2023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года</a:t>
            </a:r>
            <a:r>
              <a:rPr sz="2000" spc="3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Министерством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юстиции </a:t>
            </a:r>
            <a:r>
              <a:rPr sz="2000" dirty="0">
                <a:latin typeface="Calibri"/>
                <a:cs typeface="Calibri"/>
              </a:rPr>
              <a:t>Российской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Федерации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Луганской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Народной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Республике.</a:t>
            </a:r>
            <a:endParaRPr sz="2000" dirty="0">
              <a:latin typeface="Calibri"/>
              <a:cs typeface="Calibri"/>
            </a:endParaRPr>
          </a:p>
          <a:p>
            <a:pPr marR="167005" algn="ctr">
              <a:lnSpc>
                <a:spcPct val="100000"/>
              </a:lnSpc>
              <a:spcBef>
                <a:spcPts val="605"/>
              </a:spcBef>
            </a:pPr>
            <a:r>
              <a:rPr sz="2000" b="1" spc="-10" dirty="0">
                <a:solidFill>
                  <a:srgbClr val="4945CE"/>
                </a:solidFill>
                <a:latin typeface="Calibri"/>
                <a:cs typeface="Calibri"/>
              </a:rPr>
              <a:t>Учредители</a:t>
            </a:r>
            <a:endParaRPr sz="2000" dirty="0">
              <a:solidFill>
                <a:srgbClr val="4945C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767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3">
            <a:extLst>
              <a:ext uri="{FF2B5EF4-FFF2-40B4-BE49-F238E27FC236}">
                <a16:creationId xmlns:a16="http://schemas.microsoft.com/office/drawing/2014/main" id="{871B7551-B4D0-6456-3E88-13FBEAD737A9}"/>
              </a:ext>
            </a:extLst>
          </p:cNvPr>
          <p:cNvSpPr txBox="1"/>
          <p:nvPr/>
        </p:nvSpPr>
        <p:spPr>
          <a:xfrm>
            <a:off x="1644242" y="318673"/>
            <a:ext cx="9908946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0215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Активное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развитие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НКО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Луганской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Народной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Республике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начинается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октября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2022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года.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поддержке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Фонда </a:t>
            </a:r>
            <a:r>
              <a:rPr sz="2000" dirty="0">
                <a:latin typeface="Calibri"/>
                <a:cs typeface="Calibri"/>
              </a:rPr>
              <a:t>Президентских</a:t>
            </a:r>
            <a:r>
              <a:rPr sz="2000" spc="2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Грантов,</a:t>
            </a:r>
            <a:r>
              <a:rPr sz="2000" spc="2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Автономной</a:t>
            </a:r>
            <a:r>
              <a:rPr sz="2000" spc="2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некоммерческой</a:t>
            </a:r>
            <a:r>
              <a:rPr sz="2000" spc="2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организаций</a:t>
            </a:r>
            <a:r>
              <a:rPr sz="2000" spc="2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«Центр</a:t>
            </a:r>
            <a:r>
              <a:rPr sz="2000" spc="2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инноваций</a:t>
            </a:r>
            <a:r>
              <a:rPr sz="2000" spc="2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социальной</a:t>
            </a:r>
            <a:r>
              <a:rPr sz="2000" spc="2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сферы</a:t>
            </a:r>
            <a:r>
              <a:rPr sz="2000" spc="24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«Атлас </a:t>
            </a:r>
            <a:r>
              <a:rPr sz="2000" dirty="0">
                <a:latin typeface="Calibri"/>
                <a:cs typeface="Calibri"/>
              </a:rPr>
              <a:t>некоммерческих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организаций»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Автономной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некоммерческой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организаций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«Общественный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центр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социальных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инициатив»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территории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республики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началась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новая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стадия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формирования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гражданского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общества.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1" name="object 4">
            <a:extLst>
              <a:ext uri="{FF2B5EF4-FFF2-40B4-BE49-F238E27FC236}">
                <a16:creationId xmlns:a16="http://schemas.microsoft.com/office/drawing/2014/main" id="{71D0D65D-9478-4892-3B79-615C6099DB4F}"/>
              </a:ext>
            </a:extLst>
          </p:cNvPr>
          <p:cNvSpPr txBox="1"/>
          <p:nvPr/>
        </p:nvSpPr>
        <p:spPr>
          <a:xfrm>
            <a:off x="1575605" y="2515731"/>
            <a:ext cx="32137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4945CE"/>
                </a:solidFill>
                <a:latin typeface="Calibri"/>
                <a:cs typeface="Calibri"/>
              </a:rPr>
              <a:t>Проект</a:t>
            </a:r>
            <a:endParaRPr sz="1600" dirty="0">
              <a:solidFill>
                <a:srgbClr val="4945CE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4945CE"/>
                </a:solidFill>
                <a:latin typeface="Calibri"/>
                <a:cs typeface="Calibri"/>
              </a:rPr>
              <a:t>«Стираем</a:t>
            </a:r>
            <a:r>
              <a:rPr sz="1600" b="1" spc="-30" dirty="0">
                <a:solidFill>
                  <a:srgbClr val="4945C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945CE"/>
                </a:solidFill>
                <a:latin typeface="Calibri"/>
                <a:cs typeface="Calibri"/>
              </a:rPr>
              <a:t>границы</a:t>
            </a:r>
            <a:r>
              <a:rPr sz="1600" b="1" spc="-35" dirty="0">
                <a:solidFill>
                  <a:srgbClr val="4945C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945CE"/>
                </a:solidFill>
                <a:latin typeface="Calibri"/>
                <a:cs typeface="Calibri"/>
              </a:rPr>
              <a:t>-</a:t>
            </a:r>
            <a:r>
              <a:rPr sz="1600" b="1" spc="-15" dirty="0">
                <a:solidFill>
                  <a:srgbClr val="4945C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945CE"/>
                </a:solidFill>
                <a:latin typeface="Calibri"/>
                <a:cs typeface="Calibri"/>
              </a:rPr>
              <a:t>строим</a:t>
            </a:r>
            <a:r>
              <a:rPr sz="1600" b="1" spc="-15" dirty="0">
                <a:solidFill>
                  <a:srgbClr val="4945C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945CE"/>
                </a:solidFill>
                <a:latin typeface="Calibri"/>
                <a:cs typeface="Calibri"/>
              </a:rPr>
              <a:t>мосты»</a:t>
            </a:r>
            <a:endParaRPr sz="1600" dirty="0">
              <a:solidFill>
                <a:srgbClr val="4945CE"/>
              </a:solidFill>
              <a:latin typeface="Calibri"/>
              <a:cs typeface="Calibri"/>
            </a:endParaRPr>
          </a:p>
        </p:txBody>
      </p:sp>
      <p:sp>
        <p:nvSpPr>
          <p:cNvPr id="62" name="object 5">
            <a:extLst>
              <a:ext uri="{FF2B5EF4-FFF2-40B4-BE49-F238E27FC236}">
                <a16:creationId xmlns:a16="http://schemas.microsoft.com/office/drawing/2014/main" id="{C640A7D6-62FF-F62F-49C8-002A6C211AD3}"/>
              </a:ext>
            </a:extLst>
          </p:cNvPr>
          <p:cNvSpPr txBox="1"/>
          <p:nvPr/>
        </p:nvSpPr>
        <p:spPr>
          <a:xfrm>
            <a:off x="2399186" y="3076537"/>
            <a:ext cx="156654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4945CE"/>
                </a:solidFill>
                <a:latin typeface="Calibri"/>
                <a:cs typeface="Calibri"/>
              </a:rPr>
              <a:t>г.</a:t>
            </a:r>
            <a:r>
              <a:rPr sz="1600" b="1" spc="-20" dirty="0">
                <a:solidFill>
                  <a:srgbClr val="4945C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945CE"/>
                </a:solidFill>
                <a:latin typeface="Calibri"/>
                <a:cs typeface="Calibri"/>
              </a:rPr>
              <a:t>Ростов-на-</a:t>
            </a:r>
            <a:r>
              <a:rPr sz="1600" b="1" spc="-20" dirty="0">
                <a:solidFill>
                  <a:srgbClr val="4945CE"/>
                </a:solidFill>
                <a:latin typeface="Calibri"/>
                <a:cs typeface="Calibri"/>
              </a:rPr>
              <a:t>Дону</a:t>
            </a:r>
            <a:endParaRPr sz="1600" dirty="0">
              <a:solidFill>
                <a:srgbClr val="4945CE"/>
              </a:solidFill>
              <a:latin typeface="Calibri"/>
              <a:cs typeface="Calibri"/>
            </a:endParaRPr>
          </a:p>
        </p:txBody>
      </p:sp>
      <p:sp>
        <p:nvSpPr>
          <p:cNvPr id="63" name="object 6">
            <a:extLst>
              <a:ext uri="{FF2B5EF4-FFF2-40B4-BE49-F238E27FC236}">
                <a16:creationId xmlns:a16="http://schemas.microsoft.com/office/drawing/2014/main" id="{65C6B800-2136-6E1D-7992-CC41BE901BC3}"/>
              </a:ext>
            </a:extLst>
          </p:cNvPr>
          <p:cNvSpPr txBox="1"/>
          <p:nvPr/>
        </p:nvSpPr>
        <p:spPr>
          <a:xfrm>
            <a:off x="7903431" y="2485331"/>
            <a:ext cx="25761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4945CE"/>
                </a:solidFill>
                <a:latin typeface="Calibri"/>
                <a:cs typeface="Calibri"/>
              </a:rPr>
              <a:t>Проект</a:t>
            </a:r>
            <a:endParaRPr sz="1600">
              <a:solidFill>
                <a:srgbClr val="4945CE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20" dirty="0">
                <a:solidFill>
                  <a:srgbClr val="4945CE"/>
                </a:solidFill>
                <a:latin typeface="Calibri"/>
                <a:cs typeface="Calibri"/>
              </a:rPr>
              <a:t>«Точка</a:t>
            </a:r>
            <a:r>
              <a:rPr sz="1600" b="1" spc="-35" dirty="0">
                <a:solidFill>
                  <a:srgbClr val="4945C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945CE"/>
                </a:solidFill>
                <a:latin typeface="Calibri"/>
                <a:cs typeface="Calibri"/>
              </a:rPr>
              <a:t>роста</a:t>
            </a:r>
            <a:r>
              <a:rPr sz="1600" b="1" spc="-30" dirty="0">
                <a:solidFill>
                  <a:srgbClr val="4945C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945CE"/>
                </a:solidFill>
                <a:latin typeface="Calibri"/>
                <a:cs typeface="Calibri"/>
              </a:rPr>
              <a:t>НКО</a:t>
            </a:r>
            <a:r>
              <a:rPr sz="1600" b="1" spc="-15" dirty="0">
                <a:solidFill>
                  <a:srgbClr val="4945C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945CE"/>
                </a:solidFill>
                <a:latin typeface="Calibri"/>
                <a:cs typeface="Calibri"/>
              </a:rPr>
              <a:t>-</a:t>
            </a:r>
            <a:r>
              <a:rPr sz="1600" b="1" spc="-25" dirty="0">
                <a:solidFill>
                  <a:srgbClr val="4945C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945CE"/>
                </a:solidFill>
                <a:latin typeface="Calibri"/>
                <a:cs typeface="Calibri"/>
              </a:rPr>
              <a:t>Донбасс»</a:t>
            </a:r>
            <a:endParaRPr sz="1600">
              <a:solidFill>
                <a:srgbClr val="4945CE"/>
              </a:solidFill>
              <a:latin typeface="Calibri"/>
              <a:cs typeface="Calibri"/>
            </a:endParaRPr>
          </a:p>
        </p:txBody>
      </p:sp>
      <p:sp>
        <p:nvSpPr>
          <p:cNvPr id="64" name="object 7">
            <a:extLst>
              <a:ext uri="{FF2B5EF4-FFF2-40B4-BE49-F238E27FC236}">
                <a16:creationId xmlns:a16="http://schemas.microsoft.com/office/drawing/2014/main" id="{7617E612-0F25-CB8E-EC9B-CA4597C9DB95}"/>
              </a:ext>
            </a:extLst>
          </p:cNvPr>
          <p:cNvSpPr txBox="1"/>
          <p:nvPr/>
        </p:nvSpPr>
        <p:spPr>
          <a:xfrm>
            <a:off x="6704617" y="3458192"/>
            <a:ext cx="3552190" cy="4802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400" dirty="0" err="1">
                <a:latin typeface="Calibri"/>
                <a:cs typeface="Calibri"/>
              </a:rPr>
              <a:t>Основные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задачи: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  <a:tab pos="1404620" algn="l"/>
                <a:tab pos="2524125" algn="l"/>
              </a:tabLst>
            </a:pPr>
            <a:r>
              <a:rPr sz="1400" spc="-25" dirty="0">
                <a:latin typeface="Calibri"/>
                <a:cs typeface="Calibri"/>
              </a:rPr>
              <a:t>1.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10" dirty="0">
                <a:latin typeface="Calibri"/>
                <a:cs typeface="Calibri"/>
              </a:rPr>
              <a:t>Системное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10" dirty="0">
                <a:latin typeface="Calibri"/>
                <a:cs typeface="Calibri"/>
              </a:rPr>
              <a:t>повышение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10" dirty="0">
                <a:latin typeface="Calibri"/>
                <a:cs typeface="Calibri"/>
              </a:rPr>
              <a:t>компетенций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5" name="object 8">
            <a:extLst>
              <a:ext uri="{FF2B5EF4-FFF2-40B4-BE49-F238E27FC236}">
                <a16:creationId xmlns:a16="http://schemas.microsoft.com/office/drawing/2014/main" id="{03A9A117-79AC-C655-36F1-900AF11E50EE}"/>
              </a:ext>
            </a:extLst>
          </p:cNvPr>
          <p:cNvSpPr txBox="1"/>
          <p:nvPr/>
        </p:nvSpPr>
        <p:spPr>
          <a:xfrm>
            <a:off x="1434516" y="3522418"/>
            <a:ext cx="4326059" cy="32438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Основные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задачи:</a:t>
            </a:r>
            <a:endParaRPr sz="1400" dirty="0">
              <a:latin typeface="Calibri"/>
              <a:cs typeface="Calibri"/>
            </a:endParaRPr>
          </a:p>
          <a:p>
            <a:pPr marL="12700" marR="5080" indent="341630" algn="just">
              <a:lnSpc>
                <a:spcPct val="100000"/>
              </a:lnSpc>
              <a:buAutoNum type="arabicPeriod"/>
              <a:tabLst>
                <a:tab pos="354330" algn="l"/>
              </a:tabLst>
            </a:pPr>
            <a:r>
              <a:rPr sz="1400" dirty="0">
                <a:latin typeface="Calibri"/>
                <a:cs typeface="Calibri"/>
              </a:rPr>
              <a:t>Повышение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уровня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знаний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формирование</a:t>
            </a:r>
            <a:r>
              <a:rPr sz="1400" spc="2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компетенций </a:t>
            </a:r>
            <a:r>
              <a:rPr sz="1400" dirty="0">
                <a:latin typeface="Calibri"/>
                <a:cs typeface="Calibri"/>
              </a:rPr>
              <a:t>сотрудников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общественных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организаций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Луганской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Донецкой </a:t>
            </a:r>
            <a:r>
              <a:rPr sz="1400" dirty="0">
                <a:latin typeface="Calibri"/>
                <a:cs typeface="Calibri"/>
              </a:rPr>
              <a:t>Народных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Республик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сфере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стратегического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планирования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и </a:t>
            </a:r>
            <a:r>
              <a:rPr sz="1400" dirty="0">
                <a:latin typeface="Calibri"/>
                <a:cs typeface="Calibri"/>
              </a:rPr>
              <a:t>позиционирования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себя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информационном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поле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для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решения </a:t>
            </a:r>
            <a:r>
              <a:rPr sz="1400" dirty="0">
                <a:latin typeface="Calibri"/>
                <a:cs typeface="Calibri"/>
              </a:rPr>
              <a:t>вопросов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прямой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целевой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аудитории</a:t>
            </a:r>
            <a:endParaRPr sz="1400" dirty="0">
              <a:latin typeface="Calibri"/>
              <a:cs typeface="Calibri"/>
            </a:endParaRPr>
          </a:p>
          <a:p>
            <a:pPr marL="12700" marR="6350" indent="341630" algn="just">
              <a:lnSpc>
                <a:spcPct val="100000"/>
              </a:lnSpc>
              <a:buAutoNum type="arabicPeriod"/>
              <a:tabLst>
                <a:tab pos="354330" algn="l"/>
              </a:tabLst>
            </a:pPr>
            <a:r>
              <a:rPr sz="1400" dirty="0">
                <a:latin typeface="Calibri"/>
                <a:cs typeface="Calibri"/>
              </a:rPr>
              <a:t>Ускорение</a:t>
            </a:r>
            <a:r>
              <a:rPr sz="1400" spc="35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интеграции</a:t>
            </a:r>
            <a:r>
              <a:rPr sz="1400" spc="35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ДНР</a:t>
            </a:r>
            <a:r>
              <a:rPr sz="1400" spc="35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35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ЛНР,</a:t>
            </a:r>
            <a:r>
              <a:rPr sz="1400" spc="355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способствующее </a:t>
            </a:r>
            <a:r>
              <a:rPr sz="1400" dirty="0">
                <a:latin typeface="Calibri"/>
                <a:cs typeface="Calibri"/>
              </a:rPr>
              <a:t>привлечению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дополнительных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источников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финансирования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на </a:t>
            </a:r>
            <a:r>
              <a:rPr sz="1400" dirty="0">
                <a:latin typeface="Calibri"/>
                <a:cs typeface="Calibri"/>
              </a:rPr>
              <a:t>реализацию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социальных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проектов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данных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территориях</a:t>
            </a:r>
            <a:endParaRPr sz="1400" dirty="0">
              <a:latin typeface="Calibri"/>
              <a:cs typeface="Calibri"/>
            </a:endParaRPr>
          </a:p>
          <a:p>
            <a:pPr marL="12700" marR="5080" indent="-635" algn="just">
              <a:lnSpc>
                <a:spcPct val="100000"/>
              </a:lnSpc>
              <a:buAutoNum type="arabicPeriod"/>
              <a:tabLst>
                <a:tab pos="12700" algn="l"/>
                <a:tab pos="353695" algn="l"/>
              </a:tabLst>
            </a:pPr>
            <a:r>
              <a:rPr sz="1400" dirty="0">
                <a:latin typeface="Calibri"/>
                <a:cs typeface="Calibri"/>
              </a:rPr>
              <a:t>	Содействие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формированию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доверия</a:t>
            </a:r>
            <a:r>
              <a:rPr sz="1400" spc="2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деятельности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НКО- </a:t>
            </a:r>
            <a:r>
              <a:rPr sz="1400" dirty="0">
                <a:latin typeface="Calibri"/>
                <a:cs typeface="Calibri"/>
              </a:rPr>
              <a:t>сектора</a:t>
            </a:r>
            <a:r>
              <a:rPr sz="1400" spc="12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Луганской</a:t>
            </a:r>
            <a:r>
              <a:rPr sz="1400" spc="12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12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Донецкой</a:t>
            </a:r>
            <a:r>
              <a:rPr sz="1400" spc="12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Народных</a:t>
            </a:r>
            <a:r>
              <a:rPr sz="1400" spc="12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Республик</a:t>
            </a:r>
            <a:r>
              <a:rPr sz="1400" spc="120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путем информационного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освещения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проекта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6" name="object 9">
            <a:extLst>
              <a:ext uri="{FF2B5EF4-FFF2-40B4-BE49-F238E27FC236}">
                <a16:creationId xmlns:a16="http://schemas.microsoft.com/office/drawing/2014/main" id="{F34D6893-87CA-E124-67BA-F22687269527}"/>
              </a:ext>
            </a:extLst>
          </p:cNvPr>
          <p:cNvSpPr txBox="1"/>
          <p:nvPr/>
        </p:nvSpPr>
        <p:spPr>
          <a:xfrm>
            <a:off x="10461372" y="3705581"/>
            <a:ext cx="121729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руководителей,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7" name="object 10">
            <a:extLst>
              <a:ext uri="{FF2B5EF4-FFF2-40B4-BE49-F238E27FC236}">
                <a16:creationId xmlns:a16="http://schemas.microsoft.com/office/drawing/2014/main" id="{7B15C534-978F-C0E3-65BF-A3527B24EE67}"/>
              </a:ext>
            </a:extLst>
          </p:cNvPr>
          <p:cNvSpPr txBox="1"/>
          <p:nvPr/>
        </p:nvSpPr>
        <p:spPr>
          <a:xfrm>
            <a:off x="6704676" y="3918991"/>
            <a:ext cx="497332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сотрудников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волонтеров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общественных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объединений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ЛДНР </a:t>
            </a:r>
            <a:r>
              <a:rPr sz="1400" dirty="0">
                <a:latin typeface="Calibri"/>
                <a:cs typeface="Calibri"/>
              </a:rPr>
              <a:t>через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их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участие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программе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индивидуального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сопровождения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внедрения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изменений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работу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организации.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8" name="object 11">
            <a:extLst>
              <a:ext uri="{FF2B5EF4-FFF2-40B4-BE49-F238E27FC236}">
                <a16:creationId xmlns:a16="http://schemas.microsoft.com/office/drawing/2014/main" id="{1237BEBF-1142-B435-34D5-F7C1EDBFFC70}"/>
              </a:ext>
            </a:extLst>
          </p:cNvPr>
          <p:cNvSpPr txBox="1"/>
          <p:nvPr/>
        </p:nvSpPr>
        <p:spPr>
          <a:xfrm>
            <a:off x="10530615" y="4559021"/>
            <a:ext cx="1147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314" marR="5080" indent="-9525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методической, деятельности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9" name="object 12">
            <a:extLst>
              <a:ext uri="{FF2B5EF4-FFF2-40B4-BE49-F238E27FC236}">
                <a16:creationId xmlns:a16="http://schemas.microsoft.com/office/drawing/2014/main" id="{4C296C21-EBD6-CDB6-DDE7-3BDE3894D86B}"/>
              </a:ext>
            </a:extLst>
          </p:cNvPr>
          <p:cNvSpPr txBox="1"/>
          <p:nvPr/>
        </p:nvSpPr>
        <p:spPr>
          <a:xfrm>
            <a:off x="6704617" y="4559021"/>
            <a:ext cx="3707765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1649095" algn="l"/>
                <a:tab pos="1732914" algn="l"/>
                <a:tab pos="2829560" algn="l"/>
              </a:tabLst>
            </a:pPr>
            <a:r>
              <a:rPr sz="1400" spc="-25" dirty="0">
                <a:latin typeface="Calibri"/>
                <a:cs typeface="Calibri"/>
              </a:rPr>
              <a:t>2.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10" dirty="0">
                <a:latin typeface="Calibri"/>
                <a:cs typeface="Calibri"/>
              </a:rPr>
              <a:t>Оказание</a:t>
            </a:r>
            <a:r>
              <a:rPr sz="1400" dirty="0">
                <a:latin typeface="Calibri"/>
                <a:cs typeface="Calibri"/>
              </a:rPr>
              <a:t>		</a:t>
            </a:r>
            <a:r>
              <a:rPr sz="1400" spc="-10" dirty="0">
                <a:latin typeface="Calibri"/>
                <a:cs typeface="Calibri"/>
              </a:rPr>
              <a:t>консультационной, организационной,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10" dirty="0">
                <a:latin typeface="Calibri"/>
                <a:cs typeface="Calibri"/>
              </a:rPr>
              <a:t>технической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10" dirty="0">
                <a:latin typeface="Calibri"/>
                <a:cs typeface="Calibri"/>
              </a:rPr>
              <a:t>поддержки партнерской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организации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территории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ЛДНР.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0" name="object 13">
            <a:extLst>
              <a:ext uri="{FF2B5EF4-FFF2-40B4-BE49-F238E27FC236}">
                <a16:creationId xmlns:a16="http://schemas.microsoft.com/office/drawing/2014/main" id="{0468F5CE-C88D-D21F-1F48-F756D0A9690A}"/>
              </a:ext>
            </a:extLst>
          </p:cNvPr>
          <p:cNvSpPr txBox="1"/>
          <p:nvPr/>
        </p:nvSpPr>
        <p:spPr>
          <a:xfrm>
            <a:off x="6704617" y="5199101"/>
            <a:ext cx="49752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3.</a:t>
            </a:r>
            <a:r>
              <a:rPr sz="1400" spc="40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Популяризация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принципов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информационной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открытости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и </a:t>
            </a:r>
            <a:r>
              <a:rPr sz="1400" dirty="0">
                <a:latin typeface="Calibri"/>
                <a:cs typeface="Calibri"/>
              </a:rPr>
              <a:t>прозрачности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деятельности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некоммерческом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секторе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ЛДНР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и </a:t>
            </a:r>
            <a:r>
              <a:rPr sz="1400" dirty="0">
                <a:latin typeface="Calibri"/>
                <a:cs typeface="Calibri"/>
              </a:rPr>
              <a:t>оказание</a:t>
            </a:r>
            <a:r>
              <a:rPr sz="1400" spc="405" dirty="0">
                <a:latin typeface="Calibri"/>
                <a:cs typeface="Calibri"/>
              </a:rPr>
              <a:t>   </a:t>
            </a:r>
            <a:r>
              <a:rPr sz="1400" dirty="0">
                <a:latin typeface="Calibri"/>
                <a:cs typeface="Calibri"/>
              </a:rPr>
              <a:t>информационной</a:t>
            </a:r>
            <a:r>
              <a:rPr sz="1400" spc="405" dirty="0">
                <a:latin typeface="Calibri"/>
                <a:cs typeface="Calibri"/>
              </a:rPr>
              <a:t>   </a:t>
            </a:r>
            <a:r>
              <a:rPr sz="1400" dirty="0">
                <a:latin typeface="Calibri"/>
                <a:cs typeface="Calibri"/>
              </a:rPr>
              <a:t>поддержки</a:t>
            </a:r>
            <a:r>
              <a:rPr sz="1400" spc="409" dirty="0">
                <a:latin typeface="Calibri"/>
                <a:cs typeface="Calibri"/>
              </a:rPr>
              <a:t>   </a:t>
            </a:r>
            <a:r>
              <a:rPr sz="1400" spc="-10" dirty="0">
                <a:latin typeface="Calibri"/>
                <a:cs typeface="Calibri"/>
              </a:rPr>
              <a:t>общественным объединениям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ЛДНР.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AF681A3-E4FB-022D-EA23-371527EE3F39}"/>
              </a:ext>
            </a:extLst>
          </p:cNvPr>
          <p:cNvSpPr txBox="1"/>
          <p:nvPr/>
        </p:nvSpPr>
        <p:spPr>
          <a:xfrm>
            <a:off x="6822347" y="3012933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9705">
              <a:lnSpc>
                <a:spcPct val="100000"/>
              </a:lnSpc>
              <a:spcBef>
                <a:spcPts val="385"/>
              </a:spcBef>
            </a:pPr>
            <a:r>
              <a:rPr lang="ru-RU" sz="1600" b="1" dirty="0">
                <a:solidFill>
                  <a:srgbClr val="4945CE"/>
                </a:solidFill>
                <a:latin typeface="Calibri"/>
                <a:cs typeface="Calibri"/>
              </a:rPr>
              <a:t>г.</a:t>
            </a:r>
            <a:r>
              <a:rPr lang="ru-RU" sz="1600" b="1" spc="-20" dirty="0">
                <a:solidFill>
                  <a:srgbClr val="4945CE"/>
                </a:solidFill>
                <a:latin typeface="Calibri"/>
                <a:cs typeface="Calibri"/>
              </a:rPr>
              <a:t> </a:t>
            </a:r>
            <a:r>
              <a:rPr lang="ru-RU" sz="1600" b="1" spc="-10" dirty="0">
                <a:solidFill>
                  <a:srgbClr val="4945CE"/>
                </a:solidFill>
                <a:latin typeface="Calibri"/>
                <a:cs typeface="Calibri"/>
              </a:rPr>
              <a:t>Каменск-Шахтинский</a:t>
            </a:r>
            <a:endParaRPr lang="ru-RU" sz="1600" dirty="0">
              <a:solidFill>
                <a:srgbClr val="4945C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310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9915F1-E389-C1DF-3D1F-374EC3075324}"/>
              </a:ext>
            </a:extLst>
          </p:cNvPr>
          <p:cNvSpPr/>
          <p:nvPr/>
        </p:nvSpPr>
        <p:spPr>
          <a:xfrm>
            <a:off x="7691937" y="744111"/>
            <a:ext cx="706083" cy="7060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7ECFF"/>
              </a:solidFill>
            </a:endParaRPr>
          </a:p>
        </p:txBody>
      </p:sp>
      <p:sp>
        <p:nvSpPr>
          <p:cNvPr id="59" name="object 2">
            <a:extLst>
              <a:ext uri="{FF2B5EF4-FFF2-40B4-BE49-F238E27FC236}">
                <a16:creationId xmlns:a16="http://schemas.microsoft.com/office/drawing/2014/main" id="{C307B6C0-9891-1407-84D2-BBBEE407C9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6400" y="446121"/>
            <a:ext cx="10515600" cy="74122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945CE"/>
                </a:solidFill>
              </a:rPr>
              <a:t>РЕЗУЛЬТАТЫ</a:t>
            </a:r>
            <a:r>
              <a:rPr spc="-25" dirty="0">
                <a:solidFill>
                  <a:srgbClr val="4945CE"/>
                </a:solidFill>
              </a:rPr>
              <a:t> </a:t>
            </a:r>
            <a:r>
              <a:rPr spc="-10" dirty="0">
                <a:solidFill>
                  <a:srgbClr val="4945CE"/>
                </a:solidFill>
              </a:rPr>
              <a:t>РАБОТЫ</a:t>
            </a:r>
          </a:p>
        </p:txBody>
      </p:sp>
      <p:sp>
        <p:nvSpPr>
          <p:cNvPr id="60" name="object 3">
            <a:extLst>
              <a:ext uri="{FF2B5EF4-FFF2-40B4-BE49-F238E27FC236}">
                <a16:creationId xmlns:a16="http://schemas.microsoft.com/office/drawing/2014/main" id="{AA0DD0D0-68C9-D10B-5E0F-457B790CD599}"/>
              </a:ext>
            </a:extLst>
          </p:cNvPr>
          <p:cNvSpPr txBox="1"/>
          <p:nvPr/>
        </p:nvSpPr>
        <p:spPr>
          <a:xfrm>
            <a:off x="8256000" y="1212744"/>
            <a:ext cx="3371418" cy="51757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</a:pPr>
            <a:r>
              <a:rPr lang="ru-RU" dirty="0">
                <a:latin typeface="Calibri"/>
                <a:cs typeface="Calibri"/>
              </a:rPr>
              <a:t>      </a:t>
            </a:r>
            <a:r>
              <a:rPr dirty="0" err="1">
                <a:latin typeface="Calibri"/>
                <a:cs typeface="Calibri"/>
              </a:rPr>
              <a:t>За</a:t>
            </a:r>
            <a:r>
              <a:rPr spc="145" dirty="0">
                <a:latin typeface="Calibri"/>
                <a:cs typeface="Calibri"/>
              </a:rPr>
              <a:t> </a:t>
            </a:r>
            <a:r>
              <a:rPr lang="ru-RU" spc="145" dirty="0">
                <a:latin typeface="Calibri"/>
                <a:cs typeface="Calibri"/>
              </a:rPr>
              <a:t>год и 3 месяца</a:t>
            </a:r>
            <a:r>
              <a:rPr spc="155"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активной</a:t>
            </a:r>
            <a:r>
              <a:rPr spc="155" dirty="0">
                <a:latin typeface="Calibri"/>
                <a:cs typeface="Calibri"/>
              </a:rPr>
              <a:t> </a:t>
            </a:r>
            <a:r>
              <a:rPr lang="ru-RU" spc="155" dirty="0">
                <a:latin typeface="Calibri"/>
                <a:cs typeface="Calibri"/>
              </a:rPr>
              <a:t> </a:t>
            </a:r>
          </a:p>
          <a:p>
            <a:pPr marR="5080">
              <a:lnSpc>
                <a:spcPct val="100000"/>
              </a:lnSpc>
            </a:pPr>
            <a:r>
              <a:rPr lang="ru-RU" spc="155" dirty="0">
                <a:latin typeface="Calibri"/>
                <a:cs typeface="Calibri"/>
              </a:rPr>
              <a:t>    </a:t>
            </a:r>
            <a:r>
              <a:rPr dirty="0" err="1">
                <a:latin typeface="Calibri"/>
                <a:cs typeface="Calibri"/>
              </a:rPr>
              <a:t>работы</a:t>
            </a:r>
            <a:r>
              <a:rPr dirty="0">
                <a:latin typeface="Calibri"/>
                <a:cs typeface="Calibri"/>
              </a:rPr>
              <a:t>,</a:t>
            </a:r>
            <a:r>
              <a:rPr spc="1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Администрацией</a:t>
            </a:r>
            <a:r>
              <a:rPr spc="1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Республики</a:t>
            </a:r>
            <a:r>
              <a:rPr spc="1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</a:t>
            </a:r>
            <a:r>
              <a:rPr spc="1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ноябре</a:t>
            </a:r>
            <a:r>
              <a:rPr spc="1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2022</a:t>
            </a:r>
            <a:r>
              <a:rPr spc="16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года </a:t>
            </a:r>
            <a:r>
              <a:rPr dirty="0">
                <a:latin typeface="Calibri"/>
                <a:cs typeface="Calibri"/>
              </a:rPr>
              <a:t>для</a:t>
            </a:r>
            <a:r>
              <a:rPr spc="235" dirty="0">
                <a:latin typeface="Calibri"/>
                <a:cs typeface="Calibri"/>
              </a:rPr>
              <a:t>  </a:t>
            </a:r>
            <a:r>
              <a:rPr dirty="0">
                <a:latin typeface="Calibri"/>
                <a:cs typeface="Calibri"/>
              </a:rPr>
              <a:t>реализации</a:t>
            </a:r>
            <a:r>
              <a:rPr spc="229" dirty="0">
                <a:latin typeface="Calibri"/>
                <a:cs typeface="Calibri"/>
              </a:rPr>
              <a:t>  </a:t>
            </a:r>
            <a:r>
              <a:rPr dirty="0">
                <a:latin typeface="Calibri"/>
                <a:cs typeface="Calibri"/>
              </a:rPr>
              <a:t>проектов</a:t>
            </a:r>
            <a:r>
              <a:rPr spc="235" dirty="0">
                <a:latin typeface="Calibri"/>
                <a:cs typeface="Calibri"/>
              </a:rPr>
              <a:t>  </a:t>
            </a:r>
            <a:r>
              <a:rPr dirty="0">
                <a:latin typeface="Calibri"/>
                <a:cs typeface="Calibri"/>
              </a:rPr>
              <a:t>поддержанных</a:t>
            </a:r>
            <a:r>
              <a:rPr spc="235" dirty="0">
                <a:latin typeface="Calibri"/>
                <a:cs typeface="Calibri"/>
              </a:rPr>
              <a:t>  </a:t>
            </a:r>
            <a:r>
              <a:rPr dirty="0">
                <a:latin typeface="Calibri"/>
                <a:cs typeface="Calibri"/>
              </a:rPr>
              <a:t>Фондом</a:t>
            </a:r>
            <a:r>
              <a:rPr spc="235" dirty="0">
                <a:latin typeface="Calibri"/>
                <a:cs typeface="Calibri"/>
              </a:rPr>
              <a:t>  </a:t>
            </a:r>
            <a:r>
              <a:rPr dirty="0">
                <a:latin typeface="Calibri"/>
                <a:cs typeface="Calibri"/>
              </a:rPr>
              <a:t>президентских</a:t>
            </a:r>
            <a:r>
              <a:rPr spc="235" dirty="0">
                <a:latin typeface="Calibri"/>
                <a:cs typeface="Calibri"/>
              </a:rPr>
              <a:t>  </a:t>
            </a:r>
            <a:r>
              <a:rPr dirty="0">
                <a:latin typeface="Calibri"/>
                <a:cs typeface="Calibri"/>
              </a:rPr>
              <a:t>грантов</a:t>
            </a:r>
            <a:r>
              <a:rPr spc="235" dirty="0">
                <a:latin typeface="Calibri"/>
                <a:cs typeface="Calibri"/>
              </a:rPr>
              <a:t>  </a:t>
            </a:r>
            <a:r>
              <a:rPr spc="-20" dirty="0">
                <a:latin typeface="Calibri"/>
                <a:cs typeface="Calibri"/>
              </a:rPr>
              <a:t>было </a:t>
            </a:r>
            <a:r>
              <a:rPr dirty="0">
                <a:latin typeface="Calibri"/>
                <a:cs typeface="Calibri"/>
              </a:rPr>
              <a:t>выделено</a:t>
            </a:r>
            <a:r>
              <a:rPr spc="10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помещение</a:t>
            </a:r>
            <a:r>
              <a:rPr spc="10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</a:t>
            </a:r>
            <a:r>
              <a:rPr spc="9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центре</a:t>
            </a:r>
            <a:r>
              <a:rPr spc="10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г.</a:t>
            </a:r>
            <a:r>
              <a:rPr spc="10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Луганска.</a:t>
            </a:r>
            <a:r>
              <a:rPr spc="9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Помещение</a:t>
            </a:r>
            <a:r>
              <a:rPr spc="10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было</a:t>
            </a:r>
            <a:r>
              <a:rPr spc="10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заброшено,</a:t>
            </a:r>
            <a:r>
              <a:rPr spc="10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затоплено</a:t>
            </a:r>
            <a:r>
              <a:rPr spc="114" dirty="0">
                <a:latin typeface="Calibri"/>
                <a:cs typeface="Calibri"/>
              </a:rPr>
              <a:t> </a:t>
            </a:r>
            <a:r>
              <a:rPr spc="-50" dirty="0">
                <a:latin typeface="Calibri"/>
                <a:cs typeface="Calibri"/>
              </a:rPr>
              <a:t>и </a:t>
            </a:r>
            <a:r>
              <a:rPr dirty="0">
                <a:latin typeface="Calibri"/>
                <a:cs typeface="Calibri"/>
              </a:rPr>
              <a:t>не</a:t>
            </a:r>
            <a:r>
              <a:rPr spc="30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было</a:t>
            </a:r>
            <a:r>
              <a:rPr spc="3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</a:t>
            </a:r>
            <a:r>
              <a:rPr spc="3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эксплуатации</a:t>
            </a:r>
            <a:r>
              <a:rPr spc="30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с</a:t>
            </a:r>
            <a:r>
              <a:rPr spc="3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2014</a:t>
            </a:r>
            <a:r>
              <a:rPr spc="3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года.</a:t>
            </a:r>
            <a:r>
              <a:rPr spc="3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Благодаря</a:t>
            </a:r>
            <a:r>
              <a:rPr spc="3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общественникам,</a:t>
            </a:r>
            <a:r>
              <a:rPr spc="3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помещение</a:t>
            </a:r>
            <a:r>
              <a:rPr spc="32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было </a:t>
            </a:r>
            <a:r>
              <a:rPr dirty="0">
                <a:latin typeface="Calibri"/>
                <a:cs typeface="Calibri"/>
              </a:rPr>
              <a:t>отремонтировано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и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декабре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2022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года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были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проведены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первые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 err="1">
                <a:latin typeface="Calibri"/>
                <a:cs typeface="Calibri"/>
              </a:rPr>
              <a:t>семинары</a:t>
            </a:r>
            <a:r>
              <a:rPr spc="-10" dirty="0">
                <a:latin typeface="Calibri"/>
                <a:cs typeface="Calibri"/>
              </a:rPr>
              <a:t>.</a:t>
            </a:r>
            <a:endParaRPr lang="ru-RU" spc="-10" dirty="0">
              <a:latin typeface="Calibri"/>
              <a:cs typeface="Calibri"/>
            </a:endParaRPr>
          </a:p>
          <a:p>
            <a:pPr marR="5080">
              <a:lnSpc>
                <a:spcPct val="100000"/>
              </a:lnSpc>
            </a:pPr>
            <a:endParaRPr dirty="0">
              <a:latin typeface="Calibri"/>
              <a:cs typeface="Calibri"/>
            </a:endParaRPr>
          </a:p>
          <a:p>
            <a:pPr marR="19685">
              <a:lnSpc>
                <a:spcPts val="1920"/>
              </a:lnSpc>
              <a:tabLst>
                <a:tab pos="1067435" algn="l"/>
                <a:tab pos="2111375" algn="l"/>
                <a:tab pos="3439795" algn="l"/>
                <a:tab pos="4832985" algn="l"/>
                <a:tab pos="5295265" algn="l"/>
                <a:tab pos="6486525" algn="l"/>
                <a:tab pos="7583805" algn="l"/>
              </a:tabLst>
            </a:pPr>
            <a:r>
              <a:rPr lang="ru-RU" spc="-20" dirty="0">
                <a:latin typeface="Calibri"/>
                <a:cs typeface="Calibri"/>
              </a:rPr>
              <a:t>В рамках партнерских грантов б</a:t>
            </a:r>
            <a:r>
              <a:rPr spc="-20" dirty="0" err="1">
                <a:latin typeface="Calibri"/>
                <a:cs typeface="Calibri"/>
              </a:rPr>
              <a:t>ыл</a:t>
            </a:r>
            <a:r>
              <a:rPr lang="ru-RU" spc="-20" dirty="0">
                <a:latin typeface="Calibri"/>
                <a:cs typeface="Calibri"/>
              </a:rPr>
              <a:t>а </a:t>
            </a:r>
            <a:r>
              <a:rPr spc="-10" dirty="0" err="1">
                <a:latin typeface="Calibri"/>
                <a:cs typeface="Calibri"/>
              </a:rPr>
              <a:t>закуплен</a:t>
            </a:r>
            <a:r>
              <a:rPr lang="ru-RU" spc="-10" dirty="0">
                <a:latin typeface="Calibri"/>
                <a:cs typeface="Calibri"/>
              </a:rPr>
              <a:t>а необходимая офисная мебель и техника. 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61" name="object 5">
            <a:extLst>
              <a:ext uri="{FF2B5EF4-FFF2-40B4-BE49-F238E27FC236}">
                <a16:creationId xmlns:a16="http://schemas.microsoft.com/office/drawing/2014/main" id="{11B0E4FE-41F9-C9EA-1242-62B79759F6B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582" y="1450194"/>
            <a:ext cx="4316417" cy="2874542"/>
          </a:xfrm>
          <a:prstGeom prst="rect">
            <a:avLst/>
          </a:prstGeom>
        </p:spPr>
      </p:pic>
      <p:pic>
        <p:nvPicPr>
          <p:cNvPr id="62" name="object 4">
            <a:extLst>
              <a:ext uri="{FF2B5EF4-FFF2-40B4-BE49-F238E27FC236}">
                <a16:creationId xmlns:a16="http://schemas.microsoft.com/office/drawing/2014/main" id="{4F560B97-64F1-AE22-DC55-76850CC4BAD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6000" y="3114000"/>
            <a:ext cx="4467780" cy="3228469"/>
          </a:xfrm>
          <a:prstGeom prst="rect">
            <a:avLst/>
          </a:prstGeom>
        </p:spPr>
      </p:pic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153DBF5A-CFA5-EAFF-C466-F25D61F6B40F}"/>
              </a:ext>
            </a:extLst>
          </p:cNvPr>
          <p:cNvSpPr/>
          <p:nvPr/>
        </p:nvSpPr>
        <p:spPr>
          <a:xfrm>
            <a:off x="7691937" y="744111"/>
            <a:ext cx="706083" cy="706083"/>
          </a:xfrm>
          <a:prstGeom prst="rect">
            <a:avLst/>
          </a:prstGeom>
          <a:solidFill>
            <a:srgbClr val="07E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7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E8BFDF69-5CF3-812E-197D-B5AEE4B9DC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8159" y="174777"/>
            <a:ext cx="5336098" cy="74122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4945CE"/>
                </a:solidFill>
              </a:rPr>
              <a:t>РЕЗУЛЬТАТЫ</a:t>
            </a:r>
            <a:r>
              <a:rPr b="1" spc="-25" dirty="0">
                <a:solidFill>
                  <a:srgbClr val="4945CE"/>
                </a:solidFill>
              </a:rPr>
              <a:t> </a:t>
            </a:r>
            <a:r>
              <a:rPr b="1" spc="-10" dirty="0">
                <a:solidFill>
                  <a:srgbClr val="4945CE"/>
                </a:solidFill>
              </a:rPr>
              <a:t>РАБОТЫ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29809452-70E7-BBB2-F13C-F41FA3FAE581}"/>
              </a:ext>
            </a:extLst>
          </p:cNvPr>
          <p:cNvSpPr txBox="1"/>
          <p:nvPr/>
        </p:nvSpPr>
        <p:spPr>
          <a:xfrm>
            <a:off x="1442906" y="1022778"/>
            <a:ext cx="6703576" cy="5675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450215" algn="just">
              <a:lnSpc>
                <a:spcPct val="100000"/>
              </a:lnSpc>
            </a:pPr>
            <a:r>
              <a:rPr sz="1600" b="1" dirty="0"/>
              <a:t>Осенью 2022 </a:t>
            </a:r>
            <a:r>
              <a:rPr sz="1600" b="1" dirty="0" err="1"/>
              <a:t>года</a:t>
            </a:r>
            <a:r>
              <a:rPr sz="1600" b="1" dirty="0"/>
              <a:t> </a:t>
            </a:r>
            <a:r>
              <a:rPr lang="ru-RU" sz="1600" b="1" dirty="0"/>
              <a:t>у </a:t>
            </a:r>
            <a:r>
              <a:rPr lang="ru-RU" sz="1600" b="1" dirty="0" err="1"/>
              <a:t>некомерческих</a:t>
            </a:r>
            <a:r>
              <a:rPr lang="ru-RU" sz="1600" b="1" dirty="0"/>
              <a:t> организаций </a:t>
            </a:r>
            <a:r>
              <a:rPr sz="1600" b="1" dirty="0" err="1"/>
              <a:t>Луганской</a:t>
            </a:r>
            <a:r>
              <a:rPr sz="1600" b="1" dirty="0"/>
              <a:t> Народной </a:t>
            </a:r>
            <a:r>
              <a:rPr sz="1600" b="1" dirty="0" err="1"/>
              <a:t>Республики</a:t>
            </a:r>
            <a:r>
              <a:rPr sz="1600" b="1" dirty="0"/>
              <a:t> </a:t>
            </a:r>
            <a:r>
              <a:rPr lang="ru-RU" sz="1600" b="1" dirty="0"/>
              <a:t>впервые </a:t>
            </a:r>
            <a:r>
              <a:rPr sz="1600" b="1" dirty="0" err="1"/>
              <a:t>появилась</a:t>
            </a:r>
            <a:r>
              <a:rPr sz="1600" b="1" dirty="0"/>
              <a:t> возможность  принять  участие  в  </a:t>
            </a:r>
            <a:r>
              <a:rPr lang="ru-RU" sz="1600" b="1" dirty="0"/>
              <a:t>первом </a:t>
            </a:r>
            <a:r>
              <a:rPr sz="1600" b="1" dirty="0" err="1"/>
              <a:t>конкурсе</a:t>
            </a:r>
            <a:r>
              <a:rPr sz="1600" b="1" dirty="0"/>
              <a:t>  </a:t>
            </a:r>
            <a:r>
              <a:rPr lang="ru-RU" sz="1600" b="1" dirty="0"/>
              <a:t>ФПГ 2023 года</a:t>
            </a:r>
            <a:r>
              <a:rPr sz="1600" b="1" dirty="0"/>
              <a:t>. </a:t>
            </a:r>
            <a:endParaRPr lang="ru-RU" sz="1600" b="1" dirty="0"/>
          </a:p>
          <a:p>
            <a:pPr marR="5080" indent="450215" algn="just">
              <a:lnSpc>
                <a:spcPct val="100000"/>
              </a:lnSpc>
            </a:pPr>
            <a:r>
              <a:rPr lang="ru-RU" sz="1600" b="1" dirty="0"/>
              <a:t>В январе были объявлены 3 победителя – общая сумма привлеченных средств из бюджета 1 600 845 руб.</a:t>
            </a:r>
          </a:p>
          <a:p>
            <a:pPr marR="5080" indent="450215" algn="just">
              <a:lnSpc>
                <a:spcPct val="100000"/>
              </a:lnSpc>
            </a:pPr>
            <a:endParaRPr lang="ru-RU" sz="1600" b="1" dirty="0"/>
          </a:p>
          <a:p>
            <a:pPr marR="5080" indent="450215" algn="just">
              <a:lnSpc>
                <a:spcPct val="100000"/>
              </a:lnSpc>
            </a:pPr>
            <a:r>
              <a:rPr lang="ru-RU" sz="1600" b="1" dirty="0"/>
              <a:t>Во втором конкурсе ФПГ победили 6 НКО на общую сумму 8 651 709 руб.</a:t>
            </a:r>
          </a:p>
          <a:p>
            <a:pPr marR="5080" indent="450215" algn="just">
              <a:lnSpc>
                <a:spcPct val="100000"/>
              </a:lnSpc>
            </a:pPr>
            <a:endParaRPr lang="ru-RU" sz="1600" b="1" dirty="0"/>
          </a:p>
          <a:p>
            <a:pPr marR="5080" indent="450215" algn="just">
              <a:lnSpc>
                <a:spcPct val="100000"/>
              </a:lnSpc>
            </a:pPr>
            <a:r>
              <a:rPr lang="ru-RU" sz="1600" b="1" dirty="0"/>
              <a:t>В первом конкурсе ФПГ 2024 года победителями стали 8 НКО – общая сумма привлеченных федеральных средств составила – 13 779 895 руб.</a:t>
            </a:r>
          </a:p>
          <a:p>
            <a:pPr marR="5080" indent="450215" algn="just">
              <a:lnSpc>
                <a:spcPct val="100000"/>
              </a:lnSpc>
            </a:pPr>
            <a:endParaRPr lang="ru-RU" sz="1600" b="1" dirty="0"/>
          </a:p>
          <a:p>
            <a:pPr marR="5080" indent="450215" algn="just">
              <a:lnSpc>
                <a:spcPct val="100000"/>
              </a:lnSpc>
            </a:pPr>
            <a:r>
              <a:rPr lang="ru-RU" sz="1600" b="1" dirty="0"/>
              <a:t>Всего 17 проектов стали победителями, в наш регион было привлечено 24 032 449 </a:t>
            </a:r>
            <a:r>
              <a:rPr lang="ru-RU" sz="1600" b="1" dirty="0" err="1"/>
              <a:t>руб</a:t>
            </a:r>
            <a:r>
              <a:rPr lang="ru-RU" sz="1600" b="1" dirty="0"/>
              <a:t> из федерального бюджета.</a:t>
            </a:r>
          </a:p>
          <a:p>
            <a:pPr marR="5080" indent="450215" algn="just">
              <a:lnSpc>
                <a:spcPct val="100000"/>
              </a:lnSpc>
            </a:pPr>
            <a:endParaRPr lang="ru-RU" sz="1600" b="1" dirty="0"/>
          </a:p>
          <a:p>
            <a:pPr marR="5080" indent="450215" algn="just">
              <a:lnSpc>
                <a:spcPct val="100000"/>
              </a:lnSpc>
            </a:pPr>
            <a:r>
              <a:rPr lang="ru-RU" sz="1600" b="1" dirty="0"/>
              <a:t>Так же у наших </a:t>
            </a:r>
            <a:r>
              <a:rPr lang="ru-RU" sz="1600" b="1" dirty="0" err="1"/>
              <a:t>некомерческих</a:t>
            </a:r>
            <a:r>
              <a:rPr lang="ru-RU" sz="1600" b="1" dirty="0"/>
              <a:t> организаций есть опыт участия и побед в конкурсе объявленным Президентским фондом культурных инициатив. </a:t>
            </a:r>
          </a:p>
          <a:p>
            <a:pPr marR="5080" indent="450215" algn="just">
              <a:lnSpc>
                <a:spcPct val="100000"/>
              </a:lnSpc>
            </a:pPr>
            <a:r>
              <a:rPr lang="ru-RU" sz="1600" b="1" dirty="0"/>
              <a:t>1 Победитель – благодаря проекту в регион привлечено 687 036 </a:t>
            </a:r>
            <a:r>
              <a:rPr lang="ru-RU" sz="1600" b="1" dirty="0" err="1"/>
              <a:t>руб</a:t>
            </a:r>
            <a:r>
              <a:rPr lang="ru-RU" sz="1600" b="1" dirty="0"/>
              <a:t>, федеральных средств.</a:t>
            </a:r>
          </a:p>
          <a:p>
            <a:pPr marR="5080" algn="just">
              <a:lnSpc>
                <a:spcPct val="100000"/>
              </a:lnSpc>
              <a:tabLst>
                <a:tab pos="356235" algn="l"/>
              </a:tabLst>
            </a:pPr>
            <a:endParaRPr lang="ru-RU" sz="1600" b="1" dirty="0"/>
          </a:p>
          <a:p>
            <a:pPr marR="5080" algn="just">
              <a:lnSpc>
                <a:spcPct val="100000"/>
              </a:lnSpc>
              <a:tabLst>
                <a:tab pos="356235" algn="l"/>
              </a:tabLst>
            </a:pPr>
            <a:r>
              <a:rPr lang="ru-RU" sz="1600" b="1" dirty="0"/>
              <a:t>	Подробнее о проектах, которые стали победителями конкурсов, расскажут руководители проектов.</a:t>
            </a:r>
            <a:endParaRPr sz="1600" b="1" dirty="0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E003DC70-CA7F-1BC5-2E35-5E346CEB3DC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6478" y="1374622"/>
            <a:ext cx="3374896" cy="2248661"/>
          </a:xfrm>
          <a:prstGeom prst="rect">
            <a:avLst/>
          </a:prstGeom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7FFECE50-983A-88E4-3901-929DC791F7B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96478" y="3860735"/>
            <a:ext cx="3374896" cy="214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10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2CF13DF9-9D71-FE42-AF70-897C1C1DDA1C}"/>
              </a:ext>
            </a:extLst>
          </p:cNvPr>
          <p:cNvGrpSpPr/>
          <p:nvPr/>
        </p:nvGrpSpPr>
        <p:grpSpPr>
          <a:xfrm>
            <a:off x="9739899" y="2312027"/>
            <a:ext cx="1819380" cy="3372069"/>
            <a:chOff x="4923304" y="1684213"/>
            <a:chExt cx="2229277" cy="4131782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71CEFFB3-47C7-9F42-940E-4532F34282FE}"/>
                </a:ext>
              </a:extLst>
            </p:cNvPr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4923B1A9-4BDE-6945-AA3B-2466172733B1}"/>
                </a:ext>
              </a:extLst>
            </p:cNvPr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874660-1513-6B4C-A80F-AD05AC09EF91}"/>
                </a:ext>
              </a:extLst>
            </p:cNvPr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3508B5E7-F1C4-5840-B4ED-8A32086E06B6}"/>
                </a:ext>
              </a:extLst>
            </p:cNvPr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9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6078E9E7-6F42-AA41-B27E-49151C597E61}"/>
                </a:ext>
              </a:extLst>
            </p:cNvPr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19" name="Circular Arrow 18">
                <a:extLst>
                  <a:ext uri="{FF2B5EF4-FFF2-40B4-BE49-F238E27FC236}">
                    <a16:creationId xmlns:a16="http://schemas.microsoft.com/office/drawing/2014/main" id="{5902EFAC-1100-0B4D-B407-081ABAE3A1BA}"/>
                  </a:ext>
                </a:extLst>
              </p:cNvPr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1EED87-77EF-6F44-B9CE-7EA034B2AE80}"/>
                  </a:ext>
                </a:extLst>
              </p:cNvPr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C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BF41C622-7D5B-1F47-A66C-11A27984D68B}"/>
                </a:ext>
              </a:extLst>
            </p:cNvPr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5" name="Shape 14">
                <a:extLst>
                  <a:ext uri="{FF2B5EF4-FFF2-40B4-BE49-F238E27FC236}">
                    <a16:creationId xmlns:a16="http://schemas.microsoft.com/office/drawing/2014/main" id="{E6D6344C-31DC-3946-8046-46F889444BA7}"/>
                  </a:ext>
                </a:extLst>
              </p:cNvPr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BAE6471-CFF3-B945-8CF5-5C02EB1795E7}"/>
                  </a:ext>
                </a:extLst>
              </p:cNvPr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B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163EDCB4-DCC1-3045-92AB-BF51E47552F4}"/>
                </a:ext>
              </a:extLst>
            </p:cNvPr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3" name="Circular Arrow 12">
                <a:extLst>
                  <a:ext uri="{FF2B5EF4-FFF2-40B4-BE49-F238E27FC236}">
                    <a16:creationId xmlns:a16="http://schemas.microsoft.com/office/drawing/2014/main" id="{83C2A2E4-05E2-EB4D-8DD5-4DC8E18C862B}"/>
                  </a:ext>
                </a:extLst>
              </p:cNvPr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595AE00-7FD9-3E42-893F-83785B60F62B}"/>
                  </a:ext>
                </a:extLst>
              </p:cNvPr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A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34" name="object 2">
            <a:extLst>
              <a:ext uri="{FF2B5EF4-FFF2-40B4-BE49-F238E27FC236}">
                <a16:creationId xmlns:a16="http://schemas.microsoft.com/office/drawing/2014/main" id="{799425FD-6A97-722D-3B2B-92F23EC570F0}"/>
              </a:ext>
            </a:extLst>
          </p:cNvPr>
          <p:cNvSpPr txBox="1">
            <a:spLocks/>
          </p:cNvSpPr>
          <p:nvPr/>
        </p:nvSpPr>
        <p:spPr>
          <a:xfrm>
            <a:off x="1550274" y="429042"/>
            <a:ext cx="8685595" cy="788549"/>
          </a:xfrm>
          <a:prstGeom prst="rect">
            <a:avLst/>
          </a:prstGeom>
        </p:spPr>
        <p:txBody>
          <a:bodyPr vert="horz" wrap="square" lIns="0" tIns="110363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rgbClr val="4945CE"/>
                </a:solidFill>
              </a:rPr>
              <a:t>ФОРУМ ГРАЖДАНСКИХ ИНИЦИАТИВ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2241A597-59BE-B7F3-B250-7007DF859E5B}"/>
              </a:ext>
            </a:extLst>
          </p:cNvPr>
          <p:cNvSpPr txBox="1">
            <a:spLocks/>
          </p:cNvSpPr>
          <p:nvPr/>
        </p:nvSpPr>
        <p:spPr>
          <a:xfrm>
            <a:off x="2241332" y="1836658"/>
            <a:ext cx="7501967" cy="39292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540" marR="249554" indent="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A5A5A5"/>
                </a:solidFill>
              </a:rPr>
              <a:t>В 2023 году Ресурсный центр инициировал в г. Луганске проведение форума Гражданских инициатив новых регионов.</a:t>
            </a:r>
          </a:p>
          <a:p>
            <a:pPr marL="256540" marR="249554" indent="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endParaRPr lang="ru-RU" b="1" dirty="0">
              <a:solidFill>
                <a:srgbClr val="A5A5A5"/>
              </a:solidFill>
            </a:endParaRPr>
          </a:p>
          <a:p>
            <a:pPr marL="256540" marR="249554" indent="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A5A5A5"/>
                </a:solidFill>
              </a:rPr>
              <a:t>Форум прошел в октябре в г. Луганск.</a:t>
            </a:r>
          </a:p>
          <a:p>
            <a:pPr marL="256540" marR="249554" indent="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A5A5A5"/>
                </a:solidFill>
              </a:rPr>
              <a:t>В форуме приняло участие более 130 участников (НКО ЛНР, НКО ДНР, НКО Херсонской области, НКО г. Москва, НКО Воронежской, Ростовской областей.</a:t>
            </a:r>
          </a:p>
        </p:txBody>
      </p:sp>
    </p:spTree>
    <p:extLst>
      <p:ext uri="{BB962C8B-B14F-4D97-AF65-F5344CB8AC3E}">
        <p14:creationId xmlns:p14="http://schemas.microsoft.com/office/powerpoint/2010/main" val="3732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2CF13DF9-9D71-FE42-AF70-897C1C1DDA1C}"/>
              </a:ext>
            </a:extLst>
          </p:cNvPr>
          <p:cNvGrpSpPr/>
          <p:nvPr/>
        </p:nvGrpSpPr>
        <p:grpSpPr>
          <a:xfrm>
            <a:off x="9686905" y="1836658"/>
            <a:ext cx="1819380" cy="3372069"/>
            <a:chOff x="4923304" y="1684213"/>
            <a:chExt cx="2229277" cy="4131782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71CEFFB3-47C7-9F42-940E-4532F34282FE}"/>
                </a:ext>
              </a:extLst>
            </p:cNvPr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4923B1A9-4BDE-6945-AA3B-2466172733B1}"/>
                </a:ext>
              </a:extLst>
            </p:cNvPr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874660-1513-6B4C-A80F-AD05AC09EF91}"/>
                </a:ext>
              </a:extLst>
            </p:cNvPr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3508B5E7-F1C4-5840-B4ED-8A32086E06B6}"/>
                </a:ext>
              </a:extLst>
            </p:cNvPr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9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6078E9E7-6F42-AA41-B27E-49151C597E61}"/>
                </a:ext>
              </a:extLst>
            </p:cNvPr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19" name="Circular Arrow 18">
                <a:extLst>
                  <a:ext uri="{FF2B5EF4-FFF2-40B4-BE49-F238E27FC236}">
                    <a16:creationId xmlns:a16="http://schemas.microsoft.com/office/drawing/2014/main" id="{5902EFAC-1100-0B4D-B407-081ABAE3A1BA}"/>
                  </a:ext>
                </a:extLst>
              </p:cNvPr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1EED87-77EF-6F44-B9CE-7EA034B2AE80}"/>
                  </a:ext>
                </a:extLst>
              </p:cNvPr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C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BF41C622-7D5B-1F47-A66C-11A27984D68B}"/>
                </a:ext>
              </a:extLst>
            </p:cNvPr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5" name="Shape 14">
                <a:extLst>
                  <a:ext uri="{FF2B5EF4-FFF2-40B4-BE49-F238E27FC236}">
                    <a16:creationId xmlns:a16="http://schemas.microsoft.com/office/drawing/2014/main" id="{E6D6344C-31DC-3946-8046-46F889444BA7}"/>
                  </a:ext>
                </a:extLst>
              </p:cNvPr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BAE6471-CFF3-B945-8CF5-5C02EB1795E7}"/>
                  </a:ext>
                </a:extLst>
              </p:cNvPr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B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163EDCB4-DCC1-3045-92AB-BF51E47552F4}"/>
                </a:ext>
              </a:extLst>
            </p:cNvPr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3" name="Circular Arrow 12">
                <a:extLst>
                  <a:ext uri="{FF2B5EF4-FFF2-40B4-BE49-F238E27FC236}">
                    <a16:creationId xmlns:a16="http://schemas.microsoft.com/office/drawing/2014/main" id="{83C2A2E4-05E2-EB4D-8DD5-4DC8E18C862B}"/>
                  </a:ext>
                </a:extLst>
              </p:cNvPr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595AE00-7FD9-3E42-893F-83785B60F62B}"/>
                  </a:ext>
                </a:extLst>
              </p:cNvPr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A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2" name="object 2">
            <a:extLst>
              <a:ext uri="{FF2B5EF4-FFF2-40B4-BE49-F238E27FC236}">
                <a16:creationId xmlns:a16="http://schemas.microsoft.com/office/drawing/2014/main" id="{622BAEE9-BDEA-D8A7-9F00-3872B0BEDAEE}"/>
              </a:ext>
            </a:extLst>
          </p:cNvPr>
          <p:cNvSpPr txBox="1">
            <a:spLocks/>
          </p:cNvSpPr>
          <p:nvPr/>
        </p:nvSpPr>
        <p:spPr>
          <a:xfrm>
            <a:off x="1224661" y="581805"/>
            <a:ext cx="8775000" cy="788549"/>
          </a:xfrm>
          <a:prstGeom prst="rect">
            <a:avLst/>
          </a:prstGeom>
        </p:spPr>
        <p:txBody>
          <a:bodyPr vert="horz" wrap="square" lIns="0" tIns="110363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rgbClr val="4945CE"/>
                </a:solidFill>
              </a:rPr>
              <a:t>РЕГИОНАЛЬНЫЙ КОНКУРС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9388FA9-D346-CC1F-E82D-2B6A68FCAE30}"/>
              </a:ext>
            </a:extLst>
          </p:cNvPr>
          <p:cNvSpPr txBox="1">
            <a:spLocks/>
          </p:cNvSpPr>
          <p:nvPr/>
        </p:nvSpPr>
        <p:spPr>
          <a:xfrm>
            <a:off x="2202996" y="1777986"/>
            <a:ext cx="7115554" cy="4385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540" marR="249554" indent="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ru-RU" b="1" dirty="0"/>
              <a:t>Ресурсным центром в конце ноября был инициирован региональный конкурс гражданских инициатив </a:t>
            </a:r>
          </a:p>
          <a:p>
            <a:pPr marL="256540" marR="249554" indent="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ru-RU" b="1" dirty="0"/>
              <a:t>«Идея в жизнь – мечта реальна».</a:t>
            </a:r>
          </a:p>
          <a:p>
            <a:pPr marL="256540" marR="249554" indent="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endParaRPr lang="ru-RU" b="1" dirty="0"/>
          </a:p>
          <a:p>
            <a:pPr marL="256540" marR="249554" indent="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ru-RU" b="1" dirty="0"/>
              <a:t>На конкурс была подана 61 заявка от инициативных групп. </a:t>
            </a:r>
          </a:p>
          <a:p>
            <a:pPr marL="256540" marR="249554" indent="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ru-RU" b="1" dirty="0"/>
              <a:t>Сумма проекта – до 25 000 </a:t>
            </a:r>
            <a:r>
              <a:rPr lang="ru-RU" b="1" dirty="0" err="1"/>
              <a:t>руб</a:t>
            </a:r>
            <a:endParaRPr lang="ru-RU" b="1" dirty="0"/>
          </a:p>
          <a:p>
            <a:pPr marL="256540" marR="249554" indent="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ru-RU" b="1" dirty="0"/>
              <a:t>Победителями конкурса были выбраны 16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57114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AF62D0C-220A-046B-E079-61BAFFD7A1CD}"/>
              </a:ext>
            </a:extLst>
          </p:cNvPr>
          <p:cNvGrpSpPr/>
          <p:nvPr/>
        </p:nvGrpSpPr>
        <p:grpSpPr>
          <a:xfrm>
            <a:off x="7269595" y="4485619"/>
            <a:ext cx="4003872" cy="2064298"/>
            <a:chOff x="3527801" y="1784013"/>
            <a:chExt cx="5387600" cy="2777714"/>
          </a:xfrm>
        </p:grpSpPr>
        <p:sp>
          <p:nvSpPr>
            <p:cNvPr id="29" name="Pentagon 28">
              <a:extLst>
                <a:ext uri="{FF2B5EF4-FFF2-40B4-BE49-F238E27FC236}">
                  <a16:creationId xmlns:a16="http://schemas.microsoft.com/office/drawing/2014/main" id="{17F7CA73-B8BA-4347-AB3E-97AD0F58A82D}"/>
                </a:ext>
              </a:extLst>
            </p:cNvPr>
            <p:cNvSpPr/>
            <p:nvPr/>
          </p:nvSpPr>
          <p:spPr>
            <a:xfrm rot="7160031" flipH="1">
              <a:off x="7145427" y="2763621"/>
              <a:ext cx="2749581" cy="790366"/>
            </a:xfrm>
            <a:prstGeom prst="homePlate">
              <a:avLst>
                <a:gd name="adj" fmla="val 6451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Round Diagonal Corner Rectangle 2">
              <a:extLst>
                <a:ext uri="{FF2B5EF4-FFF2-40B4-BE49-F238E27FC236}">
                  <a16:creationId xmlns:a16="http://schemas.microsoft.com/office/drawing/2014/main" id="{AAD68538-27B5-DE4F-A381-677119F0AEFA}"/>
                </a:ext>
              </a:extLst>
            </p:cNvPr>
            <p:cNvSpPr/>
            <p:nvPr/>
          </p:nvSpPr>
          <p:spPr>
            <a:xfrm rot="5400000">
              <a:off x="2892063" y="3061188"/>
              <a:ext cx="2125467" cy="853991"/>
            </a:xfrm>
            <a:prstGeom prst="round2DiagRect">
              <a:avLst>
                <a:gd name="adj1" fmla="val 33219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5A9DE337-FF03-7A40-A335-4A73F577294E}"/>
                </a:ext>
              </a:extLst>
            </p:cNvPr>
            <p:cNvSpPr/>
            <p:nvPr/>
          </p:nvSpPr>
          <p:spPr>
            <a:xfrm rot="5400000" flipH="1">
              <a:off x="3438139" y="3180266"/>
              <a:ext cx="2314306" cy="426997"/>
            </a:xfrm>
            <a:prstGeom prst="parallelogram">
              <a:avLst>
                <a:gd name="adj" fmla="val 217202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Round Diagonal Corner Rectangle 5">
              <a:extLst>
                <a:ext uri="{FF2B5EF4-FFF2-40B4-BE49-F238E27FC236}">
                  <a16:creationId xmlns:a16="http://schemas.microsoft.com/office/drawing/2014/main" id="{C931EF24-D658-F84F-BE78-48225041671C}"/>
                </a:ext>
              </a:extLst>
            </p:cNvPr>
            <p:cNvSpPr/>
            <p:nvPr/>
          </p:nvSpPr>
          <p:spPr>
            <a:xfrm rot="5400000">
              <a:off x="5246982" y="2872347"/>
              <a:ext cx="2503152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8" name="Round Diagonal Corner Rectangle 6">
              <a:extLst>
                <a:ext uri="{FF2B5EF4-FFF2-40B4-BE49-F238E27FC236}">
                  <a16:creationId xmlns:a16="http://schemas.microsoft.com/office/drawing/2014/main" id="{A02FBC65-27AE-2841-8143-12DE686F67B8}"/>
                </a:ext>
              </a:extLst>
            </p:cNvPr>
            <p:cNvSpPr/>
            <p:nvPr/>
          </p:nvSpPr>
          <p:spPr>
            <a:xfrm rot="5400000">
              <a:off x="6416421" y="2777925"/>
              <a:ext cx="2691992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401C0AA7-B114-3B47-A43D-1066958201C0}"/>
                </a:ext>
              </a:extLst>
            </p:cNvPr>
            <p:cNvSpPr/>
            <p:nvPr/>
          </p:nvSpPr>
          <p:spPr>
            <a:xfrm rot="5400000" flipH="1">
              <a:off x="5781179" y="2992734"/>
              <a:ext cx="2694618" cy="426997"/>
            </a:xfrm>
            <a:prstGeom prst="parallelogram">
              <a:avLst>
                <a:gd name="adj" fmla="val 25419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EAFC2D89-D68F-6F4B-8711-D3271EF8728F}"/>
                </a:ext>
              </a:extLst>
            </p:cNvPr>
            <p:cNvSpPr/>
            <p:nvPr/>
          </p:nvSpPr>
          <p:spPr>
            <a:xfrm rot="5400000" flipH="1">
              <a:off x="4606157" y="3091248"/>
              <a:ext cx="2513961" cy="426997"/>
            </a:xfrm>
            <a:prstGeom prst="parallelogram">
              <a:avLst>
                <a:gd name="adj" fmla="val 22141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1" name="Round Diagonal Corner Rectangle 4">
              <a:extLst>
                <a:ext uri="{FF2B5EF4-FFF2-40B4-BE49-F238E27FC236}">
                  <a16:creationId xmlns:a16="http://schemas.microsoft.com/office/drawing/2014/main" id="{EEF71901-723B-2F4A-A537-E8F8B544C460}"/>
                </a:ext>
              </a:extLst>
            </p:cNvPr>
            <p:cNvSpPr/>
            <p:nvPr/>
          </p:nvSpPr>
          <p:spPr>
            <a:xfrm rot="5400000">
              <a:off x="4078633" y="2966767"/>
              <a:ext cx="2314308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grpSp>
          <p:nvGrpSpPr>
            <p:cNvPr id="62" name="Group 75">
              <a:extLst>
                <a:ext uri="{FF2B5EF4-FFF2-40B4-BE49-F238E27FC236}">
                  <a16:creationId xmlns:a16="http://schemas.microsoft.com/office/drawing/2014/main" id="{DEE82281-4F85-C74D-B4D4-118E43985DE1}"/>
                </a:ext>
              </a:extLst>
            </p:cNvPr>
            <p:cNvGrpSpPr/>
            <p:nvPr/>
          </p:nvGrpSpPr>
          <p:grpSpPr>
            <a:xfrm>
              <a:off x="3717451" y="2691526"/>
              <a:ext cx="474691" cy="462672"/>
              <a:chOff x="4080141" y="798258"/>
              <a:chExt cx="328062" cy="31975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3" name="Freeform 76">
                <a:extLst>
                  <a:ext uri="{FF2B5EF4-FFF2-40B4-BE49-F238E27FC236}">
                    <a16:creationId xmlns:a16="http://schemas.microsoft.com/office/drawing/2014/main" id="{098BB2D1-DBE2-BF42-9295-14D96AB72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141" y="823174"/>
                <a:ext cx="294839" cy="294839"/>
              </a:xfrm>
              <a:custGeom>
                <a:avLst/>
                <a:gdLst/>
                <a:ahLst/>
                <a:cxnLst>
                  <a:cxn ang="0">
                    <a:pos x="141" y="141"/>
                  </a:cxn>
                  <a:cxn ang="0">
                    <a:pos x="284" y="141"/>
                  </a:cxn>
                  <a:cxn ang="0">
                    <a:pos x="284" y="141"/>
                  </a:cxn>
                  <a:cxn ang="0">
                    <a:pos x="283" y="156"/>
                  </a:cxn>
                  <a:cxn ang="0">
                    <a:pos x="281" y="170"/>
                  </a:cxn>
                  <a:cxn ang="0">
                    <a:pos x="277" y="185"/>
                  </a:cxn>
                  <a:cxn ang="0">
                    <a:pos x="274" y="197"/>
                  </a:cxn>
                  <a:cxn ang="0">
                    <a:pos x="266" y="210"/>
                  </a:cxn>
                  <a:cxn ang="0">
                    <a:pos x="259" y="221"/>
                  </a:cxn>
                  <a:cxn ang="0">
                    <a:pos x="252" y="232"/>
                  </a:cxn>
                  <a:cxn ang="0">
                    <a:pos x="243" y="243"/>
                  </a:cxn>
                  <a:cxn ang="0">
                    <a:pos x="232" y="252"/>
                  </a:cxn>
                  <a:cxn ang="0">
                    <a:pos x="221" y="259"/>
                  </a:cxn>
                  <a:cxn ang="0">
                    <a:pos x="210" y="266"/>
                  </a:cxn>
                  <a:cxn ang="0">
                    <a:pos x="197" y="273"/>
                  </a:cxn>
                  <a:cxn ang="0">
                    <a:pos x="185" y="277"/>
                  </a:cxn>
                  <a:cxn ang="0">
                    <a:pos x="170" y="281"/>
                  </a:cxn>
                  <a:cxn ang="0">
                    <a:pos x="156" y="283"/>
                  </a:cxn>
                  <a:cxn ang="0">
                    <a:pos x="141" y="284"/>
                  </a:cxn>
                  <a:cxn ang="0">
                    <a:pos x="141" y="284"/>
                  </a:cxn>
                  <a:cxn ang="0">
                    <a:pos x="127" y="283"/>
                  </a:cxn>
                  <a:cxn ang="0">
                    <a:pos x="112" y="281"/>
                  </a:cxn>
                  <a:cxn ang="0">
                    <a:pos x="100" y="277"/>
                  </a:cxn>
                  <a:cxn ang="0">
                    <a:pos x="87" y="273"/>
                  </a:cxn>
                  <a:cxn ang="0">
                    <a:pos x="74" y="266"/>
                  </a:cxn>
                  <a:cxn ang="0">
                    <a:pos x="62" y="259"/>
                  </a:cxn>
                  <a:cxn ang="0">
                    <a:pos x="51" y="252"/>
                  </a:cxn>
                  <a:cxn ang="0">
                    <a:pos x="42" y="243"/>
                  </a:cxn>
                  <a:cxn ang="0">
                    <a:pos x="33" y="232"/>
                  </a:cxn>
                  <a:cxn ang="0">
                    <a:pos x="23" y="221"/>
                  </a:cxn>
                  <a:cxn ang="0">
                    <a:pos x="16" y="210"/>
                  </a:cxn>
                  <a:cxn ang="0">
                    <a:pos x="11" y="197"/>
                  </a:cxn>
                  <a:cxn ang="0">
                    <a:pos x="5" y="185"/>
                  </a:cxn>
                  <a:cxn ang="0">
                    <a:pos x="2" y="170"/>
                  </a:cxn>
                  <a:cxn ang="0">
                    <a:pos x="0" y="156"/>
                  </a:cxn>
                  <a:cxn ang="0">
                    <a:pos x="0" y="141"/>
                  </a:cxn>
                  <a:cxn ang="0">
                    <a:pos x="0" y="141"/>
                  </a:cxn>
                  <a:cxn ang="0">
                    <a:pos x="0" y="127"/>
                  </a:cxn>
                  <a:cxn ang="0">
                    <a:pos x="2" y="114"/>
                  </a:cxn>
                  <a:cxn ang="0">
                    <a:pos x="5" y="99"/>
                  </a:cxn>
                  <a:cxn ang="0">
                    <a:pos x="11" y="87"/>
                  </a:cxn>
                  <a:cxn ang="0">
                    <a:pos x="16" y="74"/>
                  </a:cxn>
                  <a:cxn ang="0">
                    <a:pos x="23" y="63"/>
                  </a:cxn>
                  <a:cxn ang="0">
                    <a:pos x="33" y="52"/>
                  </a:cxn>
                  <a:cxn ang="0">
                    <a:pos x="42" y="41"/>
                  </a:cxn>
                  <a:cxn ang="0">
                    <a:pos x="51" y="32"/>
                  </a:cxn>
                  <a:cxn ang="0">
                    <a:pos x="62" y="23"/>
                  </a:cxn>
                  <a:cxn ang="0">
                    <a:pos x="74" y="16"/>
                  </a:cxn>
                  <a:cxn ang="0">
                    <a:pos x="87" y="11"/>
                  </a:cxn>
                  <a:cxn ang="0">
                    <a:pos x="100" y="7"/>
                  </a:cxn>
                  <a:cxn ang="0">
                    <a:pos x="112" y="3"/>
                  </a:cxn>
                  <a:cxn ang="0">
                    <a:pos x="127" y="0"/>
                  </a:cxn>
                  <a:cxn ang="0">
                    <a:pos x="141" y="0"/>
                  </a:cxn>
                  <a:cxn ang="0">
                    <a:pos x="141" y="141"/>
                  </a:cxn>
                </a:cxnLst>
                <a:rect l="0" t="0" r="r" b="b"/>
                <a:pathLst>
                  <a:path w="284" h="284">
                    <a:moveTo>
                      <a:pt x="141" y="141"/>
                    </a:moveTo>
                    <a:lnTo>
                      <a:pt x="284" y="141"/>
                    </a:lnTo>
                    <a:lnTo>
                      <a:pt x="284" y="141"/>
                    </a:lnTo>
                    <a:lnTo>
                      <a:pt x="283" y="156"/>
                    </a:lnTo>
                    <a:lnTo>
                      <a:pt x="281" y="170"/>
                    </a:lnTo>
                    <a:lnTo>
                      <a:pt x="277" y="185"/>
                    </a:lnTo>
                    <a:lnTo>
                      <a:pt x="274" y="197"/>
                    </a:lnTo>
                    <a:lnTo>
                      <a:pt x="266" y="210"/>
                    </a:lnTo>
                    <a:lnTo>
                      <a:pt x="259" y="221"/>
                    </a:lnTo>
                    <a:lnTo>
                      <a:pt x="252" y="232"/>
                    </a:lnTo>
                    <a:lnTo>
                      <a:pt x="243" y="243"/>
                    </a:lnTo>
                    <a:lnTo>
                      <a:pt x="232" y="252"/>
                    </a:lnTo>
                    <a:lnTo>
                      <a:pt x="221" y="259"/>
                    </a:lnTo>
                    <a:lnTo>
                      <a:pt x="210" y="266"/>
                    </a:lnTo>
                    <a:lnTo>
                      <a:pt x="197" y="273"/>
                    </a:lnTo>
                    <a:lnTo>
                      <a:pt x="185" y="277"/>
                    </a:lnTo>
                    <a:lnTo>
                      <a:pt x="170" y="281"/>
                    </a:lnTo>
                    <a:lnTo>
                      <a:pt x="156" y="283"/>
                    </a:lnTo>
                    <a:lnTo>
                      <a:pt x="141" y="284"/>
                    </a:lnTo>
                    <a:lnTo>
                      <a:pt x="141" y="284"/>
                    </a:lnTo>
                    <a:lnTo>
                      <a:pt x="127" y="283"/>
                    </a:lnTo>
                    <a:lnTo>
                      <a:pt x="112" y="281"/>
                    </a:lnTo>
                    <a:lnTo>
                      <a:pt x="100" y="277"/>
                    </a:lnTo>
                    <a:lnTo>
                      <a:pt x="87" y="273"/>
                    </a:lnTo>
                    <a:lnTo>
                      <a:pt x="74" y="266"/>
                    </a:lnTo>
                    <a:lnTo>
                      <a:pt x="62" y="259"/>
                    </a:lnTo>
                    <a:lnTo>
                      <a:pt x="51" y="252"/>
                    </a:lnTo>
                    <a:lnTo>
                      <a:pt x="42" y="243"/>
                    </a:lnTo>
                    <a:lnTo>
                      <a:pt x="33" y="232"/>
                    </a:lnTo>
                    <a:lnTo>
                      <a:pt x="23" y="221"/>
                    </a:lnTo>
                    <a:lnTo>
                      <a:pt x="16" y="210"/>
                    </a:lnTo>
                    <a:lnTo>
                      <a:pt x="11" y="197"/>
                    </a:lnTo>
                    <a:lnTo>
                      <a:pt x="5" y="185"/>
                    </a:lnTo>
                    <a:lnTo>
                      <a:pt x="2" y="170"/>
                    </a:lnTo>
                    <a:lnTo>
                      <a:pt x="0" y="15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27"/>
                    </a:lnTo>
                    <a:lnTo>
                      <a:pt x="2" y="114"/>
                    </a:lnTo>
                    <a:lnTo>
                      <a:pt x="5" y="99"/>
                    </a:lnTo>
                    <a:lnTo>
                      <a:pt x="11" y="87"/>
                    </a:lnTo>
                    <a:lnTo>
                      <a:pt x="16" y="74"/>
                    </a:lnTo>
                    <a:lnTo>
                      <a:pt x="23" y="63"/>
                    </a:lnTo>
                    <a:lnTo>
                      <a:pt x="33" y="52"/>
                    </a:lnTo>
                    <a:lnTo>
                      <a:pt x="42" y="41"/>
                    </a:lnTo>
                    <a:lnTo>
                      <a:pt x="51" y="32"/>
                    </a:lnTo>
                    <a:lnTo>
                      <a:pt x="62" y="23"/>
                    </a:lnTo>
                    <a:lnTo>
                      <a:pt x="74" y="16"/>
                    </a:lnTo>
                    <a:lnTo>
                      <a:pt x="87" y="11"/>
                    </a:lnTo>
                    <a:lnTo>
                      <a:pt x="100" y="7"/>
                    </a:lnTo>
                    <a:lnTo>
                      <a:pt x="112" y="3"/>
                    </a:lnTo>
                    <a:lnTo>
                      <a:pt x="127" y="0"/>
                    </a:lnTo>
                    <a:lnTo>
                      <a:pt x="141" y="0"/>
                    </a:lnTo>
                    <a:lnTo>
                      <a:pt x="141" y="1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4" name="Freeform 77">
                <a:extLst>
                  <a:ext uri="{FF2B5EF4-FFF2-40B4-BE49-F238E27FC236}">
                    <a16:creationId xmlns:a16="http://schemas.microsoft.com/office/drawing/2014/main" id="{013AAB2F-CEC4-264C-AC9E-F58F5183C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0783" y="798258"/>
                <a:ext cx="147420" cy="147420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141" y="142"/>
                  </a:cxn>
                  <a:cxn ang="0">
                    <a:pos x="141" y="142"/>
                  </a:cxn>
                  <a:cxn ang="0">
                    <a:pos x="141" y="127"/>
                  </a:cxn>
                  <a:cxn ang="0">
                    <a:pos x="139" y="113"/>
                  </a:cxn>
                  <a:cxn ang="0">
                    <a:pos x="136" y="100"/>
                  </a:cxn>
                  <a:cxn ang="0">
                    <a:pos x="130" y="87"/>
                  </a:cxn>
                  <a:cxn ang="0">
                    <a:pos x="125" y="74"/>
                  </a:cxn>
                  <a:cxn ang="0">
                    <a:pos x="118" y="62"/>
                  </a:cxn>
                  <a:cxn ang="0">
                    <a:pos x="109" y="51"/>
                  </a:cxn>
                  <a:cxn ang="0">
                    <a:pos x="100" y="42"/>
                  </a:cxn>
                  <a:cxn ang="0">
                    <a:pos x="91" y="33"/>
                  </a:cxn>
                  <a:cxn ang="0">
                    <a:pos x="80" y="24"/>
                  </a:cxn>
                  <a:cxn ang="0">
                    <a:pos x="67" y="16"/>
                  </a:cxn>
                  <a:cxn ang="0">
                    <a:pos x="54" y="11"/>
                  </a:cxn>
                  <a:cxn ang="0">
                    <a:pos x="42" y="6"/>
                  </a:cxn>
                  <a:cxn ang="0">
                    <a:pos x="29" y="2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142"/>
                  </a:cxn>
                </a:cxnLst>
                <a:rect l="0" t="0" r="r" b="b"/>
                <a:pathLst>
                  <a:path w="141" h="142">
                    <a:moveTo>
                      <a:pt x="0" y="142"/>
                    </a:moveTo>
                    <a:lnTo>
                      <a:pt x="141" y="142"/>
                    </a:lnTo>
                    <a:lnTo>
                      <a:pt x="141" y="142"/>
                    </a:lnTo>
                    <a:lnTo>
                      <a:pt x="141" y="127"/>
                    </a:lnTo>
                    <a:lnTo>
                      <a:pt x="139" y="113"/>
                    </a:lnTo>
                    <a:lnTo>
                      <a:pt x="136" y="100"/>
                    </a:lnTo>
                    <a:lnTo>
                      <a:pt x="130" y="87"/>
                    </a:lnTo>
                    <a:lnTo>
                      <a:pt x="125" y="74"/>
                    </a:lnTo>
                    <a:lnTo>
                      <a:pt x="118" y="62"/>
                    </a:lnTo>
                    <a:lnTo>
                      <a:pt x="109" y="51"/>
                    </a:lnTo>
                    <a:lnTo>
                      <a:pt x="100" y="42"/>
                    </a:lnTo>
                    <a:lnTo>
                      <a:pt x="91" y="33"/>
                    </a:lnTo>
                    <a:lnTo>
                      <a:pt x="80" y="24"/>
                    </a:lnTo>
                    <a:lnTo>
                      <a:pt x="67" y="16"/>
                    </a:lnTo>
                    <a:lnTo>
                      <a:pt x="54" y="11"/>
                    </a:lnTo>
                    <a:lnTo>
                      <a:pt x="42" y="6"/>
                    </a:lnTo>
                    <a:lnTo>
                      <a:pt x="29" y="2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37DDF0E-50B8-DD44-BFA9-DAF7BF4CAAB4}"/>
                </a:ext>
              </a:extLst>
            </p:cNvPr>
            <p:cNvSpPr txBox="1"/>
            <p:nvPr/>
          </p:nvSpPr>
          <p:spPr>
            <a:xfrm>
              <a:off x="3550006" y="3803202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6E07405-729C-C547-AF05-9474D98885B3}"/>
                </a:ext>
              </a:extLst>
            </p:cNvPr>
            <p:cNvSpPr txBox="1"/>
            <p:nvPr/>
          </p:nvSpPr>
          <p:spPr>
            <a:xfrm>
              <a:off x="4830997" y="3803202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2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291457F-6252-3B47-BDE1-A87AFF0E8A81}"/>
                </a:ext>
              </a:extLst>
            </p:cNvPr>
            <p:cNvSpPr txBox="1"/>
            <p:nvPr/>
          </p:nvSpPr>
          <p:spPr>
            <a:xfrm>
              <a:off x="6093768" y="3803202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AF12843-227C-474A-9674-799694F4F4C2}"/>
                </a:ext>
              </a:extLst>
            </p:cNvPr>
            <p:cNvSpPr txBox="1"/>
            <p:nvPr/>
          </p:nvSpPr>
          <p:spPr>
            <a:xfrm>
              <a:off x="7357627" y="3803202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5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67" name="Freeform 99">
              <a:extLst>
                <a:ext uri="{FF2B5EF4-FFF2-40B4-BE49-F238E27FC236}">
                  <a16:creationId xmlns:a16="http://schemas.microsoft.com/office/drawing/2014/main" id="{1EF07E4A-7E8B-D944-8B42-38734ED203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5265" y="2510817"/>
              <a:ext cx="361046" cy="574728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60" y="7"/>
                </a:cxn>
                <a:cxn ang="0">
                  <a:pos x="29" y="27"/>
                </a:cxn>
                <a:cxn ang="0">
                  <a:pos x="7" y="59"/>
                </a:cxn>
                <a:cxn ang="0">
                  <a:pos x="0" y="98"/>
                </a:cxn>
                <a:cxn ang="0">
                  <a:pos x="0" y="116"/>
                </a:cxn>
                <a:cxn ang="0">
                  <a:pos x="9" y="154"/>
                </a:cxn>
                <a:cxn ang="0">
                  <a:pos x="31" y="208"/>
                </a:cxn>
                <a:cxn ang="0">
                  <a:pos x="67" y="270"/>
                </a:cxn>
                <a:cxn ang="0">
                  <a:pos x="98" y="311"/>
                </a:cxn>
                <a:cxn ang="0">
                  <a:pos x="112" y="291"/>
                </a:cxn>
                <a:cxn ang="0">
                  <a:pos x="147" y="241"/>
                </a:cxn>
                <a:cxn ang="0">
                  <a:pos x="180" y="172"/>
                </a:cxn>
                <a:cxn ang="0">
                  <a:pos x="190" y="134"/>
                </a:cxn>
                <a:cxn ang="0">
                  <a:pos x="196" y="98"/>
                </a:cxn>
                <a:cxn ang="0">
                  <a:pos x="194" y="78"/>
                </a:cxn>
                <a:cxn ang="0">
                  <a:pos x="178" y="41"/>
                </a:cxn>
                <a:cxn ang="0">
                  <a:pos x="152" y="16"/>
                </a:cxn>
                <a:cxn ang="0">
                  <a:pos x="118" y="1"/>
                </a:cxn>
                <a:cxn ang="0">
                  <a:pos x="98" y="0"/>
                </a:cxn>
                <a:cxn ang="0">
                  <a:pos x="98" y="157"/>
                </a:cxn>
                <a:cxn ang="0">
                  <a:pos x="74" y="152"/>
                </a:cxn>
                <a:cxn ang="0">
                  <a:pos x="54" y="139"/>
                </a:cxn>
                <a:cxn ang="0">
                  <a:pos x="42" y="119"/>
                </a:cxn>
                <a:cxn ang="0">
                  <a:pos x="38" y="98"/>
                </a:cxn>
                <a:cxn ang="0">
                  <a:pos x="38" y="85"/>
                </a:cxn>
                <a:cxn ang="0">
                  <a:pos x="47" y="63"/>
                </a:cxn>
                <a:cxn ang="0">
                  <a:pos x="64" y="47"/>
                </a:cxn>
                <a:cxn ang="0">
                  <a:pos x="85" y="38"/>
                </a:cxn>
                <a:cxn ang="0">
                  <a:pos x="98" y="36"/>
                </a:cxn>
                <a:cxn ang="0">
                  <a:pos x="122" y="41"/>
                </a:cxn>
                <a:cxn ang="0">
                  <a:pos x="140" y="54"/>
                </a:cxn>
                <a:cxn ang="0">
                  <a:pos x="152" y="74"/>
                </a:cxn>
                <a:cxn ang="0">
                  <a:pos x="158" y="98"/>
                </a:cxn>
                <a:cxn ang="0">
                  <a:pos x="156" y="108"/>
                </a:cxn>
                <a:cxn ang="0">
                  <a:pos x="147" y="130"/>
                </a:cxn>
                <a:cxn ang="0">
                  <a:pos x="131" y="146"/>
                </a:cxn>
                <a:cxn ang="0">
                  <a:pos x="109" y="156"/>
                </a:cxn>
                <a:cxn ang="0">
                  <a:pos x="98" y="157"/>
                </a:cxn>
                <a:cxn ang="0">
                  <a:pos x="60" y="98"/>
                </a:cxn>
                <a:cxn ang="0">
                  <a:pos x="62" y="112"/>
                </a:cxn>
                <a:cxn ang="0">
                  <a:pos x="71" y="123"/>
                </a:cxn>
                <a:cxn ang="0">
                  <a:pos x="83" y="132"/>
                </a:cxn>
                <a:cxn ang="0">
                  <a:pos x="98" y="134"/>
                </a:cxn>
                <a:cxn ang="0">
                  <a:pos x="105" y="134"/>
                </a:cxn>
                <a:cxn ang="0">
                  <a:pos x="118" y="128"/>
                </a:cxn>
                <a:cxn ang="0">
                  <a:pos x="129" y="117"/>
                </a:cxn>
                <a:cxn ang="0">
                  <a:pos x="134" y="105"/>
                </a:cxn>
                <a:cxn ang="0">
                  <a:pos x="136" y="98"/>
                </a:cxn>
                <a:cxn ang="0">
                  <a:pos x="132" y="81"/>
                </a:cxn>
                <a:cxn ang="0">
                  <a:pos x="125" y="70"/>
                </a:cxn>
                <a:cxn ang="0">
                  <a:pos x="112" y="61"/>
                </a:cxn>
                <a:cxn ang="0">
                  <a:pos x="98" y="59"/>
                </a:cxn>
                <a:cxn ang="0">
                  <a:pos x="89" y="59"/>
                </a:cxn>
                <a:cxn ang="0">
                  <a:pos x="76" y="65"/>
                </a:cxn>
                <a:cxn ang="0">
                  <a:pos x="65" y="76"/>
                </a:cxn>
                <a:cxn ang="0">
                  <a:pos x="60" y="88"/>
                </a:cxn>
                <a:cxn ang="0">
                  <a:pos x="60" y="98"/>
                </a:cxn>
              </a:cxnLst>
              <a:rect l="0" t="0" r="r" b="b"/>
              <a:pathLst>
                <a:path w="196" h="311">
                  <a:moveTo>
                    <a:pt x="98" y="0"/>
                  </a:moveTo>
                  <a:lnTo>
                    <a:pt x="98" y="0"/>
                  </a:lnTo>
                  <a:lnTo>
                    <a:pt x="78" y="1"/>
                  </a:lnTo>
                  <a:lnTo>
                    <a:pt x="60" y="7"/>
                  </a:lnTo>
                  <a:lnTo>
                    <a:pt x="44" y="16"/>
                  </a:lnTo>
                  <a:lnTo>
                    <a:pt x="29" y="27"/>
                  </a:lnTo>
                  <a:lnTo>
                    <a:pt x="16" y="41"/>
                  </a:lnTo>
                  <a:lnTo>
                    <a:pt x="7" y="59"/>
                  </a:lnTo>
                  <a:lnTo>
                    <a:pt x="2" y="7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4" y="134"/>
                  </a:lnTo>
                  <a:lnTo>
                    <a:pt x="9" y="154"/>
                  </a:lnTo>
                  <a:lnTo>
                    <a:pt x="15" y="172"/>
                  </a:lnTo>
                  <a:lnTo>
                    <a:pt x="31" y="208"/>
                  </a:lnTo>
                  <a:lnTo>
                    <a:pt x="49" y="241"/>
                  </a:lnTo>
                  <a:lnTo>
                    <a:pt x="67" y="270"/>
                  </a:lnTo>
                  <a:lnTo>
                    <a:pt x="82" y="291"/>
                  </a:lnTo>
                  <a:lnTo>
                    <a:pt x="98" y="311"/>
                  </a:lnTo>
                  <a:lnTo>
                    <a:pt x="98" y="311"/>
                  </a:lnTo>
                  <a:lnTo>
                    <a:pt x="112" y="291"/>
                  </a:lnTo>
                  <a:lnTo>
                    <a:pt x="129" y="270"/>
                  </a:lnTo>
                  <a:lnTo>
                    <a:pt x="147" y="241"/>
                  </a:lnTo>
                  <a:lnTo>
                    <a:pt x="165" y="208"/>
                  </a:lnTo>
                  <a:lnTo>
                    <a:pt x="180" y="172"/>
                  </a:lnTo>
                  <a:lnTo>
                    <a:pt x="187" y="154"/>
                  </a:lnTo>
                  <a:lnTo>
                    <a:pt x="190" y="134"/>
                  </a:lnTo>
                  <a:lnTo>
                    <a:pt x="194" y="116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78"/>
                  </a:lnTo>
                  <a:lnTo>
                    <a:pt x="187" y="59"/>
                  </a:lnTo>
                  <a:lnTo>
                    <a:pt x="178" y="41"/>
                  </a:lnTo>
                  <a:lnTo>
                    <a:pt x="167" y="27"/>
                  </a:lnTo>
                  <a:lnTo>
                    <a:pt x="152" y="16"/>
                  </a:lnTo>
                  <a:lnTo>
                    <a:pt x="136" y="7"/>
                  </a:lnTo>
                  <a:lnTo>
                    <a:pt x="118" y="1"/>
                  </a:lnTo>
                  <a:lnTo>
                    <a:pt x="98" y="0"/>
                  </a:lnTo>
                  <a:lnTo>
                    <a:pt x="98" y="0"/>
                  </a:lnTo>
                  <a:close/>
                  <a:moveTo>
                    <a:pt x="98" y="157"/>
                  </a:moveTo>
                  <a:lnTo>
                    <a:pt x="98" y="157"/>
                  </a:lnTo>
                  <a:lnTo>
                    <a:pt x="85" y="156"/>
                  </a:lnTo>
                  <a:lnTo>
                    <a:pt x="74" y="152"/>
                  </a:lnTo>
                  <a:lnTo>
                    <a:pt x="64" y="146"/>
                  </a:lnTo>
                  <a:lnTo>
                    <a:pt x="54" y="139"/>
                  </a:lnTo>
                  <a:lnTo>
                    <a:pt x="47" y="130"/>
                  </a:lnTo>
                  <a:lnTo>
                    <a:pt x="42" y="119"/>
                  </a:lnTo>
                  <a:lnTo>
                    <a:pt x="38" y="108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8" y="85"/>
                  </a:lnTo>
                  <a:lnTo>
                    <a:pt x="42" y="74"/>
                  </a:lnTo>
                  <a:lnTo>
                    <a:pt x="47" y="63"/>
                  </a:lnTo>
                  <a:lnTo>
                    <a:pt x="54" y="54"/>
                  </a:lnTo>
                  <a:lnTo>
                    <a:pt x="64" y="47"/>
                  </a:lnTo>
                  <a:lnTo>
                    <a:pt x="74" y="41"/>
                  </a:lnTo>
                  <a:lnTo>
                    <a:pt x="85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109" y="38"/>
                  </a:lnTo>
                  <a:lnTo>
                    <a:pt x="122" y="41"/>
                  </a:lnTo>
                  <a:lnTo>
                    <a:pt x="131" y="47"/>
                  </a:lnTo>
                  <a:lnTo>
                    <a:pt x="140" y="54"/>
                  </a:lnTo>
                  <a:lnTo>
                    <a:pt x="147" y="63"/>
                  </a:lnTo>
                  <a:lnTo>
                    <a:pt x="152" y="74"/>
                  </a:lnTo>
                  <a:lnTo>
                    <a:pt x="156" y="85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6" y="108"/>
                  </a:lnTo>
                  <a:lnTo>
                    <a:pt x="152" y="119"/>
                  </a:lnTo>
                  <a:lnTo>
                    <a:pt x="147" y="130"/>
                  </a:lnTo>
                  <a:lnTo>
                    <a:pt x="140" y="139"/>
                  </a:lnTo>
                  <a:lnTo>
                    <a:pt x="131" y="146"/>
                  </a:lnTo>
                  <a:lnTo>
                    <a:pt x="122" y="152"/>
                  </a:lnTo>
                  <a:lnTo>
                    <a:pt x="109" y="156"/>
                  </a:lnTo>
                  <a:lnTo>
                    <a:pt x="98" y="157"/>
                  </a:lnTo>
                  <a:lnTo>
                    <a:pt x="98" y="157"/>
                  </a:lnTo>
                  <a:close/>
                  <a:moveTo>
                    <a:pt x="60" y="98"/>
                  </a:moveTo>
                  <a:lnTo>
                    <a:pt x="60" y="98"/>
                  </a:lnTo>
                  <a:lnTo>
                    <a:pt x="60" y="105"/>
                  </a:lnTo>
                  <a:lnTo>
                    <a:pt x="62" y="112"/>
                  </a:lnTo>
                  <a:lnTo>
                    <a:pt x="65" y="117"/>
                  </a:lnTo>
                  <a:lnTo>
                    <a:pt x="71" y="123"/>
                  </a:lnTo>
                  <a:lnTo>
                    <a:pt x="76" y="128"/>
                  </a:lnTo>
                  <a:lnTo>
                    <a:pt x="83" y="132"/>
                  </a:lnTo>
                  <a:lnTo>
                    <a:pt x="89" y="134"/>
                  </a:lnTo>
                  <a:lnTo>
                    <a:pt x="98" y="134"/>
                  </a:lnTo>
                  <a:lnTo>
                    <a:pt x="98" y="134"/>
                  </a:lnTo>
                  <a:lnTo>
                    <a:pt x="105" y="134"/>
                  </a:lnTo>
                  <a:lnTo>
                    <a:pt x="112" y="132"/>
                  </a:lnTo>
                  <a:lnTo>
                    <a:pt x="118" y="128"/>
                  </a:lnTo>
                  <a:lnTo>
                    <a:pt x="125" y="123"/>
                  </a:lnTo>
                  <a:lnTo>
                    <a:pt x="129" y="117"/>
                  </a:lnTo>
                  <a:lnTo>
                    <a:pt x="132" y="112"/>
                  </a:lnTo>
                  <a:lnTo>
                    <a:pt x="134" y="105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4" y="88"/>
                  </a:lnTo>
                  <a:lnTo>
                    <a:pt x="132" y="81"/>
                  </a:lnTo>
                  <a:lnTo>
                    <a:pt x="129" y="76"/>
                  </a:lnTo>
                  <a:lnTo>
                    <a:pt x="125" y="70"/>
                  </a:lnTo>
                  <a:lnTo>
                    <a:pt x="118" y="65"/>
                  </a:lnTo>
                  <a:lnTo>
                    <a:pt x="112" y="61"/>
                  </a:lnTo>
                  <a:lnTo>
                    <a:pt x="105" y="59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5"/>
                  </a:lnTo>
                  <a:lnTo>
                    <a:pt x="71" y="70"/>
                  </a:lnTo>
                  <a:lnTo>
                    <a:pt x="65" y="76"/>
                  </a:lnTo>
                  <a:lnTo>
                    <a:pt x="62" y="81"/>
                  </a:lnTo>
                  <a:lnTo>
                    <a:pt x="60" y="88"/>
                  </a:lnTo>
                  <a:lnTo>
                    <a:pt x="60" y="98"/>
                  </a:lnTo>
                  <a:lnTo>
                    <a:pt x="60" y="9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grpSp>
          <p:nvGrpSpPr>
            <p:cNvPr id="68" name="Group 77">
              <a:extLst>
                <a:ext uri="{FF2B5EF4-FFF2-40B4-BE49-F238E27FC236}">
                  <a16:creationId xmlns:a16="http://schemas.microsoft.com/office/drawing/2014/main" id="{FAFD169F-39B4-F64D-B6D8-13C58FDB12D7}"/>
                </a:ext>
              </a:extLst>
            </p:cNvPr>
            <p:cNvGrpSpPr/>
            <p:nvPr/>
          </p:nvGrpSpPr>
          <p:grpSpPr>
            <a:xfrm>
              <a:off x="6264965" y="2440449"/>
              <a:ext cx="467186" cy="357731"/>
              <a:chOff x="5552261" y="1554043"/>
              <a:chExt cx="363359" cy="278229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70" name="Freeform 96">
                <a:extLst>
                  <a:ext uri="{FF2B5EF4-FFF2-40B4-BE49-F238E27FC236}">
                    <a16:creationId xmlns:a16="http://schemas.microsoft.com/office/drawing/2014/main" id="{2AD4508F-9B72-F04D-BD42-87FF78945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2261" y="1715997"/>
                <a:ext cx="363359" cy="116275"/>
              </a:xfrm>
              <a:custGeom>
                <a:avLst/>
                <a:gdLst/>
                <a:ahLst/>
                <a:cxnLst>
                  <a:cxn ang="0">
                    <a:pos x="211" y="31"/>
                  </a:cxn>
                  <a:cxn ang="0">
                    <a:pos x="140" y="31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0" y="96"/>
                  </a:cxn>
                  <a:cxn ang="0">
                    <a:pos x="2" y="102"/>
                  </a:cxn>
                  <a:cxn ang="0">
                    <a:pos x="4" y="107"/>
                  </a:cxn>
                  <a:cxn ang="0">
                    <a:pos x="9" y="111"/>
                  </a:cxn>
                  <a:cxn ang="0">
                    <a:pos x="17" y="112"/>
                  </a:cxn>
                  <a:cxn ang="0">
                    <a:pos x="334" y="112"/>
                  </a:cxn>
                  <a:cxn ang="0">
                    <a:pos x="334" y="112"/>
                  </a:cxn>
                  <a:cxn ang="0">
                    <a:pos x="341" y="111"/>
                  </a:cxn>
                  <a:cxn ang="0">
                    <a:pos x="347" y="107"/>
                  </a:cxn>
                  <a:cxn ang="0">
                    <a:pos x="350" y="102"/>
                  </a:cxn>
                  <a:cxn ang="0">
                    <a:pos x="350" y="96"/>
                  </a:cxn>
                  <a:cxn ang="0">
                    <a:pos x="350" y="0"/>
                  </a:cxn>
                  <a:cxn ang="0">
                    <a:pos x="211" y="0"/>
                  </a:cxn>
                  <a:cxn ang="0">
                    <a:pos x="211" y="31"/>
                  </a:cxn>
                </a:cxnLst>
                <a:rect l="0" t="0" r="r" b="b"/>
                <a:pathLst>
                  <a:path w="350" h="112">
                    <a:moveTo>
                      <a:pt x="211" y="31"/>
                    </a:moveTo>
                    <a:lnTo>
                      <a:pt x="140" y="31"/>
                    </a:lnTo>
                    <a:lnTo>
                      <a:pt x="140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4" y="107"/>
                    </a:lnTo>
                    <a:lnTo>
                      <a:pt x="9" y="111"/>
                    </a:lnTo>
                    <a:lnTo>
                      <a:pt x="17" y="112"/>
                    </a:lnTo>
                    <a:lnTo>
                      <a:pt x="334" y="112"/>
                    </a:lnTo>
                    <a:lnTo>
                      <a:pt x="334" y="112"/>
                    </a:lnTo>
                    <a:lnTo>
                      <a:pt x="341" y="111"/>
                    </a:lnTo>
                    <a:lnTo>
                      <a:pt x="347" y="107"/>
                    </a:lnTo>
                    <a:lnTo>
                      <a:pt x="350" y="102"/>
                    </a:lnTo>
                    <a:lnTo>
                      <a:pt x="350" y="96"/>
                    </a:lnTo>
                    <a:lnTo>
                      <a:pt x="350" y="0"/>
                    </a:lnTo>
                    <a:lnTo>
                      <a:pt x="211" y="0"/>
                    </a:lnTo>
                    <a:lnTo>
                      <a:pt x="21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1" name="Freeform 97">
                <a:extLst>
                  <a:ext uri="{FF2B5EF4-FFF2-40B4-BE49-F238E27FC236}">
                    <a16:creationId xmlns:a16="http://schemas.microsoft.com/office/drawing/2014/main" id="{97BFFAC2-6223-2D49-8CDA-1492843D3A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2261" y="1554043"/>
                <a:ext cx="363359" cy="137038"/>
              </a:xfrm>
              <a:custGeom>
                <a:avLst/>
                <a:gdLst/>
                <a:ahLst/>
                <a:cxnLst>
                  <a:cxn ang="0">
                    <a:pos x="334" y="42"/>
                  </a:cxn>
                  <a:cxn ang="0">
                    <a:pos x="225" y="42"/>
                  </a:cxn>
                  <a:cxn ang="0">
                    <a:pos x="225" y="42"/>
                  </a:cxn>
                  <a:cxn ang="0">
                    <a:pos x="225" y="5"/>
                  </a:cxn>
                  <a:cxn ang="0">
                    <a:pos x="225" y="5"/>
                  </a:cxn>
                  <a:cxn ang="0">
                    <a:pos x="225" y="2"/>
                  </a:cxn>
                  <a:cxn ang="0">
                    <a:pos x="223" y="0"/>
                  </a:cxn>
                  <a:cxn ang="0">
                    <a:pos x="222" y="0"/>
                  </a:cxn>
                  <a:cxn ang="0">
                    <a:pos x="120" y="0"/>
                  </a:cxn>
                  <a:cxn ang="0">
                    <a:pos x="120" y="0"/>
                  </a:cxn>
                  <a:cxn ang="0">
                    <a:pos x="118" y="2"/>
                  </a:cxn>
                  <a:cxn ang="0">
                    <a:pos x="116" y="4"/>
                  </a:cxn>
                  <a:cxn ang="0">
                    <a:pos x="115" y="5"/>
                  </a:cxn>
                  <a:cxn ang="0">
                    <a:pos x="115" y="5"/>
                  </a:cxn>
                  <a:cxn ang="0">
                    <a:pos x="115" y="42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9" y="42"/>
                  </a:cxn>
                  <a:cxn ang="0">
                    <a:pos x="4" y="45"/>
                  </a:cxn>
                  <a:cxn ang="0">
                    <a:pos x="2" y="51"/>
                  </a:cxn>
                  <a:cxn ang="0">
                    <a:pos x="0" y="58"/>
                  </a:cxn>
                  <a:cxn ang="0">
                    <a:pos x="0" y="130"/>
                  </a:cxn>
                  <a:cxn ang="0">
                    <a:pos x="350" y="130"/>
                  </a:cxn>
                  <a:cxn ang="0">
                    <a:pos x="350" y="58"/>
                  </a:cxn>
                  <a:cxn ang="0">
                    <a:pos x="350" y="58"/>
                  </a:cxn>
                  <a:cxn ang="0">
                    <a:pos x="350" y="51"/>
                  </a:cxn>
                  <a:cxn ang="0">
                    <a:pos x="347" y="45"/>
                  </a:cxn>
                  <a:cxn ang="0">
                    <a:pos x="341" y="42"/>
                  </a:cxn>
                  <a:cxn ang="0">
                    <a:pos x="334" y="42"/>
                  </a:cxn>
                  <a:cxn ang="0">
                    <a:pos x="334" y="42"/>
                  </a:cxn>
                  <a:cxn ang="0">
                    <a:pos x="133" y="42"/>
                  </a:cxn>
                  <a:cxn ang="0">
                    <a:pos x="133" y="13"/>
                  </a:cxn>
                  <a:cxn ang="0">
                    <a:pos x="209" y="13"/>
                  </a:cxn>
                  <a:cxn ang="0">
                    <a:pos x="209" y="42"/>
                  </a:cxn>
                  <a:cxn ang="0">
                    <a:pos x="133" y="42"/>
                  </a:cxn>
                </a:cxnLst>
                <a:rect l="0" t="0" r="r" b="b"/>
                <a:pathLst>
                  <a:path w="350" h="130">
                    <a:moveTo>
                      <a:pt x="334" y="42"/>
                    </a:moveTo>
                    <a:lnTo>
                      <a:pt x="225" y="42"/>
                    </a:lnTo>
                    <a:lnTo>
                      <a:pt x="225" y="42"/>
                    </a:lnTo>
                    <a:lnTo>
                      <a:pt x="225" y="5"/>
                    </a:lnTo>
                    <a:lnTo>
                      <a:pt x="225" y="5"/>
                    </a:lnTo>
                    <a:lnTo>
                      <a:pt x="225" y="2"/>
                    </a:lnTo>
                    <a:lnTo>
                      <a:pt x="223" y="0"/>
                    </a:lnTo>
                    <a:lnTo>
                      <a:pt x="222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8" y="2"/>
                    </a:lnTo>
                    <a:lnTo>
                      <a:pt x="116" y="4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5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9" y="42"/>
                    </a:lnTo>
                    <a:lnTo>
                      <a:pt x="4" y="45"/>
                    </a:lnTo>
                    <a:lnTo>
                      <a:pt x="2" y="51"/>
                    </a:lnTo>
                    <a:lnTo>
                      <a:pt x="0" y="58"/>
                    </a:lnTo>
                    <a:lnTo>
                      <a:pt x="0" y="130"/>
                    </a:lnTo>
                    <a:lnTo>
                      <a:pt x="350" y="130"/>
                    </a:lnTo>
                    <a:lnTo>
                      <a:pt x="350" y="58"/>
                    </a:lnTo>
                    <a:lnTo>
                      <a:pt x="350" y="58"/>
                    </a:lnTo>
                    <a:lnTo>
                      <a:pt x="350" y="51"/>
                    </a:lnTo>
                    <a:lnTo>
                      <a:pt x="347" y="45"/>
                    </a:lnTo>
                    <a:lnTo>
                      <a:pt x="341" y="42"/>
                    </a:lnTo>
                    <a:lnTo>
                      <a:pt x="334" y="42"/>
                    </a:lnTo>
                    <a:lnTo>
                      <a:pt x="334" y="42"/>
                    </a:lnTo>
                    <a:close/>
                    <a:moveTo>
                      <a:pt x="133" y="42"/>
                    </a:moveTo>
                    <a:lnTo>
                      <a:pt x="133" y="13"/>
                    </a:lnTo>
                    <a:lnTo>
                      <a:pt x="209" y="13"/>
                    </a:lnTo>
                    <a:lnTo>
                      <a:pt x="209" y="42"/>
                    </a:lnTo>
                    <a:lnTo>
                      <a:pt x="133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2" name="Rectangle 98">
                <a:extLst>
                  <a:ext uri="{FF2B5EF4-FFF2-40B4-BE49-F238E27FC236}">
                    <a16:creationId xmlns:a16="http://schemas.microsoft.com/office/drawing/2014/main" id="{AB047C87-07CC-A54C-8F3A-23778D6C5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0062" y="1715997"/>
                <a:ext cx="45679" cy="186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FE30201-3FB7-B042-ACC2-2F0B905379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3095" y="2102259"/>
              <a:ext cx="378645" cy="426288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6DA5E2A-17E9-250C-199A-BD109E2C8875}"/>
              </a:ext>
            </a:extLst>
          </p:cNvPr>
          <p:cNvSpPr txBox="1"/>
          <p:nvPr/>
        </p:nvSpPr>
        <p:spPr>
          <a:xfrm>
            <a:off x="1100224" y="678505"/>
            <a:ext cx="10260000" cy="420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6540" marR="249554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000" b="1" i="0" dirty="0">
                <a:solidFill>
                  <a:srgbClr val="4945CE"/>
                </a:solidFill>
                <a:effectLst/>
                <a:latin typeface="Roboto" panose="02000000000000000000" pitchFamily="2" charset="0"/>
              </a:rPr>
              <a:t>С декабря 2022 года на базе Ресурсного центра было проведено: </a:t>
            </a:r>
          </a:p>
          <a:p>
            <a:pPr marL="256540" marR="249554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ru-RU" sz="2000" b="1" dirty="0">
              <a:solidFill>
                <a:srgbClr val="4945CE"/>
              </a:solidFill>
              <a:latin typeface="Roboto" panose="02000000000000000000" pitchFamily="2" charset="0"/>
            </a:endParaRPr>
          </a:p>
          <a:p>
            <a:pPr marL="256540" marR="249554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000" b="1" i="0" dirty="0">
                <a:solidFill>
                  <a:srgbClr val="4945CE"/>
                </a:solidFill>
                <a:effectLst/>
                <a:latin typeface="Roboto" panose="02000000000000000000" pitchFamily="2" charset="0"/>
              </a:rPr>
              <a:t>65 мероприятий в офисе Ресурсного центра, в которых приняли участие 292 общественников</a:t>
            </a:r>
          </a:p>
          <a:p>
            <a:pPr marL="256540" marR="249554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000" b="1" i="0" dirty="0">
                <a:solidFill>
                  <a:srgbClr val="4945CE"/>
                </a:solidFill>
                <a:effectLst/>
                <a:latin typeface="Roboto" panose="02000000000000000000" pitchFamily="2" charset="0"/>
              </a:rPr>
              <a:t>10 онлайн мероприятий, при участии 282 общественников </a:t>
            </a:r>
          </a:p>
          <a:p>
            <a:pPr marL="256540" marR="249554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000" b="1" i="0" dirty="0">
                <a:solidFill>
                  <a:srgbClr val="4945CE"/>
                </a:solidFill>
                <a:effectLst/>
                <a:latin typeface="Roboto" panose="02000000000000000000" pitchFamily="2" charset="0"/>
              </a:rPr>
              <a:t>8 выездных мероприятий с участием 116 общественников.</a:t>
            </a:r>
          </a:p>
          <a:p>
            <a:pPr marL="256540" marR="249554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ru-RU" sz="2000" b="1" dirty="0">
              <a:solidFill>
                <a:srgbClr val="4945CE"/>
              </a:solidFill>
              <a:latin typeface="Roboto" panose="02000000000000000000" pitchFamily="2" charset="0"/>
              <a:cs typeface="Calibri"/>
            </a:endParaRPr>
          </a:p>
          <a:p>
            <a:pPr marL="256540" marR="249554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000" b="1" dirty="0">
                <a:solidFill>
                  <a:srgbClr val="4945CE"/>
                </a:solidFill>
                <a:latin typeface="Roboto" panose="02000000000000000000" pitchFamily="2" charset="0"/>
                <a:cs typeface="Calibri"/>
              </a:rPr>
              <a:t>Выездные вебинары, лекции, семинары проводились в разных регионах Российской Федерации: </a:t>
            </a:r>
          </a:p>
          <a:p>
            <a:pPr marL="256540" marR="249554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000" b="1" dirty="0">
                <a:solidFill>
                  <a:srgbClr val="4945CE"/>
                </a:solidFill>
                <a:latin typeface="Roboto" panose="02000000000000000000" pitchFamily="2" charset="0"/>
                <a:cs typeface="Calibri"/>
              </a:rPr>
              <a:t>г. Москва, г. </a:t>
            </a:r>
            <a:r>
              <a:rPr lang="ru-RU" sz="2000" b="1" dirty="0" err="1">
                <a:solidFill>
                  <a:srgbClr val="4945CE"/>
                </a:solidFill>
                <a:latin typeface="Roboto" panose="02000000000000000000" pitchFamily="2" charset="0"/>
                <a:cs typeface="Calibri"/>
              </a:rPr>
              <a:t>Ростов</a:t>
            </a:r>
            <a:r>
              <a:rPr lang="ru-RU" sz="2000" b="1" dirty="0">
                <a:solidFill>
                  <a:srgbClr val="4945CE"/>
                </a:solidFill>
                <a:latin typeface="Roboto" panose="02000000000000000000" pitchFamily="2" charset="0"/>
                <a:cs typeface="Calibri"/>
              </a:rPr>
              <a:t>-на-Дону, г. Каменск-Шахтинск, г. Калуга, г. Самара, г. Омск, г. Ханты-Мансийск.</a:t>
            </a:r>
          </a:p>
          <a:p>
            <a:pPr marL="256540" marR="249554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ru-RU" sz="2000" b="1" dirty="0">
              <a:solidFill>
                <a:srgbClr val="4945CE"/>
              </a:solidFill>
              <a:latin typeface="Roboto" panose="02000000000000000000" pitchFamily="2" charset="0"/>
              <a:cs typeface="Calibri"/>
            </a:endParaRPr>
          </a:p>
          <a:p>
            <a:pPr marL="256540" marR="249554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ru-RU" sz="2000" b="1" dirty="0">
              <a:solidFill>
                <a:srgbClr val="4945CE"/>
              </a:solidFill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50E57B-75C5-5465-120C-EB33325863FE}"/>
              </a:ext>
            </a:extLst>
          </p:cNvPr>
          <p:cNvSpPr txBox="1"/>
          <p:nvPr/>
        </p:nvSpPr>
        <p:spPr>
          <a:xfrm>
            <a:off x="1657228" y="4757548"/>
            <a:ext cx="5435979" cy="1779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6540" marR="249554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1800" b="1" dirty="0">
                <a:solidFill>
                  <a:srgbClr val="4945CE"/>
                </a:solidFill>
                <a:latin typeface="Roboto" panose="02000000000000000000" pitchFamily="2" charset="0"/>
                <a:cs typeface="Calibri"/>
              </a:rPr>
              <a:t>Наши общественники получали возможность выезда </a:t>
            </a:r>
          </a:p>
          <a:p>
            <a:pPr marL="256540" marR="249554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1800" b="1" dirty="0">
                <a:solidFill>
                  <a:srgbClr val="4945CE"/>
                </a:solidFill>
                <a:latin typeface="Roboto" panose="02000000000000000000" pitchFamily="2" charset="0"/>
                <a:cs typeface="Calibri"/>
              </a:rPr>
              <a:t>и получения необходимого опыта в организации работы </a:t>
            </a:r>
          </a:p>
          <a:p>
            <a:pPr marL="256540" marR="249554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1800" b="1" dirty="0" err="1">
                <a:solidFill>
                  <a:srgbClr val="4945CE"/>
                </a:solidFill>
                <a:latin typeface="Roboto" panose="02000000000000000000" pitchFamily="2" charset="0"/>
                <a:cs typeface="Calibri"/>
              </a:rPr>
              <a:t>некомерческой</a:t>
            </a:r>
            <a:r>
              <a:rPr lang="ru-RU" sz="1800" b="1" dirty="0">
                <a:solidFill>
                  <a:srgbClr val="4945CE"/>
                </a:solidFill>
                <a:latin typeface="Roboto" panose="02000000000000000000" pitchFamily="2" charset="0"/>
                <a:cs typeface="Calibri"/>
              </a:rPr>
              <a:t> организации, поиск партнерских НКО.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306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5944A971-D1B0-C2BD-548D-B4BDA0C3709C}"/>
              </a:ext>
            </a:extLst>
          </p:cNvPr>
          <p:cNvSpPr txBox="1">
            <a:spLocks/>
          </p:cNvSpPr>
          <p:nvPr/>
        </p:nvSpPr>
        <p:spPr>
          <a:xfrm>
            <a:off x="1763567" y="271705"/>
            <a:ext cx="9444125" cy="5884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540" marR="249554" indent="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ru-RU" sz="1600" b="1" dirty="0"/>
              <a:t>АНО</a:t>
            </a:r>
            <a:r>
              <a:rPr lang="ru-RU" sz="1600" b="1" spc="-35" dirty="0"/>
              <a:t> </a:t>
            </a:r>
            <a:r>
              <a:rPr lang="ru-RU" sz="1600" b="1" dirty="0"/>
              <a:t>«Ресурсный</a:t>
            </a:r>
            <a:r>
              <a:rPr lang="ru-RU" sz="1600" b="1" spc="-25" dirty="0"/>
              <a:t> </a:t>
            </a:r>
            <a:r>
              <a:rPr lang="ru-RU" sz="1600" b="1" dirty="0"/>
              <a:t>центр</a:t>
            </a:r>
            <a:r>
              <a:rPr lang="ru-RU" sz="1600" b="1" spc="-35" dirty="0"/>
              <a:t> </a:t>
            </a:r>
            <a:r>
              <a:rPr lang="ru-RU" sz="1600" b="1" dirty="0"/>
              <a:t>поддержки</a:t>
            </a:r>
            <a:r>
              <a:rPr lang="ru-RU" sz="1600" b="1" spc="-30" dirty="0"/>
              <a:t> </a:t>
            </a:r>
            <a:r>
              <a:rPr lang="ru-RU" sz="1600" b="1" spc="-10" dirty="0"/>
              <a:t>некоммерческих</a:t>
            </a:r>
            <a:r>
              <a:rPr lang="ru-RU" sz="1600" b="1" spc="-50" dirty="0"/>
              <a:t> </a:t>
            </a:r>
            <a:r>
              <a:rPr lang="ru-RU" sz="1600" b="1" dirty="0"/>
              <a:t>организаций</a:t>
            </a:r>
            <a:r>
              <a:rPr lang="ru-RU" sz="1600" b="1" spc="-50" dirty="0"/>
              <a:t> </a:t>
            </a:r>
            <a:r>
              <a:rPr lang="ru-RU" sz="1600" b="1" dirty="0"/>
              <a:t>Луганской</a:t>
            </a:r>
            <a:r>
              <a:rPr lang="ru-RU" sz="1600" b="1" spc="-40" dirty="0"/>
              <a:t> </a:t>
            </a:r>
            <a:r>
              <a:rPr lang="ru-RU" sz="1600" b="1" dirty="0"/>
              <a:t>Народной</a:t>
            </a:r>
            <a:r>
              <a:rPr lang="ru-RU" sz="1600" b="1" spc="-25" dirty="0"/>
              <a:t> </a:t>
            </a:r>
            <a:r>
              <a:rPr lang="ru-RU" sz="1600" b="1" dirty="0"/>
              <a:t>Республики»</a:t>
            </a:r>
            <a:r>
              <a:rPr lang="ru-RU" sz="1600" b="1" spc="-35" dirty="0"/>
              <a:t> </a:t>
            </a:r>
            <a:r>
              <a:rPr lang="ru-RU" sz="1600" b="1" spc="-10" dirty="0"/>
              <a:t>оказывает </a:t>
            </a:r>
            <a:r>
              <a:rPr lang="ru-RU" sz="1600" b="1" dirty="0"/>
              <a:t>услуги</a:t>
            </a:r>
            <a:r>
              <a:rPr lang="ru-RU" sz="1600" b="1" spc="-15" dirty="0"/>
              <a:t> </a:t>
            </a:r>
            <a:r>
              <a:rPr lang="ru-RU" sz="1600" b="1" dirty="0"/>
              <a:t>на</a:t>
            </a:r>
            <a:r>
              <a:rPr lang="ru-RU" sz="1600" b="1" spc="-25" dirty="0"/>
              <a:t> </a:t>
            </a:r>
            <a:r>
              <a:rPr lang="ru-RU" sz="1600" b="1" dirty="0"/>
              <a:t>бесплатной</a:t>
            </a:r>
            <a:r>
              <a:rPr lang="ru-RU" sz="1600" b="1" spc="-40" dirty="0"/>
              <a:t> </a:t>
            </a:r>
            <a:r>
              <a:rPr lang="ru-RU" sz="1600" b="1" spc="-10" dirty="0"/>
              <a:t>основе:</a:t>
            </a:r>
          </a:p>
          <a:p>
            <a:pPr marL="12700" indent="0">
              <a:lnSpc>
                <a:spcPct val="100000"/>
              </a:lnSpc>
              <a:buNone/>
              <a:tabLst>
                <a:tab pos="354965" algn="l"/>
              </a:tabLst>
            </a:pPr>
            <a:r>
              <a:rPr lang="ru-RU" sz="1600" dirty="0">
                <a:latin typeface="Calibri"/>
                <a:cs typeface="Calibri"/>
              </a:rPr>
              <a:t>Обучение</a:t>
            </a:r>
            <a:r>
              <a:rPr lang="ru-RU" sz="1600" spc="-40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социальному</a:t>
            </a:r>
            <a:r>
              <a:rPr lang="ru-RU" sz="1600" spc="-35" dirty="0">
                <a:latin typeface="Calibri"/>
                <a:cs typeface="Calibri"/>
              </a:rPr>
              <a:t> </a:t>
            </a:r>
            <a:r>
              <a:rPr lang="ru-RU" sz="1600" spc="-10" dirty="0">
                <a:latin typeface="Calibri"/>
                <a:cs typeface="Calibri"/>
              </a:rPr>
              <a:t>проектированию.</a:t>
            </a:r>
          </a:p>
          <a:p>
            <a:pPr marL="12700" indent="0">
              <a:lnSpc>
                <a:spcPct val="100000"/>
              </a:lnSpc>
              <a:buNone/>
              <a:tabLst>
                <a:tab pos="354965" algn="l"/>
              </a:tabLst>
            </a:pPr>
            <a:r>
              <a:rPr lang="ru-RU" sz="1600" dirty="0">
                <a:latin typeface="Calibri"/>
                <a:cs typeface="Calibri"/>
              </a:rPr>
              <a:t>Помощь</a:t>
            </a:r>
            <a:r>
              <a:rPr lang="ru-RU" sz="1600" spc="65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в</a:t>
            </a:r>
            <a:r>
              <a:rPr lang="ru-RU" sz="1600" spc="50" dirty="0">
                <a:latin typeface="Calibri"/>
                <a:cs typeface="Calibri"/>
              </a:rPr>
              <a:t> </a:t>
            </a:r>
            <a:r>
              <a:rPr lang="ru-RU" sz="1600" spc="-10" dirty="0">
                <a:latin typeface="Calibri"/>
                <a:cs typeface="Calibri"/>
              </a:rPr>
              <a:t>регистрации/перерегистрации</a:t>
            </a:r>
            <a:r>
              <a:rPr lang="ru-RU" sz="1600" spc="25" dirty="0">
                <a:latin typeface="Calibri"/>
                <a:cs typeface="Calibri"/>
              </a:rPr>
              <a:t> </a:t>
            </a:r>
            <a:r>
              <a:rPr lang="ru-RU" sz="1600" spc="-20" dirty="0">
                <a:latin typeface="Calibri"/>
                <a:cs typeface="Calibri"/>
              </a:rPr>
              <a:t>НКО.</a:t>
            </a:r>
          </a:p>
          <a:p>
            <a:pPr marL="12700" indent="0">
              <a:lnSpc>
                <a:spcPct val="100000"/>
              </a:lnSpc>
              <a:buNone/>
              <a:tabLst>
                <a:tab pos="354965" algn="l"/>
              </a:tabLst>
            </a:pPr>
            <a:r>
              <a:rPr lang="ru-RU" sz="1600" dirty="0">
                <a:latin typeface="Calibri"/>
                <a:cs typeface="Calibri"/>
              </a:rPr>
              <a:t>Проведение</a:t>
            </a:r>
            <a:r>
              <a:rPr lang="ru-RU" sz="1600" spc="-20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вебинаров</a:t>
            </a:r>
            <a:r>
              <a:rPr lang="ru-RU" sz="1600" spc="-30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по</a:t>
            </a:r>
            <a:r>
              <a:rPr lang="ru-RU" sz="1600" spc="-5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ведению</a:t>
            </a:r>
            <a:r>
              <a:rPr lang="ru-RU" sz="1600" spc="-20" dirty="0">
                <a:latin typeface="Calibri"/>
                <a:cs typeface="Calibri"/>
              </a:rPr>
              <a:t> </a:t>
            </a:r>
            <a:r>
              <a:rPr lang="ru-RU" sz="1600" spc="-10" dirty="0">
                <a:latin typeface="Calibri"/>
                <a:cs typeface="Calibri"/>
              </a:rPr>
              <a:t>документооборота </a:t>
            </a:r>
            <a:r>
              <a:rPr lang="ru-RU" sz="1600" dirty="0">
                <a:latin typeface="Calibri"/>
                <a:cs typeface="Calibri"/>
              </a:rPr>
              <a:t>в</a:t>
            </a:r>
            <a:r>
              <a:rPr lang="ru-RU" sz="1600" spc="-20" dirty="0">
                <a:latin typeface="Calibri"/>
                <a:cs typeface="Calibri"/>
              </a:rPr>
              <a:t> НКО.</a:t>
            </a:r>
          </a:p>
          <a:p>
            <a:pPr marL="12700" indent="0">
              <a:lnSpc>
                <a:spcPct val="100000"/>
              </a:lnSpc>
              <a:buNone/>
              <a:tabLst>
                <a:tab pos="354965" algn="l"/>
              </a:tabLst>
            </a:pPr>
            <a:r>
              <a:rPr lang="ru-RU" sz="1600" dirty="0">
                <a:latin typeface="Calibri"/>
                <a:cs typeface="Calibri"/>
              </a:rPr>
              <a:t>Обучение</a:t>
            </a:r>
            <a:r>
              <a:rPr lang="ru-RU" sz="1600" spc="-30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и</a:t>
            </a:r>
            <a:r>
              <a:rPr lang="ru-RU" sz="1600" spc="-25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помощь</a:t>
            </a:r>
            <a:r>
              <a:rPr lang="ru-RU" sz="1600" spc="-10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в</a:t>
            </a:r>
            <a:r>
              <a:rPr lang="ru-RU" sz="1600" spc="-25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составлении</a:t>
            </a:r>
            <a:r>
              <a:rPr lang="ru-RU" sz="1600" spc="-35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аналитических</a:t>
            </a:r>
            <a:r>
              <a:rPr lang="ru-RU" sz="1600" spc="-50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и</a:t>
            </a:r>
            <a:r>
              <a:rPr lang="ru-RU" sz="1600" spc="-25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финансовых</a:t>
            </a:r>
            <a:r>
              <a:rPr lang="ru-RU" sz="1600" spc="-40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отчетов</a:t>
            </a:r>
            <a:r>
              <a:rPr lang="ru-RU" sz="1600" spc="-5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ФПГ</a:t>
            </a:r>
            <a:r>
              <a:rPr lang="ru-RU" sz="1600" spc="-20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и</a:t>
            </a:r>
            <a:r>
              <a:rPr lang="ru-RU" sz="1600" spc="-20" dirty="0">
                <a:latin typeface="Calibri"/>
                <a:cs typeface="Calibri"/>
              </a:rPr>
              <a:t> </a:t>
            </a:r>
            <a:r>
              <a:rPr lang="ru-RU" sz="1600" spc="-10" dirty="0">
                <a:latin typeface="Calibri"/>
                <a:cs typeface="Calibri"/>
              </a:rPr>
              <a:t>ПФКИ.</a:t>
            </a:r>
          </a:p>
          <a:p>
            <a:pPr marL="12065" marR="5080" indent="0">
              <a:lnSpc>
                <a:spcPct val="100000"/>
              </a:lnSpc>
              <a:buNone/>
              <a:tabLst>
                <a:tab pos="354965" algn="l"/>
              </a:tabLst>
            </a:pPr>
            <a:r>
              <a:rPr lang="ru-RU" sz="1600" dirty="0">
                <a:latin typeface="Calibri"/>
                <a:cs typeface="Calibri"/>
              </a:rPr>
              <a:t>Консультации</a:t>
            </a:r>
            <a:r>
              <a:rPr lang="ru-RU" sz="1600" spc="160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и</a:t>
            </a:r>
            <a:r>
              <a:rPr lang="ru-RU" sz="1600" spc="170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помощь</a:t>
            </a:r>
            <a:r>
              <a:rPr lang="ru-RU" sz="1600" spc="175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в</a:t>
            </a:r>
            <a:r>
              <a:rPr lang="ru-RU" sz="1600" spc="170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подборе</a:t>
            </a:r>
            <a:r>
              <a:rPr lang="ru-RU" sz="1600" spc="175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партнеров</a:t>
            </a:r>
            <a:r>
              <a:rPr lang="ru-RU" sz="1600" spc="175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НКО</a:t>
            </a:r>
            <a:r>
              <a:rPr lang="ru-RU" sz="1600" spc="180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в</a:t>
            </a:r>
            <a:r>
              <a:rPr lang="ru-RU" sz="1600" spc="170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других</a:t>
            </a:r>
            <a:r>
              <a:rPr lang="ru-RU" sz="1600" spc="170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регионах</a:t>
            </a:r>
            <a:r>
              <a:rPr lang="ru-RU" sz="1600" spc="170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Российской</a:t>
            </a:r>
            <a:r>
              <a:rPr lang="ru-RU" sz="1600" spc="170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Федерации,</a:t>
            </a:r>
            <a:r>
              <a:rPr lang="ru-RU" sz="1600" spc="175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со</a:t>
            </a:r>
            <a:r>
              <a:rPr lang="ru-RU" sz="1600" spc="170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схожим</a:t>
            </a:r>
            <a:r>
              <a:rPr lang="ru-RU" sz="1600" spc="180" dirty="0">
                <a:latin typeface="Calibri"/>
                <a:cs typeface="Calibri"/>
              </a:rPr>
              <a:t> </a:t>
            </a:r>
            <a:r>
              <a:rPr lang="ru-RU" sz="1600" spc="-10" dirty="0">
                <a:latin typeface="Calibri"/>
                <a:cs typeface="Calibri"/>
              </a:rPr>
              <a:t>родом деятельности.</a:t>
            </a:r>
          </a:p>
          <a:p>
            <a:pPr marL="12700" indent="0">
              <a:lnSpc>
                <a:spcPct val="100000"/>
              </a:lnSpc>
              <a:buNone/>
              <a:tabLst>
                <a:tab pos="400685" algn="l"/>
              </a:tabLst>
            </a:pPr>
            <a:r>
              <a:rPr lang="ru-RU" sz="1600" dirty="0">
                <a:latin typeface="Calibri"/>
                <a:cs typeface="Calibri"/>
              </a:rPr>
              <a:t>Информирование</a:t>
            </a:r>
            <a:r>
              <a:rPr lang="ru-RU" sz="1600" spc="-55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о</a:t>
            </a:r>
            <a:r>
              <a:rPr lang="ru-RU" sz="1600" spc="-15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возможности</a:t>
            </a:r>
            <a:r>
              <a:rPr lang="ru-RU" sz="1600" spc="-30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участия</a:t>
            </a:r>
            <a:r>
              <a:rPr lang="ru-RU" sz="1600" spc="-30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в</a:t>
            </a:r>
            <a:r>
              <a:rPr lang="ru-RU" sz="1600" spc="-30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вебинарах</a:t>
            </a:r>
            <a:r>
              <a:rPr lang="ru-RU" sz="1600" spc="-50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и</a:t>
            </a:r>
            <a:r>
              <a:rPr lang="ru-RU" sz="1600" spc="-25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форумах</a:t>
            </a:r>
            <a:r>
              <a:rPr lang="ru-RU" sz="1600" spc="-35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в</a:t>
            </a:r>
            <a:r>
              <a:rPr lang="ru-RU" sz="1600" spc="-30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других</a:t>
            </a:r>
            <a:r>
              <a:rPr lang="ru-RU" sz="1600" spc="-45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регионах</a:t>
            </a:r>
            <a:r>
              <a:rPr lang="ru-RU" sz="1600" spc="-45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Российской</a:t>
            </a:r>
            <a:r>
              <a:rPr lang="ru-RU" sz="1600" spc="-40" dirty="0">
                <a:latin typeface="Calibri"/>
                <a:cs typeface="Calibri"/>
              </a:rPr>
              <a:t> </a:t>
            </a:r>
            <a:r>
              <a:rPr lang="ru-RU" sz="1600" spc="-10" dirty="0">
                <a:latin typeface="Calibri"/>
                <a:cs typeface="Calibri"/>
              </a:rPr>
              <a:t>Федерации.</a:t>
            </a:r>
          </a:p>
          <a:p>
            <a:pPr marL="12700" indent="0">
              <a:lnSpc>
                <a:spcPct val="100000"/>
              </a:lnSpc>
              <a:buNone/>
              <a:tabLst>
                <a:tab pos="354965" algn="l"/>
              </a:tabLst>
            </a:pPr>
            <a:r>
              <a:rPr lang="ru-RU" sz="1600" dirty="0">
                <a:latin typeface="Calibri"/>
                <a:cs typeface="Calibri"/>
              </a:rPr>
              <a:t>Помощь во </a:t>
            </a:r>
            <a:r>
              <a:rPr lang="ru-RU" sz="1600" spc="-10" dirty="0">
                <a:latin typeface="Calibri"/>
                <a:cs typeface="Calibri"/>
              </a:rPr>
              <a:t>взаимодействии</a:t>
            </a:r>
            <a:r>
              <a:rPr lang="ru-RU" sz="1600" spc="-25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с</a:t>
            </a:r>
            <a:r>
              <a:rPr lang="ru-RU" sz="1600" spc="-5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органами</a:t>
            </a:r>
            <a:r>
              <a:rPr lang="ru-RU" sz="1600" spc="-20" dirty="0">
                <a:latin typeface="Calibri"/>
                <a:cs typeface="Calibri"/>
              </a:rPr>
              <a:t> </a:t>
            </a:r>
            <a:r>
              <a:rPr lang="ru-RU" sz="1600" spc="-10" dirty="0">
                <a:latin typeface="Calibri"/>
                <a:cs typeface="Calibri"/>
              </a:rPr>
              <a:t>законодательной, исполнительной</a:t>
            </a:r>
            <a:r>
              <a:rPr lang="ru-RU" sz="1600" spc="-20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и муниципальной</a:t>
            </a:r>
            <a:r>
              <a:rPr lang="ru-RU" sz="1600" spc="-15" dirty="0">
                <a:latin typeface="Calibri"/>
                <a:cs typeface="Calibri"/>
              </a:rPr>
              <a:t> </a:t>
            </a:r>
            <a:r>
              <a:rPr lang="ru-RU" sz="1600" spc="-10" dirty="0">
                <a:latin typeface="Calibri"/>
                <a:cs typeface="Calibri"/>
              </a:rPr>
              <a:t>власти.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AutoNum type="arabicPeriod"/>
            </a:pPr>
            <a:endParaRPr lang="ru-RU" sz="1600" dirty="0">
              <a:latin typeface="Calibri"/>
              <a:cs typeface="Calibri"/>
            </a:endParaRPr>
          </a:p>
          <a:p>
            <a:pPr marL="351155" indent="0" algn="ctr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None/>
            </a:pPr>
            <a:r>
              <a:rPr lang="ru-RU" sz="1600" b="1" dirty="0"/>
              <a:t>С июля 2023 года, в связи с много численными обращениями руководителей </a:t>
            </a:r>
            <a:r>
              <a:rPr lang="ru-RU" sz="1600" b="1" dirty="0" err="1"/>
              <a:t>некомерческих</a:t>
            </a:r>
            <a:r>
              <a:rPr lang="ru-RU" sz="1600" b="1" dirty="0"/>
              <a:t> организаций</a:t>
            </a:r>
            <a:r>
              <a:rPr lang="ru-RU" sz="1600" b="1" spc="-10" dirty="0"/>
              <a:t>, в Ресурсном центре, согласно устава введены платные услуги</a:t>
            </a:r>
            <a:r>
              <a:rPr lang="ru-RU" sz="1600" b="1" spc="-30" dirty="0"/>
              <a:t>:</a:t>
            </a:r>
            <a:endParaRPr lang="ru-RU" sz="1600" b="1" spc="-10" dirty="0"/>
          </a:p>
          <a:p>
            <a:pPr marL="12700" lvl="1" indent="0">
              <a:lnSpc>
                <a:spcPct val="100000"/>
              </a:lnSpc>
              <a:buNone/>
              <a:tabLst>
                <a:tab pos="354965" algn="l"/>
              </a:tabLst>
            </a:pPr>
            <a:r>
              <a:rPr lang="ru-RU" sz="1600" dirty="0">
                <a:latin typeface="Calibri"/>
                <a:cs typeface="Calibri"/>
              </a:rPr>
              <a:t>Бухгалтерское сопровождение грантов и сдача финансового отчета.</a:t>
            </a:r>
          </a:p>
          <a:p>
            <a:pPr marL="12700" lvl="1" indent="0">
              <a:lnSpc>
                <a:spcPct val="100000"/>
              </a:lnSpc>
              <a:buNone/>
              <a:tabLst>
                <a:tab pos="354965" algn="l"/>
              </a:tabLst>
            </a:pPr>
            <a:r>
              <a:rPr lang="ru-RU" sz="1600" dirty="0">
                <a:latin typeface="Calibri"/>
                <a:cs typeface="Calibri"/>
              </a:rPr>
              <a:t>Бухгалтерское сопровождение текущей деятельности НКО.</a:t>
            </a:r>
          </a:p>
          <a:p>
            <a:pPr marL="354965" lvl="1" indent="-342265">
              <a:lnSpc>
                <a:spcPct val="100000"/>
              </a:lnSpc>
              <a:buFont typeface="Arial" panose="020B0604020202020204" pitchFamily="34" charset="0"/>
              <a:buAutoNum type="arabicPeriod"/>
              <a:tabLst>
                <a:tab pos="354965" algn="l"/>
              </a:tabLst>
            </a:pPr>
            <a:endParaRPr lang="ru-RU" sz="1600" dirty="0">
              <a:latin typeface="Calibri"/>
              <a:cs typeface="Calibri"/>
            </a:endParaRPr>
          </a:p>
          <a:p>
            <a:pPr marL="0" lvl="1" indent="0" algn="ctr">
              <a:buFont typeface="Arial" panose="020B0604020202020204" pitchFamily="34" charset="0"/>
              <a:buNone/>
              <a:tabLst>
                <a:tab pos="354965" algn="l"/>
              </a:tabLst>
            </a:pPr>
            <a:r>
              <a:rPr lang="ru-RU" sz="1600" b="1" dirty="0"/>
              <a:t>В 2024 году планируется запуск платной услуги</a:t>
            </a:r>
            <a:r>
              <a:rPr lang="ru-RU" sz="1600" b="1" spc="-30" dirty="0"/>
              <a:t>:</a:t>
            </a:r>
            <a:endParaRPr lang="ru-RU" sz="1600" dirty="0">
              <a:latin typeface="Calibri"/>
              <a:cs typeface="Calibri"/>
            </a:endParaRPr>
          </a:p>
          <a:p>
            <a:pPr marL="12700" marR="81915" lvl="1" indent="0">
              <a:lnSpc>
                <a:spcPct val="100000"/>
              </a:lnSpc>
              <a:buNone/>
              <a:tabLst>
                <a:tab pos="355600" algn="l"/>
              </a:tabLst>
            </a:pPr>
            <a:r>
              <a:rPr lang="ru-RU" sz="1600" spc="-10" dirty="0">
                <a:latin typeface="Calibri"/>
                <a:cs typeface="Calibri"/>
              </a:rPr>
              <a:t>Услуги</a:t>
            </a:r>
            <a:r>
              <a:rPr lang="ru-RU" sz="1600" spc="-55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в</a:t>
            </a:r>
            <a:r>
              <a:rPr lang="ru-RU" sz="1600" spc="-35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области</a:t>
            </a:r>
            <a:r>
              <a:rPr lang="ru-RU" sz="1600" spc="-35" dirty="0">
                <a:latin typeface="Calibri"/>
                <a:cs typeface="Calibri"/>
              </a:rPr>
              <a:t> </a:t>
            </a:r>
            <a:r>
              <a:rPr lang="ru-RU" sz="1600" spc="-10" dirty="0">
                <a:latin typeface="Calibri"/>
                <a:cs typeface="Calibri"/>
              </a:rPr>
              <a:t>бренд-</a:t>
            </a:r>
            <a:r>
              <a:rPr lang="ru-RU" sz="1600" dirty="0">
                <a:latin typeface="Calibri"/>
                <a:cs typeface="Calibri"/>
              </a:rPr>
              <a:t>менеджмента</a:t>
            </a:r>
            <a:r>
              <a:rPr lang="ru-RU" sz="1600" spc="-45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(разработка</a:t>
            </a:r>
            <a:r>
              <a:rPr lang="ru-RU" sz="1600" spc="-50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фирменного</a:t>
            </a:r>
            <a:r>
              <a:rPr lang="ru-RU" sz="1600" spc="-40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стиля</a:t>
            </a:r>
            <a:r>
              <a:rPr lang="ru-RU" sz="1600" spc="-35" dirty="0">
                <a:latin typeface="Calibri"/>
                <a:cs typeface="Calibri"/>
              </a:rPr>
              <a:t> </a:t>
            </a:r>
            <a:r>
              <a:rPr lang="ru-RU" sz="1600" dirty="0" err="1">
                <a:latin typeface="Calibri"/>
                <a:cs typeface="Calibri"/>
              </a:rPr>
              <a:t>некомерческих</a:t>
            </a:r>
            <a:r>
              <a:rPr lang="ru-RU" sz="1600" spc="-55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организаций,</a:t>
            </a:r>
            <a:r>
              <a:rPr lang="ru-RU" sz="1600" spc="-40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SMM,</a:t>
            </a:r>
            <a:r>
              <a:rPr lang="ru-RU" sz="1600" spc="-45" dirty="0">
                <a:latin typeface="Calibri"/>
                <a:cs typeface="Calibri"/>
              </a:rPr>
              <a:t> </a:t>
            </a:r>
            <a:r>
              <a:rPr lang="ru-RU" sz="1600" spc="-10" dirty="0">
                <a:latin typeface="Calibri"/>
                <a:cs typeface="Calibri"/>
              </a:rPr>
              <a:t>создание. </a:t>
            </a:r>
            <a:r>
              <a:rPr lang="ru-RU" sz="1600" dirty="0">
                <a:latin typeface="Calibri"/>
                <a:cs typeface="Calibri"/>
              </a:rPr>
              <a:t>сайтов,</a:t>
            </a:r>
            <a:r>
              <a:rPr lang="ru-RU" sz="1600" spc="-35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запуск</a:t>
            </a:r>
            <a:r>
              <a:rPr lang="ru-RU" sz="1600" spc="-30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акций</a:t>
            </a:r>
            <a:r>
              <a:rPr lang="ru-RU" sz="1600" spc="-25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и</a:t>
            </a:r>
            <a:r>
              <a:rPr lang="ru-RU" sz="1600" spc="-35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компаний</a:t>
            </a:r>
            <a:r>
              <a:rPr lang="ru-RU" sz="1600" spc="-30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с</a:t>
            </a:r>
            <a:r>
              <a:rPr lang="ru-RU" sz="1600" spc="-20" dirty="0">
                <a:latin typeface="Calibri"/>
                <a:cs typeface="Calibri"/>
              </a:rPr>
              <a:t> </a:t>
            </a:r>
            <a:r>
              <a:rPr lang="ru-RU" sz="1600" dirty="0">
                <a:latin typeface="Calibri"/>
                <a:cs typeface="Calibri"/>
              </a:rPr>
              <a:t>целью</a:t>
            </a:r>
            <a:r>
              <a:rPr lang="ru-RU" sz="1600" spc="-30" dirty="0">
                <a:latin typeface="Calibri"/>
                <a:cs typeface="Calibri"/>
              </a:rPr>
              <a:t> </a:t>
            </a:r>
            <a:r>
              <a:rPr lang="ru-RU" sz="1600" spc="-10" dirty="0">
                <a:latin typeface="Calibri"/>
                <a:cs typeface="Calibri"/>
              </a:rPr>
              <a:t>продвижения</a:t>
            </a:r>
            <a:r>
              <a:rPr lang="ru-RU" sz="1600" spc="-30" dirty="0">
                <a:latin typeface="Calibri"/>
                <a:cs typeface="Calibri"/>
              </a:rPr>
              <a:t> </a:t>
            </a:r>
            <a:r>
              <a:rPr lang="ru-RU" sz="1600" spc="-10" dirty="0">
                <a:latin typeface="Calibri"/>
                <a:cs typeface="Calibri"/>
              </a:rPr>
              <a:t>организаций).</a:t>
            </a:r>
            <a:endParaRPr lang="ru-RU" sz="1600" dirty="0">
              <a:latin typeface="Calibri"/>
              <a:cs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93A08D-00EE-1BD4-E9EB-55CA8FBB3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1642" y="927431"/>
            <a:ext cx="225000" cy="225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429168-CD3A-B84B-2413-3F06C8B3B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1642" y="1267159"/>
            <a:ext cx="225000" cy="225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45C374-8660-AD6E-1EB6-ED92227FB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1642" y="1631761"/>
            <a:ext cx="225000" cy="225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C66F22-15B6-E027-3C5C-3D1831A7B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1642" y="2023149"/>
            <a:ext cx="225000" cy="225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182AC4E-B76D-0408-1C89-7F77BC682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1642" y="2432710"/>
            <a:ext cx="225000" cy="225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7714DB-91D2-9D2B-F032-8891600C1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1642" y="2997438"/>
            <a:ext cx="225000" cy="225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28A1F4C-3897-75B5-EB02-F87D7ACC8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1642" y="3386608"/>
            <a:ext cx="225000" cy="225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0A60AB-625F-2326-3F59-DC4415202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1642" y="4417159"/>
            <a:ext cx="225000" cy="225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E3386CA-7650-41B1-BBEF-567EF890A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1642" y="4754659"/>
            <a:ext cx="225000" cy="225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471A7CF-7DBA-1FA7-1B5A-37DD1D8D9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1642" y="5654660"/>
            <a:ext cx="225000" cy="2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21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14DDF"/>
      </a:accent1>
      <a:accent2>
        <a:srgbClr val="02BAE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909</Words>
  <Application>Microsoft Office PowerPoint</Application>
  <PresentationFormat>Широкоэкранный</PresentationFormat>
  <Paragraphs>103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inpin heiti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РЕЗУЛЬТАТЫ РАБОТЫ</vt:lpstr>
      <vt:lpstr>РЕЗУЛЬТАТЫ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Глазкова Екатерина Владимировна</cp:lastModifiedBy>
  <cp:revision>3</cp:revision>
  <dcterms:created xsi:type="dcterms:W3CDTF">2023-02-12T09:15:40Z</dcterms:created>
  <dcterms:modified xsi:type="dcterms:W3CDTF">2024-01-26T08:09:15Z</dcterms:modified>
</cp:coreProperties>
</file>