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9144000" cy="51435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hf8WBYqpMEmz1UBENhBalVI1U/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AD491FC-C120-4B14-B21A-A6881BA5F08B}">
  <a:tblStyle styleId="{4AD491FC-C120-4B14-B21A-A6881BA5F08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  <a:tblStyle styleId="{2C6AF0AB-9D75-4ADE-A2CF-3BA40A17E1EB}" styleName="Table_1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rgbClr val="CCC5D7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CCC5D7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CCC5D7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CCC5D7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l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lt1">
              <a:alpha val="2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lastCol>
    <a:firstCol>
      <a:tcTxStyle b="on" i="off"/>
      <a:tcStyle>
        <a:tcBdr>
          <a:right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firstCol>
    <a:lastRow>
      <a:tcTxStyle b="on" i="off"/>
      <a:tcStyle>
        <a:tcBdr>
          <a:top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seCell>
    <a:swCell>
      <a:tcTxStyle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swCell>
    <a:firstRow>
      <a:tcTxStyle b="on" i="off"/>
      <a:tcStyle>
        <a:tcBdr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/>
              <a:t>‹#›</a:t>
            </a:fld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20237cb55_1_6:notes"/>
          <p:cNvSpPr txBox="1"/>
          <p:nvPr>
            <p:ph idx="1" type="body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820237cb55_1_6:notes"/>
          <p:cNvSpPr/>
          <p:nvPr>
            <p:ph idx="2" type="sldImg"/>
          </p:nvPr>
        </p:nvSpPr>
        <p:spPr>
          <a:xfrm>
            <a:off x="3028950" y="642938"/>
            <a:ext cx="3086100" cy="1736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" name="Google Shape;17;p11"/>
          <p:cNvSpPr txBox="1"/>
          <p:nvPr>
            <p:ph type="ctrTitle"/>
          </p:nvPr>
        </p:nvSpPr>
        <p:spPr>
          <a:xfrm>
            <a:off x="773379" y="1850263"/>
            <a:ext cx="7597241" cy="1342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548131" y="2401316"/>
            <a:ext cx="7760970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61859" y="214884"/>
            <a:ext cx="1746503" cy="174497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5"/>
          <p:cNvSpPr/>
          <p:nvPr/>
        </p:nvSpPr>
        <p:spPr>
          <a:xfrm>
            <a:off x="0" y="4165091"/>
            <a:ext cx="9144000" cy="978535"/>
          </a:xfrm>
          <a:custGeom>
            <a:rect b="b" l="l" r="r" t="t"/>
            <a:pathLst>
              <a:path extrusionOk="0" h="978535" w="914400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3" name="Google Shape;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143" y="2136648"/>
            <a:ext cx="1744979" cy="174497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548131" y="2401316"/>
            <a:ext cx="7760970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0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czdut.ru/" TargetMode="External"/><Relationship Id="rId5" Type="http://schemas.openxmlformats.org/officeDocument/2006/relationships/hyperlink" Target="https://vk.com/club44494876" TargetMode="External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dobro.ru/" TargetMode="External"/><Relationship Id="rId5" Type="http://schemas.openxmlformats.org/officeDocument/2006/relationships/hyperlink" Target="https://dobro.ru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11" Type="http://schemas.openxmlformats.org/officeDocument/2006/relationships/image" Target="../media/image8.jpg"/><Relationship Id="rId10" Type="http://schemas.openxmlformats.org/officeDocument/2006/relationships/image" Target="../media/image13.jpg"/><Relationship Id="rId9" Type="http://schemas.openxmlformats.org/officeDocument/2006/relationships/image" Target="../media/image15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6.jpg"/><Relationship Id="rId8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443112" y="895351"/>
            <a:ext cx="5043288" cy="4007822"/>
          </a:xfrm>
          <a:prstGeom prst="roundRect">
            <a:avLst>
              <a:gd fmla="val 543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522916" y="1034236"/>
            <a:ext cx="4800600" cy="3048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1905000" y="273043"/>
            <a:ext cx="3691861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Знакомство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34" y="361950"/>
            <a:ext cx="1039266" cy="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609600" y="1066725"/>
            <a:ext cx="4519500" cy="32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1450" lvl="0" marL="184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b="1"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Наименование организации: Государственное учреждение дополнительного образования Луганской Народной Республики </a:t>
            </a:r>
            <a:r>
              <a:rPr b="1" lang="ru-RU" sz="1050">
                <a:solidFill>
                  <a:schemeClr val="dk1"/>
                </a:solidFill>
              </a:rPr>
              <a:t>“Стахановский центр детского и юношеского творчества”</a:t>
            </a:r>
            <a:endParaRPr>
              <a:solidFill>
                <a:schemeClr val="dk1"/>
              </a:solidFill>
            </a:endParaRPr>
          </a:p>
          <a:p>
            <a:pPr indent="-104775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sz="105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Фактический адрес: </a:t>
            </a:r>
            <a:r>
              <a:rPr b="1" lang="ru-RU" sz="1050">
                <a:solidFill>
                  <a:srgbClr val="2B1262"/>
                </a:solidFill>
              </a:rPr>
              <a:t>ЛНР, г. Стаханов, ул Б.Хмельницкого 18</a:t>
            </a:r>
            <a:endParaRPr/>
          </a:p>
          <a:p>
            <a:pPr indent="-104775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sz="105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Социальные сети организации: </a:t>
            </a:r>
            <a:r>
              <a:rPr b="1" lang="ru-RU" sz="10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https://czdut.ru/</a:t>
            </a: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10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https://vk.com/club44494876</a:t>
            </a: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 https://ok.ru/group/53097203564671</a:t>
            </a:r>
            <a:endParaRPr/>
          </a:p>
          <a:p>
            <a:pPr indent="-104775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sz="105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84150" rtl="0" algn="l"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Площадь вашего помещения: </a:t>
            </a:r>
            <a:r>
              <a:rPr b="1" lang="ru-RU" sz="1050">
                <a:solidFill>
                  <a:srgbClr val="2B1262"/>
                </a:solidFill>
              </a:rPr>
              <a:t>40</a:t>
            </a: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 кв/м</a:t>
            </a:r>
            <a:endParaRPr/>
          </a:p>
          <a:p>
            <a:pPr indent="-104775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sz="105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Лидер команды: Чанкветадзе М.С</a:t>
            </a:r>
            <a:r>
              <a:rPr b="1" lang="ru-RU" sz="1050">
                <a:solidFill>
                  <a:srgbClr val="2B1262"/>
                </a:solidFill>
              </a:rPr>
              <a:t>.</a:t>
            </a:r>
            <a:endParaRPr/>
          </a:p>
          <a:p>
            <a:pPr indent="-104775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sz="105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Наименование основного вида деятельности согласно ОКВЭД</a:t>
            </a:r>
            <a:r>
              <a:rPr b="1" lang="ru-RU" sz="1050">
                <a:solidFill>
                  <a:srgbClr val="2B1262"/>
                </a:solidFill>
              </a:rPr>
              <a:t>: дополнительное образование</a:t>
            </a:r>
            <a:endParaRPr b="1" sz="1050">
              <a:solidFill>
                <a:srgbClr val="2B126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04775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sz="105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18415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sz="105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6">
            <a:alphaModFix/>
          </a:blip>
          <a:srcRect b="5171" l="15517" r="12068" t="6896"/>
          <a:stretch/>
        </p:blipFill>
        <p:spPr>
          <a:xfrm>
            <a:off x="5715000" y="1123950"/>
            <a:ext cx="32004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20237cb55_1_6"/>
          <p:cNvSpPr/>
          <p:nvPr/>
        </p:nvSpPr>
        <p:spPr>
          <a:xfrm>
            <a:off x="0" y="0"/>
            <a:ext cx="9296400" cy="619830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63" name="Google Shape;163;g2820237cb55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61950"/>
            <a:ext cx="1039266" cy="3855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820237cb55_1_6"/>
          <p:cNvSpPr/>
          <p:nvPr/>
        </p:nvSpPr>
        <p:spPr>
          <a:xfrm>
            <a:off x="419100" y="838350"/>
            <a:ext cx="8229600" cy="4305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B1262"/>
              </a:solidFill>
            </a:endParaRPr>
          </a:p>
        </p:txBody>
      </p:sp>
      <p:sp>
        <p:nvSpPr>
          <p:cNvPr id="165" name="Google Shape;165;g2820237cb55_1_6"/>
          <p:cNvSpPr txBox="1"/>
          <p:nvPr/>
        </p:nvSpPr>
        <p:spPr>
          <a:xfrm>
            <a:off x="1613925" y="316475"/>
            <a:ext cx="85344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Долгосрочная стратегия развития Добро.Центра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820237cb55_1_6"/>
          <p:cNvSpPr txBox="1"/>
          <p:nvPr/>
        </p:nvSpPr>
        <p:spPr>
          <a:xfrm>
            <a:off x="609600" y="925674"/>
            <a:ext cx="7848600" cy="4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00">
                <a:solidFill>
                  <a:srgbClr val="2B1262"/>
                </a:solidFill>
              </a:rPr>
              <a:t>        </a:t>
            </a:r>
            <a:r>
              <a:rPr b="1" lang="ru-RU" sz="10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Опишите стратегию и план развития вашего Добро.Центра на ближайший год</a:t>
            </a:r>
            <a:endParaRPr b="1" sz="1000">
              <a:solidFill>
                <a:srgbClr val="2B1262"/>
              </a:solidFill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1. Поддержка действующих добровольческих (волонтёрских) инициатив молодёжи на территории города.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2. Освоение и развитие новых видов добровольческой (волонтёрской) деятельности; создание добровольческих (волонтёрских) отрядов/объединений по новым направлениям деятельности.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3. Развитие взаимосвязей добровольцев (волонтёров) с благополучателями (социальными учреждениями, организациями, отдельными категориями нуждающихся в помощи лиц и пр.), нуждающимися в поддержке.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4. Подготовка к добровольческой деятельности в рамках районной школы волонтёра.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Волонтерство положительно влияет и на систему образования, т.к. вовлечение школьников и студентов в данный вид деятельности способствует формированию у молодежи активной жизненной позиции, развивает их навыки, повышает знания, поддерживает патриотический дух.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                   Популяризация идей добровольчества в студенческой среде;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– привлечение учащейся молодёжи к участию в добровольной 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безвозмездной помощи на базе университета, а также социальных 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учреждений и служб города и области;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– создание условий для активизации участия учащейся молодёжи в 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социально значимых акциях и проектах;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– налаживание сотрудничества на договорной основе с 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социальными и коммерческими партнёрами для совместной социально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значимой деятельности;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000">
                <a:solidFill>
                  <a:srgbClr val="010101"/>
                </a:solidFill>
                <a:latin typeface="Roboto"/>
                <a:ea typeface="Roboto"/>
                <a:cs typeface="Roboto"/>
                <a:sym typeface="Roboto"/>
              </a:rPr>
              <a:t>– организация обучающих семинаров для участников </a:t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1010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B1262"/>
              </a:solidFill>
            </a:endParaRPr>
          </a:p>
        </p:txBody>
      </p:sp>
      <p:sp>
        <p:nvSpPr>
          <p:cNvPr id="167" name="Google Shape;167;g2820237cb55_1_6"/>
          <p:cNvSpPr txBox="1"/>
          <p:nvPr/>
        </p:nvSpPr>
        <p:spPr>
          <a:xfrm>
            <a:off x="7315200" y="362676"/>
            <a:ext cx="16491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879039" y="497516"/>
            <a:ext cx="18288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Цели</a:t>
            </a:r>
            <a:endParaRPr sz="300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009" y="111950"/>
            <a:ext cx="1039266" cy="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2431593" y="466934"/>
            <a:ext cx="3549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Коротко опишите деятельность вашей организации. И ответьте на вопрос, зачем вам Добро.Центр?</a:t>
            </a: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399888" y="415897"/>
            <a:ext cx="3613200" cy="474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2B12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06925" y="1032703"/>
            <a:ext cx="7878000" cy="516600"/>
          </a:xfrm>
          <a:prstGeom prst="roundRect">
            <a:avLst>
              <a:gd fmla="val 9594" name="adj"/>
            </a:avLst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74570" y="1074123"/>
            <a:ext cx="6673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Чем занимается ваша организация? Дополнительным образованием </a:t>
            </a:r>
            <a:r>
              <a:rPr b="1" lang="ru-RU">
                <a:solidFill>
                  <a:schemeClr val="accent6"/>
                </a:solidFill>
              </a:rPr>
              <a:t>детей и взрослых.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506925" y="2926576"/>
            <a:ext cx="7878000" cy="1525800"/>
          </a:xfrm>
          <a:prstGeom prst="roundRect">
            <a:avLst>
              <a:gd fmla="val 9594" name="adj"/>
            </a:avLst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623649" y="2959286"/>
            <a:ext cx="66738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Чем бы занимался ваш Добро.Центр? Ответы на этот вопрос вам помогут принять решение по выбору сервисов</a:t>
            </a:r>
            <a:r>
              <a:rPr b="1" lang="ru-RU">
                <a:solidFill>
                  <a:schemeClr val="accent6"/>
                </a:solidFill>
              </a:rPr>
              <a:t>. Волонтерской деятельностью по краеведческому направлению, написанием грантовых проектов, помощь в проведении мероприятий, создание условий для вовлечения молодёжи в добровольческое движение, привлечения к решению социально-значимых проблем.</a:t>
            </a:r>
            <a:endParaRPr b="1" sz="1250">
              <a:solidFill>
                <a:schemeClr val="accent6"/>
              </a:solidFill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506975" y="1580675"/>
            <a:ext cx="7878000" cy="1256700"/>
          </a:xfrm>
          <a:prstGeom prst="roundRect">
            <a:avLst>
              <a:gd fmla="val 9594" name="adj"/>
            </a:avLst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623647" y="1601966"/>
            <a:ext cx="66738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Зачем вам Добро.Центр? Для создания и осуществления волонтерской деятельности, в дальнейшем  для участия в грантовых проектах,</a:t>
            </a:r>
            <a:r>
              <a:rPr b="1" lang="ru-RU">
                <a:solidFill>
                  <a:srgbClr val="F796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>
                <a:solidFill>
                  <a:srgbClr val="F79646"/>
                </a:solidFill>
              </a:rPr>
              <a:t>участие в общественно значимых мероприятиях, формирование гражданской позиции, самоорганизации, чувства социальной ответственности, солидарности, взаимопомощи и милосердия в обществе.</a:t>
            </a:r>
            <a:endParaRPr b="1">
              <a:solidFill>
                <a:srgbClr val="F7964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61950"/>
            <a:ext cx="1039266" cy="38558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1752600" y="279456"/>
            <a:ext cx="67818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Выберите пакет </a:t>
            </a:r>
            <a:r>
              <a:rPr b="1" lang="ru-RU" sz="3000" u="sng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«Стандарт»</a:t>
            </a:r>
            <a:r>
              <a:rPr b="1" lang="ru-RU" sz="30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 или «Мастер» (подчеркните ваш выбор)</a:t>
            </a:r>
            <a:endParaRPr sz="300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457201" y="1853341"/>
            <a:ext cx="4343399" cy="1584775"/>
          </a:xfrm>
          <a:prstGeom prst="roundRect">
            <a:avLst>
              <a:gd fmla="val 543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627852" y="2015496"/>
            <a:ext cx="4020349" cy="1270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Базовые сервисы:</a:t>
            </a:r>
            <a:endParaRPr b="1" sz="140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1. Информирование граждан и организаторов</a:t>
            </a:r>
            <a:endParaRPr/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2. Анкетирование граждан через Платформу </a:t>
            </a:r>
            <a:r>
              <a:rPr b="1" lang="ru-RU" sz="1050" u="sng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ДОБРО.РФ</a:t>
            </a:r>
            <a:endParaRPr b="1" sz="105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3. Консультация по работе с Платформой </a:t>
            </a:r>
            <a:r>
              <a:rPr b="1" lang="ru-RU" sz="1050" u="sng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ДОБРО.РФ</a:t>
            </a:r>
            <a:endParaRPr b="1" sz="105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4. Помощь в подборе проектов и мероприятий</a:t>
            </a:r>
            <a:endParaRPr/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5. Консультирование граждан</a:t>
            </a: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477691" y="3653804"/>
            <a:ext cx="2113109" cy="1356346"/>
          </a:xfrm>
          <a:prstGeom prst="roundRect">
            <a:avLst>
              <a:gd fmla="val 9594" name="adj"/>
            </a:avLst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648341" y="3790950"/>
            <a:ext cx="1790059" cy="103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При выборе пакета «Стандарт» </a:t>
            </a: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перечислите 6 сервисов, которые вы выбрали.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>
            <a:off x="2687491" y="3653804"/>
            <a:ext cx="2113109" cy="1356346"/>
          </a:xfrm>
          <a:prstGeom prst="roundRect">
            <a:avLst>
              <a:gd fmla="val 9594" name="adj"/>
            </a:avLst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2858141" y="3790950"/>
            <a:ext cx="1866259" cy="103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При выборе пакета «Мастер»</a:t>
            </a:r>
            <a:endParaRPr/>
          </a:p>
          <a:p>
            <a:pPr indent="0" lvl="0" marL="127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- 9 сервисов,</a:t>
            </a:r>
            <a:endParaRPr/>
          </a:p>
          <a:p>
            <a:pPr indent="0" lvl="0" marL="127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из которых</a:t>
            </a:r>
            <a:endParaRPr/>
          </a:p>
          <a:p>
            <a:pPr indent="0" lvl="0" marL="127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 пакета «Мастер».</a:t>
            </a:r>
            <a:endParaRPr b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4876801" y="1317335"/>
            <a:ext cx="3962400" cy="3692815"/>
          </a:xfrm>
          <a:prstGeom prst="roundRect">
            <a:avLst>
              <a:gd fmla="val 188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5038351" y="1317327"/>
            <a:ext cx="3639300" cy="3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accent6"/>
                </a:solidFill>
              </a:rPr>
              <a:t>Укажите сервисы и пропишите, кому вы будете их оказывать. Ознакомиться </a:t>
            </a:r>
            <a:br>
              <a:rPr lang="ru-RU" sz="1400">
                <a:solidFill>
                  <a:schemeClr val="accent6"/>
                </a:solidFill>
              </a:rPr>
            </a:br>
            <a:r>
              <a:rPr lang="ru-RU" sz="1400">
                <a:solidFill>
                  <a:schemeClr val="accent6"/>
                </a:solidFill>
              </a:rPr>
              <a:t>с сервисами можно по ссылке (еще пока ссылки нет):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2B1262"/>
                </a:solidFill>
              </a:rPr>
              <a:t> Обучающиеся от 4 до 18 и старше лет</a:t>
            </a:r>
            <a:endParaRPr sz="1400">
              <a:solidFill>
                <a:srgbClr val="2B1262"/>
              </a:solidFill>
            </a:endParaRPr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2B1262"/>
                </a:solidFill>
              </a:rPr>
              <a:t>1. </a:t>
            </a:r>
            <a:r>
              <a:rPr lang="ru-RU" sz="1050">
                <a:solidFill>
                  <a:srgbClr val="2B1262"/>
                </a:solidFill>
              </a:rPr>
              <a:t>Подбор экспертов </a:t>
            </a:r>
            <a:endParaRPr/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B1262"/>
              </a:solidFill>
            </a:endParaRPr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2B1262"/>
                </a:solidFill>
              </a:rPr>
              <a:t>2. Предоставление помещения.</a:t>
            </a:r>
            <a:endParaRPr sz="1050">
              <a:solidFill>
                <a:srgbClr val="2B1262"/>
              </a:solidFill>
            </a:endParaRPr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B1262"/>
              </a:solidFill>
            </a:endParaRPr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2B1262"/>
                </a:solidFill>
              </a:rPr>
              <a:t>3. Обучение социальному проектированию, составлению грантовых заявок.</a:t>
            </a:r>
            <a:endParaRPr/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B1262"/>
              </a:solidFill>
            </a:endParaRPr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2B1262"/>
                </a:solidFill>
              </a:rPr>
              <a:t>4. Реализация программ мотивации граждан, участвующих в волонтерских и социальных проектах.</a:t>
            </a:r>
            <a:endParaRPr/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B1262"/>
              </a:solidFill>
            </a:endParaRPr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2B1262"/>
                </a:solidFill>
              </a:rPr>
              <a:t>5. Организация и проведение мероприятий.</a:t>
            </a:r>
            <a:endParaRPr/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B1262"/>
              </a:solidFill>
            </a:endParaRPr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rgbClr val="2B1262"/>
                </a:solidFill>
              </a:rPr>
              <a:t>6.Организация взаимопомощи.</a:t>
            </a:r>
            <a:endParaRPr sz="1050">
              <a:solidFill>
                <a:srgbClr val="2B1262"/>
              </a:solidFill>
            </a:endParaRPr>
          </a:p>
          <a:p>
            <a:pPr indent="0" lvl="0" marL="1270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76192" y="1897289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4495800" y="165099"/>
            <a:ext cx="4114800" cy="7794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34" y="361950"/>
            <a:ext cx="1039266" cy="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/>
        </p:nvSpPr>
        <p:spPr>
          <a:xfrm>
            <a:off x="484725" y="747525"/>
            <a:ext cx="3962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4536900" y="278793"/>
            <a:ext cx="40326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Перечислите целевые группы, на которых направлена деятельность Добро.Центра, опишите их социально-психологический портрет</a:t>
            </a:r>
            <a:endParaRPr/>
          </a:p>
        </p:txBody>
      </p:sp>
      <p:graphicFrame>
        <p:nvGraphicFramePr>
          <p:cNvPr id="97" name="Google Shape;97;p4"/>
          <p:cNvGraphicFramePr/>
          <p:nvPr/>
        </p:nvGraphicFramePr>
        <p:xfrm>
          <a:off x="547159" y="1222135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FFBB82"/>
                    </a:gs>
                    <a:gs pos="35000">
                      <a:srgbClr val="FFCFA8"/>
                    </a:gs>
                    <a:gs pos="100000">
                      <a:srgbClr val="FFEBD9"/>
                    </a:gs>
                  </a:gsLst>
                  <a:lin ang="16200000" scaled="0"/>
                </a:gradFill>
                <a:tableStyleId>{4AD491FC-C120-4B14-B21A-A6881BA5F08B}</a:tableStyleId>
              </a:tblPr>
              <a:tblGrid>
                <a:gridCol w="2683225"/>
                <a:gridCol w="2683225"/>
                <a:gridCol w="2683225"/>
              </a:tblGrid>
              <a:tr h="417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Целевая группа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Ее портрет (возраст, образование, увлечения)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Инструменты по работе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 данной целевой группой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288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Обучающиеся 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 18 до 21 года (активные и амбициозные) , любое, активная жизненная позиция, стремление и желание участвовать в волонтерской деятельности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Сбор информации (опросы, анкеты)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Коммуникация между членами целевой группы (чат, канал и т.п.)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Создание оптимальных условий для плодотворной волонтерской деятельности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4495800" y="954262"/>
            <a:ext cx="4114801" cy="525464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34" y="361950"/>
            <a:ext cx="1039266" cy="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/>
          <p:nvPr/>
        </p:nvSpPr>
        <p:spPr>
          <a:xfrm>
            <a:off x="457200" y="895350"/>
            <a:ext cx="3962399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Сообщество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4724401" y="1008009"/>
            <a:ext cx="3810000" cy="372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Перечислите сообщества,  с которыми будут системно работать в рамках Добро.Центров </a:t>
            </a:r>
            <a:endParaRPr/>
          </a:p>
        </p:txBody>
      </p:sp>
      <p:graphicFrame>
        <p:nvGraphicFramePr>
          <p:cNvPr id="107" name="Google Shape;107;p5"/>
          <p:cNvGraphicFramePr/>
          <p:nvPr/>
        </p:nvGraphicFramePr>
        <p:xfrm>
          <a:off x="484732" y="20883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{4AD491FC-C120-4B14-B21A-A6881BA5F08B}</a:tableStyleId>
              </a:tblPr>
              <a:tblGrid>
                <a:gridCol w="2410875"/>
                <a:gridCol w="5715000"/>
              </a:tblGrid>
              <a:tr h="477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Сообщество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Как вы видите взаимодействие</a:t>
                      </a:r>
                      <a:r>
                        <a:rPr b="0" i="0" lang="ru-RU" sz="120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 сообществом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77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Обучающиеся от 18 до 21 года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Обмен опытом, сбалансированная совместная работа, преследование общей цели и пути её достижения, посредством общей деятельностной волонтерской работы, формирование чатов, каналов и т.п., а также рабочие совещания и встречи для плодотворного взаимодействия.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/>
        </p:nvSpPr>
        <p:spPr>
          <a:xfrm>
            <a:off x="2228851" y="207125"/>
            <a:ext cx="18288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Команда</a:t>
            </a:r>
            <a:endParaRPr sz="300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34" y="361950"/>
            <a:ext cx="1039266" cy="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4838693" y="225986"/>
            <a:ext cx="42672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Перечислите членов вашей команды и опишите роли, функции и закрепленные сервисы за конкретным человеком.</a:t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4762501" y="207086"/>
            <a:ext cx="4343400" cy="474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2B12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16" name="Google Shape;116;p6"/>
          <p:cNvGraphicFramePr/>
          <p:nvPr/>
        </p:nvGraphicFramePr>
        <p:xfrm>
          <a:off x="547171" y="7475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{4AD491FC-C120-4B14-B21A-A6881BA5F08B}</a:tableStyleId>
              </a:tblPr>
              <a:tblGrid>
                <a:gridCol w="2683225"/>
                <a:gridCol w="2683225"/>
                <a:gridCol w="268322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ФИО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Должность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Выполняемые задачи, за какие сервисы человек ответственен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Чанкветадзе Мария Сергеевна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педагог-организатор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лидер команды,</a:t>
                      </a:r>
                      <a:r>
                        <a:rPr lang="ru-RU" sz="180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еализация программ мотивации граждан, участвующих в волонтерских и социальных проектах.</a:t>
                      </a:r>
                      <a:endParaRPr sz="105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Максютенко Наталья Сергеевна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директор ГУДО ЛНР ЦДЮТ г.Стаханова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2700" rtl="0" algn="l">
                        <a:lnSpc>
                          <a:spcPct val="952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Подбор экспертов, предоставление помещения.</a:t>
                      </a:r>
                      <a:endParaRPr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Кошкина Владислава Константиновна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педагог-организатор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2700" rtl="0" algn="l">
                        <a:lnSpc>
                          <a:spcPct val="952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050">
                          <a:solidFill>
                            <a:srgbClr val="2B126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и проведение мероприятий.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2700" rtl="0" algn="l">
                        <a:lnSpc>
                          <a:spcPct val="952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050">
                        <a:solidFill>
                          <a:srgbClr val="2B126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2700" rtl="0" algn="l">
                        <a:lnSpc>
                          <a:spcPct val="952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050">
                          <a:solidFill>
                            <a:srgbClr val="2B126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Организация взаимопомощи.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Покутнева Галина Викторовна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заведующий отделом организационно-массовой и воспитательной работы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12700" rtl="0" algn="l">
                        <a:lnSpc>
                          <a:spcPct val="952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050">
                          <a:solidFill>
                            <a:srgbClr val="2B126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Обучение социальному проектированию, составлению грантовых заявок.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61950"/>
            <a:ext cx="1039266" cy="38558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/>
          <p:nvPr/>
        </p:nvSpPr>
        <p:spPr>
          <a:xfrm>
            <a:off x="499911" y="1655192"/>
            <a:ext cx="8157300" cy="48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B1262"/>
              </a:solidFill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2133600" y="86667"/>
            <a:ext cx="71628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Финансирование и организационная модель Добро.Центра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533407" y="1679801"/>
            <a:ext cx="78486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Опишите основные источники для получения финансирования, какие потребности они могут закрыть, опишите пошаговый план, чтобы получить это финансирование</a:t>
            </a:r>
            <a:endParaRPr/>
          </a:p>
        </p:txBody>
      </p:sp>
      <p:graphicFrame>
        <p:nvGraphicFramePr>
          <p:cNvPr id="126" name="Google Shape;126;p7"/>
          <p:cNvGraphicFramePr/>
          <p:nvPr/>
        </p:nvGraphicFramePr>
        <p:xfrm>
          <a:off x="499947" y="2265970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5D427D"/>
                    </a:gs>
                    <a:gs pos="80000">
                      <a:srgbClr val="7A57A5"/>
                    </a:gs>
                    <a:gs pos="100000">
                      <a:srgbClr val="7A56A7"/>
                    </a:gs>
                  </a:gsLst>
                  <a:lin ang="16200000" scaled="0"/>
                </a:gradFill>
                <a:tableStyleId>{2C6AF0AB-9D75-4ADE-A2CF-3BA40A17E1EB}</a:tableStyleId>
              </a:tblPr>
              <a:tblGrid>
                <a:gridCol w="2719075"/>
                <a:gridCol w="2719075"/>
                <a:gridCol w="2719075"/>
              </a:tblGrid>
              <a:tr h="434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120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Источник финансирования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Для чего обращаемся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 этому источники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ru-RU" sz="12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Что нужно сделать, чтобы получить финансирование?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67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Использование внутренних средств учреждения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   Для волонтерской деятельности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активное продвижение проекта и качественная реклама среди людей, заинтересованных в этом деле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5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50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27" name="Google Shape;127;p7"/>
          <p:cNvSpPr/>
          <p:nvPr/>
        </p:nvSpPr>
        <p:spPr>
          <a:xfrm>
            <a:off x="452265" y="1013724"/>
            <a:ext cx="8167200" cy="596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B1262"/>
              </a:solidFill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861510" y="1093629"/>
            <a:ext cx="62484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Укажите, какая организация является учредителем Добро.Центра: ГУДО ЛНР ЦДЮТ г.Стахан</a:t>
            </a:r>
            <a:r>
              <a:rPr b="1" lang="ru-RU" sz="1050">
                <a:solidFill>
                  <a:srgbClr val="2B1262"/>
                </a:solidFill>
              </a:rPr>
              <a:t>ова</a:t>
            </a: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457199" y="4282028"/>
            <a:ext cx="8167114" cy="804321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609599" y="4381876"/>
            <a:ext cx="79209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Каким образом вы можете сделать Добро.Центр финансово стабильной организацией (участие в грантах, коммерческая деятельности и тп). Опишите, пожалуйста. Участие в грантах и коммерческая деятельность (производство сувенирных изделий)</a:t>
            </a:r>
            <a:endParaRPr/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3886200" y="954261"/>
            <a:ext cx="3048000" cy="779289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34" y="361950"/>
            <a:ext cx="1039266" cy="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/>
        </p:nvSpPr>
        <p:spPr>
          <a:xfrm>
            <a:off x="457200" y="895350"/>
            <a:ext cx="3962399" cy="948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Взаимодействие</a:t>
            </a:r>
            <a:endParaRPr/>
          </a:p>
          <a:p>
            <a:pPr indent="0" lvl="0" marL="1270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партнерами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4114800" y="1067868"/>
            <a:ext cx="2667000" cy="552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Пропишите потенциальных партнеров, а также условия, на которых вы выстроите работу</a:t>
            </a:r>
            <a:endParaRPr/>
          </a:p>
        </p:txBody>
      </p:sp>
      <p:graphicFrame>
        <p:nvGraphicFramePr>
          <p:cNvPr id="140" name="Google Shape;140;p8"/>
          <p:cNvGraphicFramePr/>
          <p:nvPr/>
        </p:nvGraphicFramePr>
        <p:xfrm>
          <a:off x="484734" y="20883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{4AD491FC-C120-4B14-B21A-A6881BA5F08B}</a:tableStyleId>
              </a:tblPr>
              <a:tblGrid>
                <a:gridCol w="2683225"/>
                <a:gridCol w="2683225"/>
                <a:gridCol w="268322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300" strike="noStrik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Партнер</a:t>
                      </a:r>
                      <a:endParaRPr b="0" sz="130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300" strike="noStrik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Что вы можете дать партнеру?</a:t>
                      </a:r>
                      <a:endParaRPr b="0" sz="130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300" strike="noStrik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Что вы хотите получить</a:t>
                      </a:r>
                      <a:endParaRPr b="0" sz="13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300" strike="noStrik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от партнера?</a:t>
                      </a:r>
                      <a:endParaRPr b="0" sz="1300">
                        <a:solidFill>
                          <a:schemeClr val="accent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accent6"/>
                          </a:solidFill>
                        </a:rPr>
                        <a:t>Общеобразовательные и общественные организации города</a:t>
                      </a:r>
                      <a:endParaRPr sz="1300">
                        <a:solidFill>
                          <a:schemeClr val="accent6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accent6"/>
                          </a:solidFill>
                        </a:rPr>
                        <a:t>Организация и проведение массовых мероприятий, благотворительных акций. </a:t>
                      </a:r>
                      <a:r>
                        <a:rPr lang="ru-RU" sz="130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Обучение социальному проектированию, составлению грантовых заявок. Предоставление помещения для проведения мероприятий. Обучение волонтерской деятельности.</a:t>
                      </a:r>
                      <a:endParaRPr sz="1300">
                        <a:solidFill>
                          <a:schemeClr val="accent6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accent6"/>
                          </a:solidFill>
                        </a:rPr>
                        <a:t>Сотрудничество, активное участие в мероприятиях, проектах и акциях. Привлечение активной молодежи.</a:t>
                      </a:r>
                      <a:endParaRPr sz="1300">
                        <a:solidFill>
                          <a:schemeClr val="accent6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61950"/>
            <a:ext cx="1039266" cy="38558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/>
          <p:nvPr/>
        </p:nvSpPr>
        <p:spPr>
          <a:xfrm>
            <a:off x="240900" y="1598675"/>
            <a:ext cx="8229600" cy="213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B1262"/>
              </a:solidFill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457200" y="895350"/>
            <a:ext cx="7162800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Пространство и брендинг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533400" y="1598663"/>
            <a:ext cx="7848600" cy="2330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Представьте план пространства с описанными функциональными зонами Добро.Центра. Какие ценности вы закладываете в пространство Добро.Центра? В чем аутеничность (особенность) вашего пространства? Приложите референсы пространства Добро.Центра. </a:t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</a:rPr>
              <a:t>Открытие Добро.Центра планируется на базе ГУДО ЛНР ЦДЮТ г. Стаханова, в котором есть 10 учебных кабинетов, актовый зал на 240 посадочных мест, конференц-зал, спортивный зал, 2 хореографических класса, компьютерный класс. В работе Добро.Центра будет задействован отдел организационно-массовой и воспитательной работы в целях организации и реализации мероприятий и акций по направлениям работы Добро.Центра.</a:t>
            </a:r>
            <a:endParaRPr b="1" sz="105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050">
                <a:solidFill>
                  <a:schemeClr val="dk1"/>
                </a:solidFill>
              </a:rPr>
              <a:t>ГУДО ЛНР ЦДЮТ г.Стаханова на протяжении долгих лет является местом проведения городских этапов различных конкурсов и соревнований, является местом притяжения творческой и инициативной молодежи. Расположен в центре города, в хорошей транспортной доступности.</a:t>
            </a:r>
            <a:endParaRPr b="1" sz="105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2B1262"/>
              </a:solidFill>
            </a:endParaRPr>
          </a:p>
        </p:txBody>
      </p:sp>
      <p:pic>
        <p:nvPicPr>
          <p:cNvPr id="150" name="Google Shape;15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400" y="3852575"/>
            <a:ext cx="1596109" cy="119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200" y="138850"/>
            <a:ext cx="1752499" cy="13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900" y="3793937"/>
            <a:ext cx="1752499" cy="13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4775" y="3735275"/>
            <a:ext cx="1752493" cy="13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5425" y="3793918"/>
            <a:ext cx="1596099" cy="119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28650" y="3717675"/>
            <a:ext cx="1799434" cy="13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26025" y="109125"/>
            <a:ext cx="970000" cy="7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67300" y="184650"/>
            <a:ext cx="1691424" cy="12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2023-03-13T00:14:48Z</dcterms:created>
  <dc:creator>Арина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