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83" r:id="rId4"/>
    <p:sldId id="291" r:id="rId5"/>
    <p:sldId id="284" r:id="rId6"/>
    <p:sldId id="28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C3D5"/>
    <a:srgbClr val="24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/>
    <p:restoredTop sz="94355"/>
  </p:normalViewPr>
  <p:slideViewPr>
    <p:cSldViewPr snapToGrid="0" snapToObjects="1">
      <p:cViewPr varScale="1">
        <p:scale>
          <a:sx n="109" d="100"/>
          <a:sy n="109" d="100"/>
        </p:scale>
        <p:origin x="60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66" y="1"/>
            <a:ext cx="5005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Программа 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социальной 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занятости </a:t>
            </a:r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и трудовой 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адаптации </a:t>
            </a:r>
            <a:r>
              <a:rPr lang="ru-RU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Лавандин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01" y="3960866"/>
            <a:ext cx="622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Ставропольский край, </a:t>
            </a:r>
            <a:r>
              <a:rPr lang="ru-RU" sz="2400" dirty="0" err="1" smtClean="0">
                <a:latin typeface="Arial" charset="0"/>
                <a:ea typeface="Arial" charset="0"/>
                <a:cs typeface="Arial" charset="0"/>
              </a:rPr>
              <a:t>Нефтекумский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 городской округ</a:t>
            </a:r>
            <a:endParaRPr lang="ru-RU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825" y="5468217"/>
            <a:ext cx="10582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Автор проекта: директор АНО «Шаг к долголетию»</a:t>
            </a:r>
          </a:p>
          <a:p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Попова Юлия Сергеевна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E:\статья мещочки с лавандой 2022\IMG_5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41" y="170121"/>
            <a:ext cx="6454848" cy="34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73" y="3727938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806" y="265814"/>
            <a:ext cx="9218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Проблема 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социальной занятости и трудовой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адаптации</a:t>
            </a:r>
          </a:p>
          <a:p>
            <a:pPr marL="12700" lvl="1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людей с ограниченными возможностями здоровья с ментальными нарушениями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от 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18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 до 40 лет  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в </a:t>
            </a:r>
            <a:endParaRPr lang="ru-RU" sz="4000" b="1" dirty="0" smtClean="0">
              <a:solidFill>
                <a:srgbClr val="00B0F0"/>
              </a:solidFill>
              <a:latin typeface="Times New Roman"/>
              <a:ea typeface="Calibri"/>
            </a:endParaRPr>
          </a:p>
          <a:p>
            <a:pPr marL="12700" lvl="1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г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.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Нефтекумске и 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районных поселениях </a:t>
            </a:r>
            <a:r>
              <a:rPr lang="ru-RU" sz="4000" b="1" dirty="0" err="1">
                <a:solidFill>
                  <a:srgbClr val="00B0F0"/>
                </a:solidFill>
                <a:latin typeface="Times New Roman"/>
                <a:ea typeface="Calibri"/>
              </a:rPr>
              <a:t>Нефтекумского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Calibri"/>
              </a:rPr>
              <a:t> городского округа  Ставропольского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Calibri"/>
              </a:rPr>
              <a:t>края </a:t>
            </a:r>
            <a:endParaRPr lang="ru-RU" sz="4000" b="1" i="1" dirty="0">
              <a:solidFill>
                <a:srgbClr val="00B0F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3647" y="365125"/>
            <a:ext cx="10620153" cy="24312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Мероприятия проекта</a:t>
            </a:r>
            <a:endParaRPr lang="ru-RU" sz="4000" b="1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6285" y="2167276"/>
            <a:ext cx="10377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1.Обучающие </a:t>
            </a:r>
            <a:r>
              <a:rPr lang="ru-RU" sz="4800" b="1" dirty="0">
                <a:solidFill>
                  <a:srgbClr val="00B0F0"/>
                </a:solidFill>
              </a:rPr>
              <a:t>мастер-классы для «серебряных» волонтеров , </a:t>
            </a:r>
            <a:r>
              <a:rPr lang="ru-RU" sz="4800" b="1" dirty="0" smtClean="0">
                <a:solidFill>
                  <a:srgbClr val="00B0F0"/>
                </a:solidFill>
              </a:rPr>
              <a:t>обучение молодых инвалидов</a:t>
            </a:r>
          </a:p>
          <a:p>
            <a:r>
              <a:rPr lang="ru-RU" sz="4800" b="1" dirty="0" smtClean="0">
                <a:solidFill>
                  <a:srgbClr val="00B0F0"/>
                </a:solidFill>
              </a:rPr>
              <a:t>2.высадка </a:t>
            </a:r>
            <a:r>
              <a:rPr lang="ru-RU" sz="4800" b="1" dirty="0">
                <a:solidFill>
                  <a:srgbClr val="00B0F0"/>
                </a:solidFill>
              </a:rPr>
              <a:t>л</a:t>
            </a:r>
            <a:r>
              <a:rPr lang="ru-RU" sz="4800" b="1" dirty="0" smtClean="0">
                <a:solidFill>
                  <a:srgbClr val="00B0F0"/>
                </a:solidFill>
              </a:rPr>
              <a:t>аванды </a:t>
            </a:r>
          </a:p>
          <a:p>
            <a:r>
              <a:rPr lang="ru-RU" sz="4800" b="1" dirty="0" smtClean="0">
                <a:solidFill>
                  <a:srgbClr val="00B0F0"/>
                </a:solidFill>
              </a:rPr>
              <a:t>3.фестиваль </a:t>
            </a:r>
            <a:r>
              <a:rPr lang="ru-RU" sz="4800" b="1" dirty="0">
                <a:solidFill>
                  <a:srgbClr val="00B0F0"/>
                </a:solidFill>
              </a:rPr>
              <a:t>и </a:t>
            </a:r>
            <a:r>
              <a:rPr lang="ru-RU" sz="4800" b="1" dirty="0" smtClean="0">
                <a:solidFill>
                  <a:srgbClr val="00B0F0"/>
                </a:solidFill>
              </a:rPr>
              <a:t>экологические акции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93" y="245316"/>
            <a:ext cx="3062653" cy="2041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37" y="3567206"/>
            <a:ext cx="2782763" cy="185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7926" y="1922748"/>
            <a:ext cx="3874477" cy="1682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Arial" charset="0"/>
                <a:ea typeface="Arial" charset="0"/>
                <a:cs typeface="Arial" charset="0"/>
              </a:rPr>
              <a:t>Целебные свойства лаванды</a:t>
            </a:r>
            <a:endParaRPr lang="ru-RU" sz="4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E:\статья мещочки с лавандой 2022\IMG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6062"/>
            <a:ext cx="3332162" cy="22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татья мещочки с лавандой 2022\IMG_5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1" y="3788062"/>
            <a:ext cx="3588489" cy="23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756638" y="4702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0600" y="517526"/>
            <a:ext cx="10515600" cy="878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smtClean="0">
                <a:latin typeface="Arial" charset="0"/>
                <a:ea typeface="Arial" charset="0"/>
                <a:cs typeface="Arial" charset="0"/>
              </a:rPr>
              <a:t>Уникальность проекта</a:t>
            </a:r>
            <a:endParaRPr lang="ru-RU" sz="4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0792" y="1922748"/>
            <a:ext cx="3874477" cy="1764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latin typeface="Arial" charset="0"/>
                <a:ea typeface="Arial" charset="0"/>
                <a:cs typeface="Arial" charset="0"/>
              </a:rPr>
              <a:t>Внимание к проблеме экологии</a:t>
            </a:r>
            <a:endParaRPr lang="ru-RU" sz="4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Ключевые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809770"/>
            <a:ext cx="8775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>
              <a:spcAft>
                <a:spcPts val="0"/>
              </a:spcAft>
            </a:pP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Количество </a:t>
            </a:r>
            <a:r>
              <a:rPr lang="ru-RU" sz="2400" i="1" dirty="0" err="1">
                <a:latin typeface="Arial" charset="0"/>
                <a:ea typeface="Arial" charset="0"/>
                <a:cs typeface="Arial" charset="0"/>
              </a:rPr>
              <a:t>благополучателей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400" i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человек </a:t>
            </a: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i="1" dirty="0">
                <a:latin typeface="Arial" charset="0"/>
                <a:ea typeface="Arial" charset="0"/>
                <a:cs typeface="Arial" charset="0"/>
              </a:rPr>
            </a:b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Количество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«серебряных» волонтеров </a:t>
            </a:r>
            <a:r>
              <a:rPr lang="mr-IN" sz="2400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человек  (общая численность волонтеров в отряде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43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человек)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i="1" dirty="0">
                <a:latin typeface="Arial" charset="0"/>
                <a:ea typeface="Arial" charset="0"/>
                <a:cs typeface="Arial" charset="0"/>
              </a:rPr>
            </a:b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i="1" dirty="0">
                <a:latin typeface="Arial" charset="0"/>
                <a:ea typeface="Arial" charset="0"/>
                <a:cs typeface="Arial" charset="0"/>
              </a:rPr>
            </a:b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Количество мероприятий </a:t>
            </a:r>
            <a:r>
              <a:rPr lang="mr-IN" sz="2400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30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мероприятия, </a:t>
            </a:r>
            <a:r>
              <a:rPr lang="ru-RU" sz="24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занятий по обучению</a:t>
            </a: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r>
              <a:rPr lang="ru-RU" sz="2400" i="1" dirty="0">
                <a:effectLst/>
                <a:latin typeface="Arial" charset="0"/>
                <a:ea typeface="Arial" charset="0"/>
                <a:cs typeface="Arial" charset="0"/>
              </a:rPr>
              <a:t>Количество публикаций </a:t>
            </a:r>
            <a:r>
              <a:rPr lang="mr-IN" sz="2400" i="1" dirty="0">
                <a:effectLst/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-</a:t>
            </a: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 статьи в газету «Восход»,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Arial" charset="0"/>
                <a:ea typeface="Arial" charset="0"/>
                <a:cs typeface="Arial" charset="0"/>
              </a:rPr>
              <a:t>16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записей в Контакте, </a:t>
            </a:r>
            <a:r>
              <a:rPr lang="ru-RU" sz="24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 записей в Телеграмм канале.</a:t>
            </a:r>
            <a:endParaRPr lang="ru-RU" sz="2400" i="1" dirty="0">
              <a:effectLst/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endParaRPr lang="ru-RU" sz="24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Статьи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186076"/>
            <a:ext cx="7339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Итого сумма запрашиваемого гранта: </a:t>
            </a:r>
            <a:r>
              <a:rPr lang="ru-RU" sz="2400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493516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рублей </a:t>
            </a: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690688"/>
            <a:ext cx="74186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1. Оборудование </a:t>
            </a:r>
            <a:r>
              <a:rPr lang="ru-RU" sz="20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74500</a:t>
            </a: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 рублей (совок садовый, тачка, лопаты, система </a:t>
            </a:r>
            <a:r>
              <a:rPr lang="ru-RU" sz="2000" i="1" dirty="0" err="1" smtClean="0">
                <a:latin typeface="Arial" charset="0"/>
                <a:ea typeface="Arial" charset="0"/>
                <a:cs typeface="Arial" charset="0"/>
              </a:rPr>
              <a:t>автополива</a:t>
            </a: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ru-RU" sz="2000" i="1" dirty="0">
              <a:effectLst/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2. Оплата труда штатных специалистов -</a:t>
            </a:r>
            <a:r>
              <a:rPr lang="ru-RU" sz="20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164372 </a:t>
            </a: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рубля</a:t>
            </a:r>
            <a:endParaRPr lang="ru-RU" sz="2000" i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2000" i="1" dirty="0" smtClean="0">
                <a:effectLst/>
                <a:latin typeface="Arial" charset="0"/>
                <a:ea typeface="Arial" charset="0"/>
                <a:cs typeface="Arial" charset="0"/>
              </a:rPr>
              <a:t>3. Расходные материалы </a:t>
            </a:r>
            <a:r>
              <a:rPr lang="ru-RU" sz="20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190500</a:t>
            </a:r>
            <a:r>
              <a:rPr lang="ru-RU" sz="2000" i="1" dirty="0" smtClean="0">
                <a:effectLst/>
                <a:latin typeface="Arial" charset="0"/>
                <a:ea typeface="Arial" charset="0"/>
                <a:cs typeface="Arial" charset="0"/>
              </a:rPr>
              <a:t> рублей </a:t>
            </a: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(С</a:t>
            </a:r>
            <a:r>
              <a:rPr lang="ru-RU" sz="2000" i="1" dirty="0" smtClean="0">
                <a:effectLst/>
                <a:latin typeface="Arial" charset="0"/>
                <a:ea typeface="Arial" charset="0"/>
                <a:cs typeface="Arial" charset="0"/>
              </a:rPr>
              <a:t>аженцы, удобрения, торф, вода питьевая и т.д.)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4. Организация кофе-брейков -</a:t>
            </a:r>
            <a:r>
              <a:rPr lang="ru-RU" sz="2000" b="1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5600</a:t>
            </a:r>
            <a:r>
              <a:rPr lang="ru-RU" sz="2000" i="1" dirty="0" smtClean="0">
                <a:latin typeface="Arial" charset="0"/>
                <a:ea typeface="Arial" charset="0"/>
                <a:cs typeface="Arial" charset="0"/>
              </a:rPr>
              <a:t> рублей</a:t>
            </a:r>
            <a:endParaRPr lang="ru-RU" sz="2000" i="1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i="1" dirty="0" err="1" smtClean="0">
                <a:effectLst/>
                <a:latin typeface="Arial" charset="0"/>
                <a:ea typeface="Arial" charset="0"/>
                <a:cs typeface="Arial" charset="0"/>
              </a:rPr>
              <a:t>Софинансирование</a:t>
            </a:r>
            <a:r>
              <a:rPr lang="ru-RU" i="1" dirty="0" smtClean="0">
                <a:effectLst/>
                <a:latin typeface="Arial" charset="0"/>
                <a:ea typeface="Arial" charset="0"/>
                <a:cs typeface="Arial" charset="0"/>
              </a:rPr>
              <a:t> -</a:t>
            </a:r>
            <a:r>
              <a:rPr lang="ru-RU" sz="20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284650</a:t>
            </a:r>
            <a:r>
              <a:rPr lang="ru-RU" i="1" dirty="0" smtClean="0">
                <a:effectLst/>
                <a:latin typeface="Arial" charset="0"/>
                <a:ea typeface="Arial" charset="0"/>
                <a:cs typeface="Arial" charset="0"/>
              </a:rPr>
              <a:t> рублей</a:t>
            </a:r>
            <a:endParaRPr lang="ru-RU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4" t="-207" b="96015"/>
          <a:stretch/>
        </p:blipFill>
        <p:spPr>
          <a:xfrm>
            <a:off x="1263231" y="4945063"/>
            <a:ext cx="5762625" cy="1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158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Мероприятия проекта</vt:lpstr>
      <vt:lpstr>Целебные свойства лаванды</vt:lpstr>
      <vt:lpstr>Ключевые результаты</vt:lpstr>
      <vt:lpstr>Статьи бюджета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93</cp:revision>
  <cp:lastPrinted>2019-08-19T07:39:53Z</cp:lastPrinted>
  <dcterms:created xsi:type="dcterms:W3CDTF">2019-08-18T15:07:00Z</dcterms:created>
  <dcterms:modified xsi:type="dcterms:W3CDTF">2024-04-12T05:28:11Z</dcterms:modified>
</cp:coreProperties>
</file>