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9" r:id="rId1"/>
  </p:sldMasterIdLst>
  <p:sldIdLst>
    <p:sldId id="256" r:id="rId2"/>
    <p:sldId id="258" r:id="rId3"/>
    <p:sldId id="261" r:id="rId4"/>
    <p:sldId id="263" r:id="rId5"/>
    <p:sldId id="264" r:id="rId6"/>
    <p:sldId id="267" r:id="rId7"/>
    <p:sldId id="259" r:id="rId8"/>
    <p:sldId id="262" r:id="rId9"/>
    <p:sldId id="260" r:id="rId10"/>
    <p:sldId id="265"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66"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F181D8B-70C9-4A22-B189-6F6AC8F77F5C}" type="datetimeFigureOut">
              <a:rPr lang="ru-RU" smtClean="0"/>
              <a:pPr/>
              <a:t>06.03.2023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9A13716-4F47-4EEC-B71A-1D2E8A87AC65}" type="slidenum">
              <a:rPr lang="ru-RU" smtClean="0"/>
              <a:pPr/>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90788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F181D8B-70C9-4A22-B189-6F6AC8F77F5C}" type="datetimeFigureOut">
              <a:rPr lang="ru-RU" smtClean="0"/>
              <a:pPr/>
              <a:t>06.03.2023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9A13716-4F47-4EEC-B71A-1D2E8A87AC65}" type="slidenum">
              <a:rPr lang="ru-RU" smtClean="0"/>
              <a:pPr/>
              <a:t>‹#›</a:t>
            </a:fld>
            <a:endParaRPr lang="ru-RU"/>
          </a:p>
        </p:txBody>
      </p:sp>
    </p:spTree>
    <p:extLst>
      <p:ext uri="{BB962C8B-B14F-4D97-AF65-F5344CB8AC3E}">
        <p14:creationId xmlns:p14="http://schemas.microsoft.com/office/powerpoint/2010/main" xmlns="" val="2169988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F181D8B-70C9-4A22-B189-6F6AC8F77F5C}" type="datetimeFigureOut">
              <a:rPr lang="ru-RU" smtClean="0"/>
              <a:pPr/>
              <a:t>06.03.2023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9A13716-4F47-4EEC-B71A-1D2E8A87AC65}" type="slidenum">
              <a:rPr lang="ru-RU" smtClean="0"/>
              <a:pPr/>
              <a:t>‹#›</a:t>
            </a:fld>
            <a:endParaRPr lang="ru-RU"/>
          </a:p>
        </p:txBody>
      </p:sp>
    </p:spTree>
    <p:extLst>
      <p:ext uri="{BB962C8B-B14F-4D97-AF65-F5344CB8AC3E}">
        <p14:creationId xmlns:p14="http://schemas.microsoft.com/office/powerpoint/2010/main" xmlns="" val="2856667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F181D8B-70C9-4A22-B189-6F6AC8F77F5C}" type="datetimeFigureOut">
              <a:rPr lang="ru-RU" smtClean="0"/>
              <a:pPr/>
              <a:t>06.03.2023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9A13716-4F47-4EEC-B71A-1D2E8A87AC65}" type="slidenum">
              <a:rPr lang="ru-RU" smtClean="0"/>
              <a:pPr/>
              <a:t>‹#›</a:t>
            </a:fld>
            <a:endParaRPr lang="ru-RU"/>
          </a:p>
        </p:txBody>
      </p:sp>
    </p:spTree>
    <p:extLst>
      <p:ext uri="{BB962C8B-B14F-4D97-AF65-F5344CB8AC3E}">
        <p14:creationId xmlns:p14="http://schemas.microsoft.com/office/powerpoint/2010/main" xmlns="" val="376570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F181D8B-70C9-4A22-B189-6F6AC8F77F5C}" type="datetimeFigureOut">
              <a:rPr lang="ru-RU" smtClean="0"/>
              <a:pPr/>
              <a:t>06.03.2023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9A13716-4F47-4EEC-B71A-1D2E8A87AC65}" type="slidenum">
              <a:rPr lang="ru-RU" smtClean="0"/>
              <a:pPr/>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2388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F181D8B-70C9-4A22-B189-6F6AC8F77F5C}" type="datetimeFigureOut">
              <a:rPr lang="ru-RU" smtClean="0"/>
              <a:pPr/>
              <a:t>06.03.2023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9A13716-4F47-4EEC-B71A-1D2E8A87AC65}" type="slidenum">
              <a:rPr lang="ru-RU" smtClean="0"/>
              <a:pPr/>
              <a:t>‹#›</a:t>
            </a:fld>
            <a:endParaRPr lang="ru-RU"/>
          </a:p>
        </p:txBody>
      </p:sp>
    </p:spTree>
    <p:extLst>
      <p:ext uri="{BB962C8B-B14F-4D97-AF65-F5344CB8AC3E}">
        <p14:creationId xmlns:p14="http://schemas.microsoft.com/office/powerpoint/2010/main" xmlns="" val="363893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F181D8B-70C9-4A22-B189-6F6AC8F77F5C}" type="datetimeFigureOut">
              <a:rPr lang="ru-RU" smtClean="0"/>
              <a:pPr/>
              <a:t>06.03.2023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9A13716-4F47-4EEC-B71A-1D2E8A87AC65}" type="slidenum">
              <a:rPr lang="ru-RU" smtClean="0"/>
              <a:pPr/>
              <a:t>‹#›</a:t>
            </a:fld>
            <a:endParaRPr lang="ru-RU"/>
          </a:p>
        </p:txBody>
      </p:sp>
    </p:spTree>
    <p:extLst>
      <p:ext uri="{BB962C8B-B14F-4D97-AF65-F5344CB8AC3E}">
        <p14:creationId xmlns:p14="http://schemas.microsoft.com/office/powerpoint/2010/main" xmlns="" val="3715709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F181D8B-70C9-4A22-B189-6F6AC8F77F5C}" type="datetimeFigureOut">
              <a:rPr lang="ru-RU" smtClean="0"/>
              <a:pPr/>
              <a:t>06.03.2023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9A13716-4F47-4EEC-B71A-1D2E8A87AC65}" type="slidenum">
              <a:rPr lang="ru-RU" smtClean="0"/>
              <a:pPr/>
              <a:t>‹#›</a:t>
            </a:fld>
            <a:endParaRPr lang="ru-RU"/>
          </a:p>
        </p:txBody>
      </p:sp>
    </p:spTree>
    <p:extLst>
      <p:ext uri="{BB962C8B-B14F-4D97-AF65-F5344CB8AC3E}">
        <p14:creationId xmlns:p14="http://schemas.microsoft.com/office/powerpoint/2010/main" xmlns="" val="205365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F181D8B-70C9-4A22-B189-6F6AC8F77F5C}" type="datetimeFigureOut">
              <a:rPr lang="ru-RU" smtClean="0"/>
              <a:pPr/>
              <a:t>06.03.2023</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09A13716-4F47-4EEC-B71A-1D2E8A87AC65}" type="slidenum">
              <a:rPr lang="ru-RU" smtClean="0"/>
              <a:pPr/>
              <a:t>‹#›</a:t>
            </a:fld>
            <a:endParaRPr lang="ru-RU"/>
          </a:p>
        </p:txBody>
      </p:sp>
    </p:spTree>
    <p:extLst>
      <p:ext uri="{BB962C8B-B14F-4D97-AF65-F5344CB8AC3E}">
        <p14:creationId xmlns:p14="http://schemas.microsoft.com/office/powerpoint/2010/main" xmlns="" val="222766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F181D8B-70C9-4A22-B189-6F6AC8F77F5C}" type="datetimeFigureOut">
              <a:rPr lang="ru-RU" smtClean="0"/>
              <a:pPr/>
              <a:t>06.03.2023</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9A13716-4F47-4EEC-B71A-1D2E8A87AC65}" type="slidenum">
              <a:rPr lang="ru-RU" smtClean="0"/>
              <a:pPr/>
              <a:t>‹#›</a:t>
            </a:fld>
            <a:endParaRPr lang="ru-RU"/>
          </a:p>
        </p:txBody>
      </p:sp>
    </p:spTree>
    <p:extLst>
      <p:ext uri="{BB962C8B-B14F-4D97-AF65-F5344CB8AC3E}">
        <p14:creationId xmlns:p14="http://schemas.microsoft.com/office/powerpoint/2010/main" xmlns="" val="384409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F181D8B-70C9-4A22-B189-6F6AC8F77F5C}" type="datetimeFigureOut">
              <a:rPr lang="ru-RU" smtClean="0"/>
              <a:pPr/>
              <a:t>06.03.2023</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A13716-4F47-4EEC-B71A-1D2E8A87AC65}" type="slidenum">
              <a:rPr lang="ru-RU" smtClean="0"/>
              <a:pPr/>
              <a:t>‹#›</a:t>
            </a:fld>
            <a:endParaRPr lang="ru-RU"/>
          </a:p>
        </p:txBody>
      </p:sp>
    </p:spTree>
    <p:extLst>
      <p:ext uri="{BB962C8B-B14F-4D97-AF65-F5344CB8AC3E}">
        <p14:creationId xmlns:p14="http://schemas.microsoft.com/office/powerpoint/2010/main" xmlns="" val="1343967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F181D8B-70C9-4A22-B189-6F6AC8F77F5C}" type="datetimeFigureOut">
              <a:rPr lang="ru-RU" smtClean="0"/>
              <a:pPr/>
              <a:t>06.03.2023</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9A13716-4F47-4EEC-B71A-1D2E8A87AC65}" type="slidenum">
              <a:rPr lang="ru-RU" smtClean="0"/>
              <a:pPr/>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31014994"/>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cstate="print">
            <a:extLst>
              <a:ext uri="{28A0092B-C50C-407E-A947-70E740481C1C}">
                <a14:useLocalDpi xmlns:a14="http://schemas.microsoft.com/office/drawing/2010/main" xmlns="" val="0"/>
              </a:ext>
            </a:extLst>
          </a:blip>
          <a:srcRect l="-185" t="5742" r="185" b="30520"/>
          <a:stretch/>
        </p:blipFill>
        <p:spPr>
          <a:xfrm>
            <a:off x="0" y="0"/>
            <a:ext cx="12192000" cy="4911634"/>
          </a:xfrm>
          <a:prstGeom prst="rect">
            <a:avLst/>
          </a:prstGeom>
        </p:spPr>
      </p:pic>
      <p:sp>
        <p:nvSpPr>
          <p:cNvPr id="6" name="Заголовок 5"/>
          <p:cNvSpPr>
            <a:spLocks noGrp="1"/>
          </p:cNvSpPr>
          <p:nvPr>
            <p:ph type="title"/>
          </p:nvPr>
        </p:nvSpPr>
        <p:spPr>
          <a:xfrm>
            <a:off x="104503" y="5066646"/>
            <a:ext cx="7184571" cy="1680754"/>
          </a:xfrm>
        </p:spPr>
        <p:txBody>
          <a:bodyPr/>
          <a:lstStyle/>
          <a:p>
            <a:pPr algn="ctr"/>
            <a:r>
              <a:rPr lang="ru-RU" sz="5800" dirty="0" smtClean="0">
                <a:latin typeface="Century Schoolbook" panose="02040604050505020304" pitchFamily="18" charset="0"/>
              </a:rPr>
              <a:t>ЦАРИЦЫНСКИЙ КОСТЮМ 19 ВЕКА</a:t>
            </a:r>
            <a:endParaRPr lang="ru-RU" sz="5800" dirty="0">
              <a:latin typeface="Century Schoolbook" panose="02040604050505020304" pitchFamily="18" charset="0"/>
            </a:endParaRPr>
          </a:p>
        </p:txBody>
      </p:sp>
      <p:sp>
        <p:nvSpPr>
          <p:cNvPr id="3" name="Подзаголовок 2"/>
          <p:cNvSpPr>
            <a:spLocks noGrp="1"/>
          </p:cNvSpPr>
          <p:nvPr>
            <p:ph type="body" sz="half" idx="2"/>
          </p:nvPr>
        </p:nvSpPr>
        <p:spPr>
          <a:xfrm>
            <a:off x="7019106" y="5309618"/>
            <a:ext cx="5033556" cy="1548382"/>
          </a:xfrm>
        </p:spPr>
        <p:txBody>
          <a:bodyPr>
            <a:noAutofit/>
          </a:bodyPr>
          <a:lstStyle/>
          <a:p>
            <a:pPr algn="r"/>
            <a:r>
              <a:rPr lang="ru-RU" sz="2000" dirty="0" smtClean="0">
                <a:latin typeface="Century Schoolbook" panose="02040604050505020304" pitchFamily="18" charset="0"/>
              </a:rPr>
              <a:t>Выполнила:</a:t>
            </a:r>
            <a:endParaRPr lang="ru-RU" sz="2000" dirty="0" smtClean="0">
              <a:latin typeface="Century Schoolbook" panose="02040604050505020304" pitchFamily="18" charset="0"/>
            </a:endParaRPr>
          </a:p>
          <a:p>
            <a:pPr algn="r"/>
            <a:r>
              <a:rPr lang="ru-RU" sz="2000" dirty="0" err="1" smtClean="0">
                <a:latin typeface="Century Schoolbook" panose="02040604050505020304" pitchFamily="18" charset="0"/>
              </a:rPr>
              <a:t>Садулаева</a:t>
            </a:r>
            <a:r>
              <a:rPr lang="ru-RU" sz="2000" dirty="0" smtClean="0">
                <a:latin typeface="Century Schoolbook" panose="02040604050505020304" pitchFamily="18" charset="0"/>
              </a:rPr>
              <a:t> </a:t>
            </a:r>
            <a:r>
              <a:rPr lang="ru-RU" sz="2000" dirty="0" err="1" smtClean="0">
                <a:latin typeface="Century Schoolbook" panose="02040604050505020304" pitchFamily="18" charset="0"/>
              </a:rPr>
              <a:t>Макка</a:t>
            </a:r>
            <a:r>
              <a:rPr lang="ru-RU" sz="2000" dirty="0" smtClean="0">
                <a:latin typeface="Century Schoolbook" panose="02040604050505020304" pitchFamily="18" charset="0"/>
              </a:rPr>
              <a:t>, </a:t>
            </a:r>
          </a:p>
          <a:p>
            <a:pPr algn="r"/>
            <a:r>
              <a:rPr lang="ru-RU" sz="2000" dirty="0" smtClean="0">
                <a:latin typeface="Century Schoolbook" panose="02040604050505020304" pitchFamily="18" charset="0"/>
              </a:rPr>
              <a:t>студентка </a:t>
            </a:r>
            <a:r>
              <a:rPr lang="ru-RU" sz="2000" dirty="0" smtClean="0">
                <a:latin typeface="Century Schoolbook" panose="02040604050505020304" pitchFamily="18" charset="0"/>
              </a:rPr>
              <a:t>группы </a:t>
            </a:r>
            <a:r>
              <a:rPr lang="ru-RU" sz="2000" dirty="0" smtClean="0">
                <a:latin typeface="Century Schoolbook" panose="02040604050505020304" pitchFamily="18" charset="0"/>
              </a:rPr>
              <a:t>К-3-1</a:t>
            </a:r>
            <a:endParaRPr lang="ru-RU" sz="2000" dirty="0" smtClean="0">
              <a:latin typeface="Century Schoolbook" panose="02040604050505020304" pitchFamily="18" charset="0"/>
            </a:endParaRPr>
          </a:p>
          <a:p>
            <a:pPr algn="r"/>
            <a:endParaRPr lang="ru-RU" sz="2000" dirty="0" smtClean="0">
              <a:latin typeface="Century Schoolbook" panose="02040604050505020304" pitchFamily="18" charset="0"/>
            </a:endParaRPr>
          </a:p>
        </p:txBody>
      </p:sp>
    </p:spTree>
    <p:extLst>
      <p:ext uri="{BB962C8B-B14F-4D97-AF65-F5344CB8AC3E}">
        <p14:creationId xmlns:p14="http://schemas.microsoft.com/office/powerpoint/2010/main" xmlns="" val="2004372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7459"/>
            <a:ext cx="12078789" cy="1277786"/>
          </a:xfrm>
          <a:prstGeom prst="rect">
            <a:avLst/>
          </a:prstGeom>
        </p:spPr>
        <p:txBody>
          <a:bodyPr wrap="square">
            <a:spAutoFit/>
          </a:bodyPr>
          <a:lstStyle/>
          <a:p>
            <a:pPr algn="ctr">
              <a:lnSpc>
                <a:spcPct val="107000"/>
              </a:lnSpc>
              <a:spcAft>
                <a:spcPts val="800"/>
              </a:spcAft>
            </a:pPr>
            <a:r>
              <a:rPr lang="ru-RU" dirty="0">
                <a:latin typeface="Century Schoolbook" panose="02040604050505020304" pitchFamily="18" charset="0"/>
                <a:ea typeface="Calibri" panose="020F0502020204030204" pitchFamily="34" charset="0"/>
                <a:cs typeface="Times New Roman" panose="02020603050405020304" pitchFamily="18" charset="0"/>
              </a:rPr>
              <a:t>В </a:t>
            </a:r>
            <a:r>
              <a:rPr lang="ru-RU" dirty="0" smtClean="0">
                <a:latin typeface="Century Schoolbook" panose="02040604050505020304" pitchFamily="18" charset="0"/>
                <a:ea typeface="Calibri" panose="020F0502020204030204" pitchFamily="34" charset="0"/>
                <a:cs typeface="Times New Roman" panose="02020603050405020304" pitchFamily="18" charset="0"/>
              </a:rPr>
              <a:t>середине 19 века </a:t>
            </a:r>
            <a:r>
              <a:rPr lang="ru-RU" dirty="0">
                <a:latin typeface="Century Schoolbook" panose="02040604050505020304" pitchFamily="18" charset="0"/>
                <a:ea typeface="Calibri" panose="020F0502020204030204" pitchFamily="34" charset="0"/>
                <a:cs typeface="Times New Roman" panose="02020603050405020304" pitchFamily="18" charset="0"/>
              </a:rPr>
              <a:t>фрак был потеснен сюртуком. Популярность сюртука можно объяснить его удобством. Если фрак, широко вырезанный на груди, то сюртук, застегнутый на все пуговицы, не только прикрывал фигуру до колен, скрывая ее недостатки, но в то же время подчеркивал целостность силуэта, его лаконичность и красоту.</a:t>
            </a:r>
          </a:p>
        </p:txBody>
      </p:sp>
      <p:pic>
        <p:nvPicPr>
          <p:cNvPr id="5" name="Рисунок 4"/>
          <p:cNvPicPr>
            <a:picLocks noChangeAspect="1"/>
          </p:cNvPicPr>
          <p:nvPr/>
        </p:nvPicPr>
        <p:blipFill rotWithShape="1">
          <a:blip r:embed="rId2" cstate="print"/>
          <a:srcRect b="7805"/>
          <a:stretch/>
        </p:blipFill>
        <p:spPr>
          <a:xfrm>
            <a:off x="6039394" y="1471749"/>
            <a:ext cx="4233690" cy="47455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rotWithShape="1">
          <a:blip r:embed="rId3" cstate="print"/>
          <a:srcRect l="7134" t="9799" r="5678" b="9556"/>
          <a:stretch/>
        </p:blipFill>
        <p:spPr>
          <a:xfrm>
            <a:off x="1811381" y="1471749"/>
            <a:ext cx="3901441" cy="47455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925445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10167" y="2342605"/>
            <a:ext cx="5834130" cy="515526"/>
          </a:xfrm>
          <a:prstGeom prst="rect">
            <a:avLst/>
          </a:prstGeom>
        </p:spPr>
        <p:txBody>
          <a:bodyPr wrap="square">
            <a:spAutoFit/>
          </a:bodyPr>
          <a:lstStyle/>
          <a:p>
            <a:pPr>
              <a:lnSpc>
                <a:spcPct val="107000"/>
              </a:lnSpc>
              <a:spcAft>
                <a:spcPts val="800"/>
              </a:spcAft>
            </a:pPr>
            <a:r>
              <a:rPr lang="ru-RU" sz="2800" dirty="0">
                <a:latin typeface="Century Schoolbook" panose="02040604050505020304" pitchFamily="18" charset="0"/>
                <a:ea typeface="Calibri" panose="020F0502020204030204" pitchFamily="34" charset="0"/>
                <a:cs typeface="Times New Roman" panose="02020603050405020304" pitchFamily="18" charset="0"/>
              </a:rPr>
              <a:t>СПАСИБО ЗА ВНИМАНИЕ!</a:t>
            </a:r>
          </a:p>
        </p:txBody>
      </p:sp>
    </p:spTree>
    <p:extLst>
      <p:ext uri="{BB962C8B-B14F-4D97-AF65-F5344CB8AC3E}">
        <p14:creationId xmlns:p14="http://schemas.microsoft.com/office/powerpoint/2010/main" xmlns="" val="2718360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04799" y="212133"/>
            <a:ext cx="11695611" cy="923330"/>
          </a:xfrm>
          <a:prstGeom prst="rect">
            <a:avLst/>
          </a:prstGeom>
        </p:spPr>
        <p:txBody>
          <a:bodyPr wrap="square">
            <a:spAutoFit/>
          </a:bodyPr>
          <a:lstStyle/>
          <a:p>
            <a:pPr algn="ctr"/>
            <a:r>
              <a:rPr lang="ru-RU" dirty="0" smtClean="0">
                <a:solidFill>
                  <a:srgbClr val="000000"/>
                </a:solidFill>
                <a:latin typeface="Century Schoolbook" panose="02040604050505020304" pitchFamily="18" charset="0"/>
                <a:ea typeface="Calibri" panose="020F0502020204030204" pitchFamily="34" charset="0"/>
              </a:rPr>
              <a:t>      История </a:t>
            </a:r>
            <a:r>
              <a:rPr lang="ru-RU" dirty="0">
                <a:solidFill>
                  <a:srgbClr val="000000"/>
                </a:solidFill>
                <a:latin typeface="Century Schoolbook" panose="02040604050505020304" pitchFamily="18" charset="0"/>
                <a:ea typeface="Calibri" panose="020F0502020204030204" pitchFamily="34" charset="0"/>
              </a:rPr>
              <a:t>Царицына начинается в 1555 году. Царицын был основан на левом побережье реки Волга. Но спустя некоторое время был перенесен на правый берег в месте впадения в Волгу реки Царица, из-за чего и получил свое название.</a:t>
            </a:r>
            <a:endParaRPr lang="ru-RU" dirty="0">
              <a:latin typeface="Century Schoolbook" panose="02040604050505020304" pitchFamily="18" charset="0"/>
            </a:endParaRPr>
          </a:p>
        </p:txBody>
      </p:sp>
      <p:pic>
        <p:nvPicPr>
          <p:cNvPr id="11" name="Рисунок 10"/>
          <p:cNvPicPr>
            <a:picLocks noChangeAspect="1"/>
          </p:cNvPicPr>
          <p:nvPr/>
        </p:nvPicPr>
        <p:blipFill>
          <a:blip r:embed="rId2" cstate="print"/>
          <a:stretch>
            <a:fillRect/>
          </a:stretch>
        </p:blipFill>
        <p:spPr>
          <a:xfrm>
            <a:off x="1782855" y="1287863"/>
            <a:ext cx="8572500" cy="4972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529706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56754" y="198177"/>
            <a:ext cx="11887200" cy="923330"/>
          </a:xfrm>
          <a:prstGeom prst="rect">
            <a:avLst/>
          </a:prstGeom>
        </p:spPr>
        <p:txBody>
          <a:bodyPr wrap="square">
            <a:spAutoFit/>
          </a:bodyPr>
          <a:lstStyle/>
          <a:p>
            <a:pPr algn="ctr"/>
            <a:r>
              <a:rPr lang="ru-RU" dirty="0" smtClean="0">
                <a:latin typeface="Century Schoolbook" panose="02040604050505020304" pitchFamily="18" charset="0"/>
              </a:rPr>
              <a:t>В </a:t>
            </a:r>
            <a:r>
              <a:rPr lang="ru-RU" dirty="0">
                <a:latin typeface="Century Schoolbook" panose="02040604050505020304" pitchFamily="18" charset="0"/>
              </a:rPr>
              <a:t>те далекие времена царицынские модницы носили невероятно красивые туалеты с обилием кружев, вышивки, элегантными аксессуарами (шляпами, зонтиками, перчатками и др.).</a:t>
            </a:r>
            <a:r>
              <a:rPr lang="ru-RU" dirty="0" smtClean="0">
                <a:solidFill>
                  <a:srgbClr val="000000"/>
                </a:solidFill>
                <a:latin typeface="Century Schoolbook" panose="02040604050505020304" pitchFamily="18" charset="0"/>
                <a:ea typeface="Calibri" panose="020F0502020204030204" pitchFamily="34" charset="0"/>
              </a:rPr>
              <a:t/>
            </a:r>
            <a:br>
              <a:rPr lang="ru-RU" dirty="0" smtClean="0">
                <a:solidFill>
                  <a:srgbClr val="000000"/>
                </a:solidFill>
                <a:latin typeface="Century Schoolbook" panose="02040604050505020304" pitchFamily="18" charset="0"/>
                <a:ea typeface="Calibri" panose="020F0502020204030204" pitchFamily="34" charset="0"/>
              </a:rPr>
            </a:br>
            <a:endParaRPr lang="ru-RU" dirty="0"/>
          </a:p>
        </p:txBody>
      </p:sp>
      <p:pic>
        <p:nvPicPr>
          <p:cNvPr id="2" name="Рисунок 1"/>
          <p:cNvPicPr>
            <a:picLocks noChangeAspect="1"/>
          </p:cNvPicPr>
          <p:nvPr/>
        </p:nvPicPr>
        <p:blipFill>
          <a:blip r:embed="rId2" cstate="print"/>
          <a:stretch>
            <a:fillRect/>
          </a:stretch>
        </p:blipFill>
        <p:spPr>
          <a:xfrm>
            <a:off x="343263" y="1043130"/>
            <a:ext cx="5090159" cy="5059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19930" y="1043130"/>
            <a:ext cx="6198332" cy="5059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683152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stretch>
            <a:fillRect/>
          </a:stretch>
        </p:blipFill>
        <p:spPr>
          <a:xfrm>
            <a:off x="130629" y="2046515"/>
            <a:ext cx="5700136" cy="4045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Прямоугольник 8"/>
          <p:cNvSpPr/>
          <p:nvPr/>
        </p:nvSpPr>
        <p:spPr>
          <a:xfrm>
            <a:off x="130629" y="229550"/>
            <a:ext cx="11869781" cy="1477328"/>
          </a:xfrm>
          <a:prstGeom prst="rect">
            <a:avLst/>
          </a:prstGeom>
        </p:spPr>
        <p:txBody>
          <a:bodyPr wrap="square">
            <a:spAutoFit/>
          </a:bodyPr>
          <a:lstStyle/>
          <a:p>
            <a:pPr algn="ctr"/>
            <a:r>
              <a:rPr lang="ru-RU" dirty="0">
                <a:latin typeface="Century Schoolbook" panose="02040604050505020304" pitchFamily="18" charset="0"/>
              </a:rPr>
              <a:t>В конце 1820-х годов силуэт женского </a:t>
            </a:r>
            <a:r>
              <a:rPr lang="ru-RU" dirty="0" smtClean="0">
                <a:latin typeface="Century Schoolbook" panose="02040604050505020304" pitchFamily="18" charset="0"/>
              </a:rPr>
              <a:t>платья </a:t>
            </a:r>
            <a:r>
              <a:rPr lang="ru-RU" dirty="0">
                <a:latin typeface="Century Schoolbook" panose="02040604050505020304" pitchFamily="18" charset="0"/>
              </a:rPr>
              <a:t>меняется: линия талии снижается и возвращается на свое естественное место. Снова </a:t>
            </a:r>
            <a:r>
              <a:rPr lang="ru-RU" dirty="0" smtClean="0">
                <a:latin typeface="Century Schoolbook" panose="02040604050505020304" pitchFamily="18" charset="0"/>
              </a:rPr>
              <a:t>появляется корсет, который делает </a:t>
            </a:r>
            <a:r>
              <a:rPr lang="ru-RU" dirty="0">
                <a:latin typeface="Century Schoolbook" panose="02040604050505020304" pitchFamily="18" charset="0"/>
              </a:rPr>
              <a:t>талию очень </a:t>
            </a:r>
            <a:r>
              <a:rPr lang="ru-RU" dirty="0" smtClean="0">
                <a:latin typeface="Century Schoolbook" panose="02040604050505020304" pitchFamily="18" charset="0"/>
              </a:rPr>
              <a:t>тонкой. На </a:t>
            </a:r>
            <a:r>
              <a:rPr lang="ru-RU" dirty="0">
                <a:latin typeface="Century Schoolbook" panose="02040604050505020304" pitchFamily="18" charset="0"/>
              </a:rPr>
              <a:t>смену узкой юбке приходит широкая, скроенная из нескольких прямых полотнищ юбка, </a:t>
            </a:r>
            <a:r>
              <a:rPr lang="ru-RU" dirty="0" err="1">
                <a:latin typeface="Century Schoolbook" panose="02040604050505020304" pitchFamily="18" charset="0"/>
              </a:rPr>
              <a:t>сосборенная</a:t>
            </a:r>
            <a:r>
              <a:rPr lang="ru-RU" dirty="0">
                <a:latin typeface="Century Schoolbook" panose="02040604050505020304" pitchFamily="18" charset="0"/>
              </a:rPr>
              <a:t> на поясе и сзади расходящаяся к подолу. </a:t>
            </a:r>
            <a:r>
              <a:rPr lang="ru-RU" dirty="0" smtClean="0">
                <a:latin typeface="Century Schoolbook" panose="02040604050505020304" pitchFamily="18" charset="0"/>
              </a:rPr>
              <a:t>Рукав </a:t>
            </a:r>
            <a:r>
              <a:rPr lang="ru-RU" dirty="0">
                <a:latin typeface="Century Schoolbook" panose="02040604050505020304" pitchFamily="18" charset="0"/>
              </a:rPr>
              <a:t>постепенно расширяется у плеча, становится очень </a:t>
            </a:r>
            <a:r>
              <a:rPr lang="ru-RU" dirty="0" smtClean="0">
                <a:latin typeface="Century Schoolbook" panose="02040604050505020304" pitchFamily="18" charset="0"/>
              </a:rPr>
              <a:t>пышным и сужается </a:t>
            </a:r>
            <a:r>
              <a:rPr lang="ru-RU" dirty="0">
                <a:latin typeface="Century Schoolbook" panose="02040604050505020304" pitchFamily="18" charset="0"/>
              </a:rPr>
              <a:t>к запястью. </a:t>
            </a:r>
          </a:p>
        </p:txBody>
      </p:sp>
      <p:pic>
        <p:nvPicPr>
          <p:cNvPr id="2" name="Рисунок 1"/>
          <p:cNvPicPr>
            <a:picLocks noChangeAspect="1"/>
          </p:cNvPicPr>
          <p:nvPr/>
        </p:nvPicPr>
        <p:blipFill rotWithShape="1">
          <a:blip r:embed="rId3" cstate="print"/>
          <a:srcRect t="8958"/>
          <a:stretch/>
        </p:blipFill>
        <p:spPr>
          <a:xfrm>
            <a:off x="5995850" y="2046515"/>
            <a:ext cx="6066134" cy="4040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922582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78039" y="276997"/>
            <a:ext cx="11939453" cy="1477328"/>
          </a:xfrm>
          <a:prstGeom prst="rect">
            <a:avLst/>
          </a:prstGeom>
        </p:spPr>
        <p:txBody>
          <a:bodyPr wrap="square">
            <a:spAutoFit/>
          </a:bodyPr>
          <a:lstStyle/>
          <a:p>
            <a:pPr algn="ctr"/>
            <a:r>
              <a:rPr lang="ru-RU" dirty="0">
                <a:latin typeface="Century Schoolbook" panose="02040604050505020304" pitchFamily="18" charset="0"/>
              </a:rPr>
              <a:t>Новый силуэт женского платья сложился к 1870-м годам: лиф плотно облегал фигуру, затянутую в длинный корсет, а юбка была эффектно задрапирована сзади с помощью многочисленных пуфов, </a:t>
            </a:r>
            <a:r>
              <a:rPr lang="ru-RU" dirty="0" smtClean="0">
                <a:latin typeface="Century Schoolbook" panose="02040604050505020304" pitchFamily="18" charset="0"/>
              </a:rPr>
              <a:t>подборов</a:t>
            </a:r>
            <a:r>
              <a:rPr lang="ru-RU" dirty="0">
                <a:latin typeface="Century Schoolbook" panose="02040604050505020304" pitchFamily="18" charset="0"/>
              </a:rPr>
              <a:t>,</a:t>
            </a:r>
            <a:r>
              <a:rPr lang="ru-RU" dirty="0" smtClean="0">
                <a:latin typeface="Century Schoolbook" panose="02040604050505020304" pitchFamily="18" charset="0"/>
              </a:rPr>
              <a:t> </a:t>
            </a:r>
            <a:r>
              <a:rPr lang="ru-RU" dirty="0">
                <a:latin typeface="Century Schoolbook" panose="02040604050505020304" pitchFamily="18" charset="0"/>
              </a:rPr>
              <a:t>складок, бантов, плиссированных оборок и заканчивалась длинным </a:t>
            </a:r>
            <a:r>
              <a:rPr lang="ru-RU" dirty="0" smtClean="0">
                <a:latin typeface="Century Schoolbook" panose="02040604050505020304" pitchFamily="18" charset="0"/>
              </a:rPr>
              <a:t>шлейфом, </a:t>
            </a:r>
            <a:r>
              <a:rPr lang="ru-RU" dirty="0">
                <a:latin typeface="Century Schoolbook" panose="02040604050505020304" pitchFamily="18" charset="0"/>
              </a:rPr>
              <a:t>волочащимся по полу наподобие «русалочьего » или «павлиньего» </a:t>
            </a:r>
            <a:r>
              <a:rPr lang="ru-RU" dirty="0" smtClean="0">
                <a:latin typeface="Century Schoolbook" panose="02040604050505020304" pitchFamily="18" charset="0"/>
              </a:rPr>
              <a:t>хвоста. </a:t>
            </a:r>
            <a:endParaRPr lang="ru-RU" dirty="0">
              <a:latin typeface="Century Schoolbook" panose="02040604050505020304" pitchFamily="18" charset="0"/>
            </a:endParaRPr>
          </a:p>
          <a:p>
            <a:pPr algn="ctr"/>
            <a:endParaRPr lang="ru-RU" dirty="0">
              <a:latin typeface="Century Schoolbook" panose="02040604050505020304" pitchFamily="18" charset="0"/>
            </a:endParaRPr>
          </a:p>
        </p:txBody>
      </p:sp>
      <p:pic>
        <p:nvPicPr>
          <p:cNvPr id="3" name="Рисунок 2"/>
          <p:cNvPicPr>
            <a:picLocks noChangeAspect="1"/>
          </p:cNvPicPr>
          <p:nvPr/>
        </p:nvPicPr>
        <p:blipFill>
          <a:blip r:embed="rId2" cstate="print"/>
          <a:stretch>
            <a:fillRect/>
          </a:stretch>
        </p:blipFill>
        <p:spPr>
          <a:xfrm>
            <a:off x="69667" y="1754325"/>
            <a:ext cx="3041102" cy="4219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a:blip r:embed="rId3" cstate="print"/>
          <a:stretch>
            <a:fillRect/>
          </a:stretch>
        </p:blipFill>
        <p:spPr>
          <a:xfrm>
            <a:off x="3164248" y="1754325"/>
            <a:ext cx="2976037" cy="4219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4" cstate="print"/>
          <a:stretch>
            <a:fillRect/>
          </a:stretch>
        </p:blipFill>
        <p:spPr>
          <a:xfrm>
            <a:off x="6201244" y="1754325"/>
            <a:ext cx="3023108" cy="4219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5" cstate="print"/>
          <a:stretch>
            <a:fillRect/>
          </a:stretch>
        </p:blipFill>
        <p:spPr>
          <a:xfrm>
            <a:off x="9277831" y="1754325"/>
            <a:ext cx="2869434" cy="4219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584180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stretch>
            <a:fillRect/>
          </a:stretch>
        </p:blipFill>
        <p:spPr>
          <a:xfrm>
            <a:off x="8396297" y="1275688"/>
            <a:ext cx="3623682" cy="47503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rotWithShape="1">
          <a:blip r:embed="rId3" cstate="print"/>
          <a:srcRect l="11837" t="184" r="10882" b="-184"/>
          <a:stretch/>
        </p:blipFill>
        <p:spPr>
          <a:xfrm>
            <a:off x="5765075" y="1279601"/>
            <a:ext cx="2447109" cy="4745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261256" y="192652"/>
            <a:ext cx="11634651" cy="923330"/>
          </a:xfrm>
          <a:prstGeom prst="rect">
            <a:avLst/>
          </a:prstGeom>
        </p:spPr>
        <p:txBody>
          <a:bodyPr wrap="square">
            <a:spAutoFit/>
          </a:bodyPr>
          <a:lstStyle/>
          <a:p>
            <a:pPr algn="ctr"/>
            <a:r>
              <a:rPr lang="ru-RU" dirty="0">
                <a:latin typeface="Century Schoolbook" panose="02040604050505020304" pitchFamily="18" charset="0"/>
                <a:ea typeface="Calibri" panose="020F0502020204030204" pitchFamily="34" charset="0"/>
              </a:rPr>
              <a:t>Нарядные платья </a:t>
            </a:r>
            <a:r>
              <a:rPr lang="ru-RU" dirty="0" smtClean="0">
                <a:latin typeface="Century Schoolbook" panose="02040604050505020304" pitchFamily="18" charset="0"/>
                <a:ea typeface="Calibri" panose="020F0502020204030204" pitchFamily="34" charset="0"/>
              </a:rPr>
              <a:t>шились </a:t>
            </a:r>
            <a:r>
              <a:rPr lang="ru-RU" dirty="0">
                <a:latin typeface="Century Schoolbook" panose="02040604050505020304" pitchFamily="18" charset="0"/>
                <a:ea typeface="Calibri" panose="020F0502020204030204" pitchFamily="34" charset="0"/>
              </a:rPr>
              <a:t>из шелковых материй, шерсти. Пестрота узорных шелков, пышность отделки были призваны наглядно показать богатство обладательниц эффектных туалетов - представительниц «нуворишей», недавно обогатившихся предпринимателей и членов их семейств.</a:t>
            </a:r>
            <a:endParaRPr lang="ru-RU" dirty="0">
              <a:latin typeface="Century Schoolbook" panose="02040604050505020304" pitchFamily="18" charset="0"/>
            </a:endParaRPr>
          </a:p>
        </p:txBody>
      </p:sp>
      <p:pic>
        <p:nvPicPr>
          <p:cNvPr id="6" name="Рисунок 5"/>
          <p:cNvPicPr>
            <a:picLocks noChangeAspect="1"/>
          </p:cNvPicPr>
          <p:nvPr/>
        </p:nvPicPr>
        <p:blipFill rotWithShape="1">
          <a:blip r:embed="rId4" cstate="print">
            <a:extLst>
              <a:ext uri="{28A0092B-C50C-407E-A947-70E740481C1C}">
                <a14:useLocalDpi xmlns:a14="http://schemas.microsoft.com/office/drawing/2010/main" xmlns="" val="0"/>
              </a:ext>
            </a:extLst>
          </a:blip>
          <a:srcRect l="18499"/>
          <a:stretch/>
        </p:blipFill>
        <p:spPr>
          <a:xfrm>
            <a:off x="2991134" y="1275984"/>
            <a:ext cx="2589828" cy="4749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rotWithShape="1">
          <a:blip r:embed="rId5" cstate="print"/>
          <a:srcRect r="17228"/>
          <a:stretch/>
        </p:blipFill>
        <p:spPr>
          <a:xfrm>
            <a:off x="175799" y="1275688"/>
            <a:ext cx="2647857" cy="4749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4203108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6755" y="139563"/>
            <a:ext cx="11617233" cy="1200329"/>
          </a:xfrm>
          <a:prstGeom prst="rect">
            <a:avLst/>
          </a:prstGeom>
        </p:spPr>
        <p:txBody>
          <a:bodyPr wrap="square">
            <a:spAutoFit/>
          </a:bodyPr>
          <a:lstStyle/>
          <a:p>
            <a:pPr algn="ctr"/>
            <a:r>
              <a:rPr lang="ru-RU" dirty="0" smtClean="0">
                <a:solidFill>
                  <a:srgbClr val="000000"/>
                </a:solidFill>
                <a:latin typeface="Century Schoolbook" panose="02040604050505020304" pitchFamily="18" charset="0"/>
                <a:ea typeface="Times New Roman" panose="02020603050405020304" pitchFamily="18" charset="0"/>
              </a:rPr>
              <a:t>Особой </a:t>
            </a:r>
            <a:r>
              <a:rPr lang="ru-RU" dirty="0">
                <a:solidFill>
                  <a:srgbClr val="000000"/>
                </a:solidFill>
                <a:latin typeface="Century Schoolbook" panose="02040604050505020304" pitchFamily="18" charset="0"/>
                <a:ea typeface="Times New Roman" panose="02020603050405020304" pitchFamily="18" charset="0"/>
              </a:rPr>
              <a:t>популярностью у дам в Царицыне пользовались шляпки. Различного фасона, с перьями и без, фетровые, </a:t>
            </a:r>
            <a:r>
              <a:rPr lang="ru-RU" dirty="0" smtClean="0">
                <a:solidFill>
                  <a:srgbClr val="000000"/>
                </a:solidFill>
                <a:latin typeface="Century Schoolbook" panose="02040604050505020304" pitchFamily="18" charset="0"/>
                <a:ea typeface="Times New Roman" panose="02020603050405020304" pitchFamily="18" charset="0"/>
              </a:rPr>
              <a:t>касторовые (бобровые), </a:t>
            </a:r>
            <a:r>
              <a:rPr lang="ru-RU" dirty="0">
                <a:solidFill>
                  <a:srgbClr val="000000"/>
                </a:solidFill>
                <a:latin typeface="Century Schoolbook" panose="02040604050505020304" pitchFamily="18" charset="0"/>
                <a:ea typeface="Times New Roman" panose="02020603050405020304" pitchFamily="18" charset="0"/>
              </a:rPr>
              <a:t>украшенные шелковыми и бархатными лентами</a:t>
            </a:r>
            <a:r>
              <a:rPr lang="ru-RU" dirty="0" smtClean="0">
                <a:solidFill>
                  <a:srgbClr val="000000"/>
                </a:solidFill>
                <a:latin typeface="Century Schoolbook" panose="02040604050505020304" pitchFamily="18" charset="0"/>
                <a:ea typeface="Times New Roman" panose="02020603050405020304" pitchFamily="18" charset="0"/>
              </a:rPr>
              <a:t>.</a:t>
            </a:r>
          </a:p>
          <a:p>
            <a:r>
              <a:rPr lang="ru-RU" dirty="0" smtClean="0">
                <a:latin typeface="Century Schoolbook" panose="02040604050505020304" pitchFamily="18" charset="0"/>
              </a:rPr>
              <a:t>     </a:t>
            </a:r>
            <a:endParaRPr lang="ru-RU" dirty="0" smtClean="0">
              <a:solidFill>
                <a:srgbClr val="000000"/>
              </a:solidFill>
              <a:latin typeface="Arial" panose="020B0604020202020204" pitchFamily="34" charset="0"/>
              <a:ea typeface="Times New Roman" panose="02020603050405020304" pitchFamily="18" charset="0"/>
            </a:endParaRPr>
          </a:p>
          <a:p>
            <a:endParaRPr lang="ru-RU"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xmlns="" val="0"/>
              </a:ext>
            </a:extLst>
          </a:blip>
          <a:srcRect l="10894" t="4925" r="12763" b="39813"/>
          <a:stretch/>
        </p:blipFill>
        <p:spPr>
          <a:xfrm>
            <a:off x="3941318" y="913888"/>
            <a:ext cx="3850105" cy="50882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4608" y="913888"/>
            <a:ext cx="3354079" cy="50564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xmlns="" val="0"/>
              </a:ext>
            </a:extLst>
          </a:blip>
          <a:srcRect b="13131"/>
          <a:stretch/>
        </p:blipFill>
        <p:spPr>
          <a:xfrm>
            <a:off x="7894054" y="913888"/>
            <a:ext cx="3869991" cy="5061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104224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 y="122146"/>
            <a:ext cx="12052662" cy="1477328"/>
          </a:xfrm>
          <a:prstGeom prst="rect">
            <a:avLst/>
          </a:prstGeom>
        </p:spPr>
        <p:txBody>
          <a:bodyPr wrap="square">
            <a:spAutoFit/>
          </a:bodyPr>
          <a:lstStyle/>
          <a:p>
            <a:pPr algn="ctr"/>
            <a:r>
              <a:rPr lang="ru-RU" dirty="0" smtClean="0">
                <a:latin typeface="Century Schoolbook" panose="02040604050505020304" pitchFamily="18" charset="0"/>
              </a:rPr>
              <a:t>В </a:t>
            </a:r>
            <a:r>
              <a:rPr lang="ru-RU" dirty="0">
                <a:latin typeface="Century Schoolbook" panose="02040604050505020304" pitchFamily="18" charset="0"/>
              </a:rPr>
              <a:t>известном царицынском торговом доме «Я.В. Губанов и </a:t>
            </a:r>
            <a:r>
              <a:rPr lang="ru-RU" dirty="0" smtClean="0">
                <a:latin typeface="Century Schoolbook" panose="02040604050505020304" pitchFamily="18" charset="0"/>
              </a:rPr>
              <a:t>Сыновья</a:t>
            </a:r>
            <a:r>
              <a:rPr lang="ru-RU" dirty="0">
                <a:latin typeface="Century Schoolbook" panose="02040604050505020304" pitchFamily="18" charset="0"/>
              </a:rPr>
              <a:t>» подобных аксессуаров </a:t>
            </a:r>
            <a:r>
              <a:rPr lang="ru-RU" dirty="0" smtClean="0">
                <a:latin typeface="Century Schoolbook" panose="02040604050505020304" pitchFamily="18" charset="0"/>
              </a:rPr>
              <a:t>было </a:t>
            </a:r>
            <a:r>
              <a:rPr lang="ru-RU" dirty="0">
                <a:latin typeface="Century Schoolbook" panose="02040604050505020304" pitchFamily="18" charset="0"/>
              </a:rPr>
              <a:t>в избытке. Так шапочки без отделки в этом модном доме продавались по цене от 3 рублей 45 копеек, а шляпки фантазийные, изготовленные из разных видов меха, стоили уже значительно дороже – от 10 рублей.</a:t>
            </a:r>
          </a:p>
          <a:p>
            <a:pPr algn="ctr"/>
            <a:endParaRPr lang="ru-RU" dirty="0" smtClean="0">
              <a:solidFill>
                <a:srgbClr val="000000"/>
              </a:solidFill>
              <a:latin typeface="Arial" panose="020B0604020202020204" pitchFamily="34" charset="0"/>
              <a:ea typeface="Times New Roman" panose="02020603050405020304" pitchFamily="18" charset="0"/>
            </a:endParaRPr>
          </a:p>
          <a:p>
            <a:pPr algn="ctr"/>
            <a:endParaRPr lang="ru-RU" dirty="0"/>
          </a:p>
        </p:txBody>
      </p:sp>
      <p:pic>
        <p:nvPicPr>
          <p:cNvPr id="1026" name="Picture 2" descr="шляпки.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9838" y="1279071"/>
            <a:ext cx="7386048" cy="4904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4203798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5308"/>
            <a:ext cx="12192000" cy="1376595"/>
          </a:xfrm>
          <a:prstGeom prst="rect">
            <a:avLst/>
          </a:prstGeom>
        </p:spPr>
        <p:txBody>
          <a:bodyPr wrap="square">
            <a:spAutoFit/>
          </a:bodyPr>
          <a:lstStyle/>
          <a:p>
            <a:pPr algn="ctr" fontAlgn="base">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dirty="0">
                <a:latin typeface="Century Schoolbook" panose="02040604050505020304" pitchFamily="18" charset="0"/>
                <a:ea typeface="Times New Roman" panose="02020603050405020304" pitchFamily="18" charset="0"/>
                <a:cs typeface="Courier New" panose="02070309020205020404" pitchFamily="49" charset="0"/>
              </a:rPr>
              <a:t>Мужчины в дореволюционном Царицыне носили костюмы-тройки, галстуки и котелки. Костюмы разделялись на сезонные и межсезонные – для зимы выбирали тройку из драпа или шерсти, а для лета – </a:t>
            </a:r>
            <a:r>
              <a:rPr lang="ru-RU" dirty="0" smtClean="0">
                <a:latin typeface="Century Schoolbook" panose="02040604050505020304" pitchFamily="18" charset="0"/>
                <a:ea typeface="Times New Roman" panose="02020603050405020304" pitchFamily="18" charset="0"/>
                <a:cs typeface="Courier New" panose="02070309020205020404" pitchFamily="49" charset="0"/>
              </a:rPr>
              <a:t>лен.</a:t>
            </a:r>
            <a:r>
              <a:rPr lang="ru-RU" sz="2400" dirty="0" smtClean="0">
                <a:latin typeface="Century Schoolbook" panose="02040604050505020304" pitchFamily="18" charset="0"/>
                <a:ea typeface="Times New Roman" panose="02020603050405020304" pitchFamily="18" charset="0"/>
                <a:cs typeface="Times New Roman" panose="02020603050405020304" pitchFamily="18" charset="0"/>
              </a:rPr>
              <a:t> </a:t>
            </a:r>
            <a:r>
              <a:rPr lang="ru-RU" dirty="0" smtClean="0">
                <a:latin typeface="Century Schoolbook" panose="02040604050505020304" pitchFamily="18" charset="0"/>
                <a:ea typeface="Times New Roman" panose="02020603050405020304" pitchFamily="18" charset="0"/>
                <a:cs typeface="Courier New" panose="02070309020205020404" pitchFamily="49" charset="0"/>
              </a:rPr>
              <a:t>Дополнить </a:t>
            </a:r>
            <a:r>
              <a:rPr lang="ru-RU" dirty="0">
                <a:latin typeface="Century Schoolbook" panose="02040604050505020304" pitchFamily="18" charset="0"/>
                <a:ea typeface="Times New Roman" panose="02020603050405020304" pitchFamily="18" charset="0"/>
                <a:cs typeface="Courier New" panose="02070309020205020404" pitchFamily="49" charset="0"/>
              </a:rPr>
              <a:t>образ джентльмены могли галстуком, часами, запонками, и конечно же, выглядеть безупречно помогал парфюм и, что немаловажно, отсутствие </a:t>
            </a:r>
            <a:r>
              <a:rPr lang="ru-RU" dirty="0" smtClean="0">
                <a:latin typeface="Century Schoolbook" panose="02040604050505020304" pitchFamily="18" charset="0"/>
                <a:ea typeface="Times New Roman" panose="02020603050405020304" pitchFamily="18" charset="0"/>
                <a:cs typeface="Courier New" panose="02070309020205020404" pitchFamily="49" charset="0"/>
              </a:rPr>
              <a:t>щетины.</a:t>
            </a:r>
            <a:endParaRPr lang="ru-RU" dirty="0">
              <a:latin typeface="Century Schoolbook" panose="02040604050505020304" pitchFamily="18" charset="0"/>
            </a:endParaRPr>
          </a:p>
        </p:txBody>
      </p:sp>
      <p:pic>
        <p:nvPicPr>
          <p:cNvPr id="3" name="Рисунок 2"/>
          <p:cNvPicPr>
            <a:picLocks noChangeAspect="1"/>
          </p:cNvPicPr>
          <p:nvPr/>
        </p:nvPicPr>
        <p:blipFill rotWithShape="1">
          <a:blip r:embed="rId2" cstate="print"/>
          <a:srcRect l="-549" t="5056" r="549" b="2630"/>
          <a:stretch/>
        </p:blipFill>
        <p:spPr>
          <a:xfrm>
            <a:off x="980529" y="1785254"/>
            <a:ext cx="3173457" cy="4293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xmlns="" val="0"/>
              </a:ext>
            </a:extLst>
          </a:blip>
          <a:srcRect t="9517" b="10920"/>
          <a:stretch/>
        </p:blipFill>
        <p:spPr>
          <a:xfrm>
            <a:off x="7816728" y="1767836"/>
            <a:ext cx="3235590" cy="4267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p:cNvPicPr>
            <a:picLocks noChangeAspect="1"/>
          </p:cNvPicPr>
          <p:nvPr/>
        </p:nvPicPr>
        <p:blipFill>
          <a:blip r:embed="rId4" cstate="print"/>
          <a:stretch>
            <a:fillRect/>
          </a:stretch>
        </p:blipFill>
        <p:spPr>
          <a:xfrm>
            <a:off x="4336869" y="1767836"/>
            <a:ext cx="3300547" cy="43107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133364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263</TotalTime>
  <Words>426</Words>
  <Application>Microsoft Office PowerPoint</Application>
  <PresentationFormat>Произвольный</PresentationFormat>
  <Paragraphs>15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Ретро</vt:lpstr>
      <vt:lpstr>ЦАРИЦЫНСКИЙ КОСТЮМ 19 ВЕКА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ЦАРИЦЫНСКИЙ КОСТЮМ 19 ВЕКА.</dc:title>
  <dc:creator>Пользователь</dc:creator>
  <cp:lastModifiedBy>Ирина Петрюк</cp:lastModifiedBy>
  <cp:revision>13</cp:revision>
  <dcterms:created xsi:type="dcterms:W3CDTF">2023-03-03T11:24:11Z</dcterms:created>
  <dcterms:modified xsi:type="dcterms:W3CDTF">2023-03-06T14:50:49Z</dcterms:modified>
</cp:coreProperties>
</file>