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9" d="100"/>
          <a:sy n="79" d="100"/>
        </p:scale>
        <p:origin x="6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1BAF-9B38-4590-A921-ABE9F0F25FAB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41F2-D787-41EB-AA85-280C22EE5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042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1BAF-9B38-4590-A921-ABE9F0F25FAB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41F2-D787-41EB-AA85-280C22EE5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803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1BAF-9B38-4590-A921-ABE9F0F25FAB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41F2-D787-41EB-AA85-280C22EE5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907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1BAF-9B38-4590-A921-ABE9F0F25FAB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41F2-D787-41EB-AA85-280C22EE5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31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1BAF-9B38-4590-A921-ABE9F0F25FAB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41F2-D787-41EB-AA85-280C22EE5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07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1BAF-9B38-4590-A921-ABE9F0F25FAB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41F2-D787-41EB-AA85-280C22EE5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483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1BAF-9B38-4590-A921-ABE9F0F25FAB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41F2-D787-41EB-AA85-280C22EE5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577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1BAF-9B38-4590-A921-ABE9F0F25FAB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41F2-D787-41EB-AA85-280C22EE5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07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1BAF-9B38-4590-A921-ABE9F0F25FAB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41F2-D787-41EB-AA85-280C22EE5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19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1BAF-9B38-4590-A921-ABE9F0F25FAB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41F2-D787-41EB-AA85-280C22EE5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91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71BAF-9B38-4590-A921-ABE9F0F25FAB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041F2-D787-41EB-AA85-280C22EE5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4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71BAF-9B38-4590-A921-ABE9F0F25FAB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041F2-D787-41EB-AA85-280C22EE5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0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272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893597">
            <a:off x="2305433" y="3690895"/>
            <a:ext cx="687399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0" b="1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Лицей №33</a:t>
            </a:r>
            <a:endParaRPr lang="ru-RU" sz="12000" b="1" dirty="0">
              <a:ln>
                <a:solidFill>
                  <a:srgbClr val="FFC000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11" y="0"/>
            <a:ext cx="1609344" cy="1609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610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2671" y="0"/>
            <a:ext cx="12106655" cy="68580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" y="157861"/>
            <a:ext cx="3864863" cy="35556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42560" y="157861"/>
            <a:ext cx="6111240" cy="286575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dirty="0"/>
              <a:t>В соответствии с Положением </a:t>
            </a:r>
            <a:r>
              <a:rPr lang="ru-RU" sz="3200" dirty="0" smtClean="0"/>
              <a:t>об организации волонтерской (добровольческой) деятельности обучающихся </a:t>
            </a:r>
            <a:r>
              <a:rPr lang="ru-RU" sz="3200" dirty="0" smtClean="0"/>
              <a:t>в </a:t>
            </a:r>
            <a:r>
              <a:rPr lang="ru-RU" sz="3200" dirty="0" smtClean="0"/>
              <a:t>МБОУ «Лицей </a:t>
            </a:r>
            <a:r>
              <a:rPr lang="ru-RU" sz="3200" dirty="0" smtClean="0"/>
              <a:t>№33»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71" y="3713534"/>
            <a:ext cx="3940048" cy="26359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41348" y="3871395"/>
            <a:ext cx="6113019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latin typeface="+mj-lt"/>
              </a:rPr>
              <a:t>в образовательном </a:t>
            </a:r>
            <a:r>
              <a:rPr lang="ru-RU" sz="3200" b="1" dirty="0" smtClean="0">
                <a:latin typeface="+mj-lt"/>
              </a:rPr>
              <a:t>учреждении</a:t>
            </a:r>
            <a:r>
              <a:rPr lang="ru-RU" sz="3200" b="1" dirty="0"/>
              <a:t> </a:t>
            </a:r>
            <a:r>
              <a:rPr lang="ru-RU" sz="3200" b="1" dirty="0">
                <a:latin typeface="+mj-lt"/>
              </a:rPr>
              <a:t>создан волонтерский отряд</a:t>
            </a:r>
            <a:r>
              <a:rPr lang="ru-RU" sz="3200" b="1" dirty="0" smtClean="0">
                <a:latin typeface="+mj-lt"/>
              </a:rPr>
              <a:t> «</a:t>
            </a:r>
            <a:r>
              <a:rPr lang="ru-RU" sz="3200" b="1" dirty="0">
                <a:latin typeface="+mj-lt"/>
              </a:rPr>
              <a:t>Доброе дело», </a:t>
            </a:r>
            <a:r>
              <a:rPr lang="ru-RU" sz="3200" b="1" dirty="0" smtClean="0">
                <a:latin typeface="+mj-lt"/>
              </a:rPr>
              <a:t>                                            как объединение </a:t>
            </a:r>
            <a:r>
              <a:rPr lang="ru-RU" sz="3200" b="1" dirty="0">
                <a:latin typeface="+mj-lt"/>
              </a:rPr>
              <a:t>учеников </a:t>
            </a:r>
            <a:r>
              <a:rPr lang="ru-RU" sz="3200" b="1" dirty="0" smtClean="0">
                <a:latin typeface="+mj-lt"/>
              </a:rPr>
              <a:t>    </a:t>
            </a:r>
          </a:p>
          <a:p>
            <a:r>
              <a:rPr lang="ru-RU" sz="3200" b="1" dirty="0" smtClean="0">
                <a:latin typeface="+mj-lt"/>
              </a:rPr>
              <a:t> 1-11 </a:t>
            </a:r>
            <a:r>
              <a:rPr lang="ru-RU" sz="3200" b="1" dirty="0">
                <a:latin typeface="+mj-lt"/>
              </a:rPr>
              <a:t>классов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016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2671" y="0"/>
            <a:ext cx="12106655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670560" y="243307"/>
            <a:ext cx="7242048" cy="973138"/>
          </a:xfrm>
        </p:spPr>
        <p:txBody>
          <a:bodyPr/>
          <a:lstStyle/>
          <a:p>
            <a:r>
              <a:rPr lang="ru-RU" dirty="0" smtClean="0"/>
              <a:t>Направления </a:t>
            </a:r>
            <a:r>
              <a:rPr lang="ru-RU" dirty="0" err="1" smtClean="0"/>
              <a:t>волонтерства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512064" y="1459752"/>
            <a:ext cx="6022848" cy="4927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Социальное </a:t>
            </a:r>
            <a:r>
              <a:rPr lang="ru-RU" b="1" dirty="0" err="1"/>
              <a:t>волонтерство</a:t>
            </a:r>
            <a:r>
              <a:rPr lang="ru-RU" b="1" dirty="0"/>
              <a:t> - </a:t>
            </a:r>
            <a:r>
              <a:rPr lang="ru-RU" dirty="0"/>
              <a:t>оказание помощи незащищенным слоям населения: пожилым одиноким людям, инвалидам, ветеранам войны и труда. Учащиеся принимают активное участие в проведении лицейских социальных акций: «Старость в радость» -  поздравление ветеранов домов – интернатов для престарелых и инвалидов «</a:t>
            </a:r>
            <a:r>
              <a:rPr lang="ru-RU" dirty="0" err="1"/>
              <a:t>Богородское</a:t>
            </a:r>
            <a:r>
              <a:rPr lang="ru-RU" dirty="0"/>
              <a:t>» и «Лесное», госпиталя ветеранов войн г. Иваново, «Доброе дело» - поздравление учителей - ветеранов лицея №33. </a:t>
            </a:r>
          </a:p>
          <a:p>
            <a:endParaRPr lang="ru-RU" dirty="0"/>
          </a:p>
        </p:txBody>
      </p:sp>
      <p:pic>
        <p:nvPicPr>
          <p:cNvPr id="1026" name="Picture 2" descr="https://sun9-33.userapi.com/impg/UN-EaG1yXclThUvKAwqqXtmbmJNJx8PzIQDFAQ/OwXpwTFOZ6E.jpg?size=1600x1200&amp;quality=96&amp;sign=11627c94c1512135a5dbce7202b3648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608" y="351854"/>
            <a:ext cx="3934399" cy="295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30" y="3611191"/>
            <a:ext cx="3917696" cy="293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6715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2671" y="0"/>
            <a:ext cx="12106655" cy="68580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250125" y="390144"/>
            <a:ext cx="6278880" cy="6534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Направления </a:t>
            </a:r>
            <a:r>
              <a:rPr lang="ru-RU" dirty="0" err="1" smtClean="0"/>
              <a:t>волонтерства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4294967295"/>
          </p:nvPr>
        </p:nvSpPr>
        <p:spPr>
          <a:xfrm>
            <a:off x="250125" y="1366868"/>
            <a:ext cx="5181600" cy="496077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300" b="1" dirty="0"/>
              <a:t>Экологическое </a:t>
            </a:r>
            <a:r>
              <a:rPr lang="ru-RU" sz="3300" b="1" dirty="0" err="1"/>
              <a:t>волонтерство</a:t>
            </a:r>
            <a:r>
              <a:rPr lang="ru-RU" sz="3300" b="1" dirty="0"/>
              <a:t> -</a:t>
            </a:r>
            <a:r>
              <a:rPr lang="ru-RU" sz="3300" dirty="0"/>
              <a:t> помощь животным – лицейские акции: «Человек собаке друг» – помощь приюту для животных «Майский день» и «ZOO37», озеленение – акция «Школьная клумба», экологические субботники – на территории лицея, музея им. Морозова, ивановского зоологического парка; экологическое просвещение -  экологический десант – выступление лекторских групп, акция «Сохрани дерево» - сбор макулатуры.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24" y="384048"/>
            <a:ext cx="3303271" cy="24774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292" y="3542539"/>
            <a:ext cx="3324709" cy="24925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821" y="1699641"/>
            <a:ext cx="2594039" cy="3458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60507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06655" cy="6858000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half" idx="4294967295"/>
          </p:nvPr>
        </p:nvSpPr>
        <p:spPr>
          <a:xfrm>
            <a:off x="597015" y="1231702"/>
            <a:ext cx="5181600" cy="548962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/>
              <a:t>Событийное </a:t>
            </a:r>
            <a:r>
              <a:rPr lang="ru-RU" b="1" dirty="0" err="1"/>
              <a:t>волонтерство</a:t>
            </a:r>
            <a:r>
              <a:rPr lang="ru-RU" b="1" dirty="0"/>
              <a:t> </a:t>
            </a:r>
            <a:r>
              <a:rPr lang="ru-RU" dirty="0"/>
              <a:t>– организация и проведение лицейских мероприятий, пропаганда здорового образа жизни: устных предметных олимпиад для учащихся начальной школы, математических праздников, тематических праздников, игр по станциям, </a:t>
            </a:r>
            <a:r>
              <a:rPr lang="ru-RU" dirty="0" err="1"/>
              <a:t>квестов</a:t>
            </a:r>
            <a:r>
              <a:rPr lang="ru-RU" dirty="0"/>
              <a:t> для учащихся лицея; помощь в проведении городских мероприятий – муниципального Форума инноваций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61" y="462261"/>
            <a:ext cx="3560063" cy="2670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629" y="3429000"/>
            <a:ext cx="3897376" cy="29230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09511" y="231131"/>
            <a:ext cx="6683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+mj-lt"/>
              </a:rPr>
              <a:t>Направления </a:t>
            </a:r>
            <a:r>
              <a:rPr lang="ru-RU" sz="4400" dirty="0" err="1" smtClean="0">
                <a:latin typeface="+mj-lt"/>
              </a:rPr>
              <a:t>волонтерства</a:t>
            </a:r>
            <a:endParaRPr lang="ru-RU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6510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06655" cy="6858000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half" idx="4294967295"/>
          </p:nvPr>
        </p:nvSpPr>
        <p:spPr>
          <a:xfrm>
            <a:off x="625045" y="1654937"/>
            <a:ext cx="5181600" cy="43513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Спортивное </a:t>
            </a:r>
            <a:r>
              <a:rPr lang="ru-RU" b="1" dirty="0" err="1"/>
              <a:t>волонтерство</a:t>
            </a:r>
            <a:r>
              <a:rPr lang="ru-RU" b="1" dirty="0"/>
              <a:t> - </a:t>
            </a:r>
            <a:r>
              <a:rPr lang="ru-RU" dirty="0"/>
              <a:t>участие в организации и проведении спортивных мероприятий в лицее №33: «Веселые старты», «Папа, мама, я – спортивная семья», сдача нормативов Всероссийского физкультурно-спортивного комплекса «Готов к труду и обороне</a:t>
            </a:r>
            <a:r>
              <a:rPr lang="ru-RU" dirty="0" smtClean="0"/>
              <a:t>»</a:t>
            </a:r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96" y="573024"/>
            <a:ext cx="3657600" cy="2743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128" y="2737391"/>
            <a:ext cx="2579679" cy="34395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60834" y="576860"/>
            <a:ext cx="6683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latin typeface="+mj-lt"/>
              </a:rPr>
              <a:t>Направления </a:t>
            </a:r>
            <a:r>
              <a:rPr lang="ru-RU" sz="4400" dirty="0" err="1">
                <a:latin typeface="+mj-lt"/>
              </a:rPr>
              <a:t>волонтерства</a:t>
            </a:r>
            <a:endParaRPr lang="ru-RU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1119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2671" y="0"/>
            <a:ext cx="12106655" cy="6858000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half" idx="4294967295"/>
          </p:nvPr>
        </p:nvSpPr>
        <p:spPr>
          <a:xfrm>
            <a:off x="533208" y="1071657"/>
            <a:ext cx="6330888" cy="55729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/>
              <a:t>Культурное </a:t>
            </a:r>
            <a:r>
              <a:rPr lang="ru-RU" b="1" dirty="0" err="1"/>
              <a:t>волонтерство</a:t>
            </a:r>
            <a:r>
              <a:rPr lang="ru-RU" b="1" dirty="0"/>
              <a:t> – </a:t>
            </a:r>
            <a:r>
              <a:rPr lang="ru-RU" dirty="0"/>
              <a:t>организация лицейской акции </a:t>
            </a:r>
            <a:r>
              <a:rPr lang="ru-RU" b="1" dirty="0"/>
              <a:t>– </a:t>
            </a:r>
            <a:r>
              <a:rPr lang="ru-RU" dirty="0"/>
              <a:t>проведение благотворительных концертов для ветеранов госпиталя ветеранов войн г. Иваново,</a:t>
            </a:r>
            <a:r>
              <a:rPr lang="ru-RU" b="1" dirty="0"/>
              <a:t> </a:t>
            </a:r>
            <a:r>
              <a:rPr lang="ru-RU" dirty="0" smtClean="0"/>
              <a:t>участие </a:t>
            </a:r>
            <a:r>
              <a:rPr lang="ru-RU" dirty="0"/>
              <a:t>в рамках Весенней недели добра в организации благотворительных концертов в домах – интернатах для престарелых и инвалидов «</a:t>
            </a:r>
            <a:r>
              <a:rPr lang="ru-RU" dirty="0" err="1"/>
              <a:t>Богородское</a:t>
            </a:r>
            <a:r>
              <a:rPr lang="ru-RU" dirty="0"/>
              <a:t>» и «Лесное»; проведение экскурсий по памятным местам г.  Иваново для учащихся лицея,   работа лекторских групп с музейным фондом образовательного учреждения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703" y="242601"/>
            <a:ext cx="3725433" cy="27929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633" y="3549102"/>
            <a:ext cx="3725433" cy="27953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33208" y="240205"/>
            <a:ext cx="6683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latin typeface="+mj-lt"/>
              </a:rPr>
              <a:t>Направления </a:t>
            </a:r>
            <a:r>
              <a:rPr lang="ru-RU" sz="4400" dirty="0" err="1">
                <a:latin typeface="+mj-lt"/>
              </a:rPr>
              <a:t>волонтерства</a:t>
            </a:r>
            <a:endParaRPr lang="ru-RU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363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2671" y="0"/>
            <a:ext cx="12106655" cy="6858000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half" idx="4294967295"/>
          </p:nvPr>
        </p:nvSpPr>
        <p:spPr>
          <a:xfrm>
            <a:off x="232526" y="1462312"/>
            <a:ext cx="5181600" cy="32681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/>
              <a:t>Патриотическое </a:t>
            </a:r>
            <a:r>
              <a:rPr lang="ru-RU" b="1" dirty="0" err="1"/>
              <a:t>волонтерство</a:t>
            </a:r>
            <a:r>
              <a:rPr lang="ru-RU" b="1" dirty="0"/>
              <a:t> -  </a:t>
            </a:r>
            <a:r>
              <a:rPr lang="ru-RU" dirty="0"/>
              <a:t>гражданско-патриотическое воспитание, помощь в организации патриотических акций и мероприятий – участие в проведении городских мероприятий, посвященных Дню </a:t>
            </a:r>
            <a:r>
              <a:rPr lang="ru-RU" dirty="0" smtClean="0"/>
              <a:t>Победы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982" y="372158"/>
            <a:ext cx="4098851" cy="30722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87" y="3872376"/>
            <a:ext cx="3284598" cy="2463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448" y="3872376"/>
            <a:ext cx="3284598" cy="2463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94364" y="546490"/>
            <a:ext cx="6683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latin typeface="+mj-lt"/>
              </a:rPr>
              <a:t>Направления </a:t>
            </a:r>
            <a:r>
              <a:rPr lang="ru-RU" sz="4400" dirty="0" err="1">
                <a:latin typeface="+mj-lt"/>
              </a:rPr>
              <a:t>волонтерства</a:t>
            </a:r>
            <a:endParaRPr lang="ru-RU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5445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" y="-156519"/>
            <a:ext cx="1210665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8062" y="265320"/>
            <a:ext cx="50946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latin typeface="+mj-lt"/>
              </a:rPr>
              <a:t>Подведение итогов  </a:t>
            </a:r>
            <a:endParaRPr lang="ru-RU" sz="44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577" y="3501767"/>
            <a:ext cx="5022583" cy="28272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234" y="395931"/>
            <a:ext cx="3911244" cy="51920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78062" y="1211853"/>
            <a:ext cx="6813804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atin typeface="+mj-lt"/>
              </a:rPr>
              <a:t>Волонтеры лицея награждаются грамотами, благодарственными письмами на текущих и итоговых линейках в рамках лицейского конкурса «Класс года»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6947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318</Words>
  <Application>Microsoft Office PowerPoint</Application>
  <PresentationFormat>Широкоэкранный</PresentationFormat>
  <Paragraphs>18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В соответствии с Положением об организации волонтерской (добровольческой) деятельности обучающихся в МБОУ «Лицей №33»</vt:lpstr>
      <vt:lpstr>Направления волонтерства</vt:lpstr>
      <vt:lpstr>Направления волонтерства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ФедороваЕГ</dc:creator>
  <cp:lastModifiedBy>ФедороваЕГ</cp:lastModifiedBy>
  <cp:revision>25</cp:revision>
  <dcterms:created xsi:type="dcterms:W3CDTF">2023-10-17T10:03:22Z</dcterms:created>
  <dcterms:modified xsi:type="dcterms:W3CDTF">2023-10-19T13:21:03Z</dcterms:modified>
</cp:coreProperties>
</file>