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8" r:id="rId4"/>
    <p:sldId id="259" r:id="rId5"/>
    <p:sldId id="260" r:id="rId6"/>
    <p:sldId id="278" r:id="rId7"/>
    <p:sldId id="269" r:id="rId8"/>
    <p:sldId id="263" r:id="rId9"/>
    <p:sldId id="293" r:id="rId10"/>
    <p:sldId id="282" r:id="rId11"/>
    <p:sldId id="261" r:id="rId12"/>
    <p:sldId id="283" r:id="rId13"/>
    <p:sldId id="285" r:id="rId14"/>
    <p:sldId id="262" r:id="rId15"/>
    <p:sldId id="267" r:id="rId16"/>
    <p:sldId id="264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6C5"/>
    <a:srgbClr val="B0ABA6"/>
    <a:srgbClr val="D6E6F7"/>
    <a:srgbClr val="A5BBDB"/>
    <a:srgbClr val="DFECF7"/>
    <a:srgbClr val="F2F2F2"/>
    <a:srgbClr val="7F7F7F"/>
    <a:srgbClr val="837C72"/>
    <a:srgbClr val="E7D7B2"/>
    <a:srgbClr val="A1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552744"/>
        <c:axId val="338556024"/>
      </c:barChart>
      <c:catAx>
        <c:axId val="33855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556024"/>
        <c:crosses val="autoZero"/>
        <c:auto val="1"/>
        <c:lblAlgn val="ctr"/>
        <c:lblOffset val="100"/>
        <c:noMultiLvlLbl val="0"/>
      </c:catAx>
      <c:valAx>
        <c:axId val="33855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55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A7995-C5FA-4555-B431-2609D92188D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EA041-F17A-4D84-AAAF-92547A8D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1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9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46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6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5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3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02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13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2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60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4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39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84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0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71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29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60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99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10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6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9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0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8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3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6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1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747CE0D-4002-45A1-A172-DA8AECDCF86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35D2288-25DB-428C-8734-85B09B2D9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70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35.jp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.jpg"/><Relationship Id="rId10" Type="http://schemas.openxmlformats.org/officeDocument/2006/relationships/image" Target="../media/image40.jpeg"/><Relationship Id="rId4" Type="http://schemas.openxmlformats.org/officeDocument/2006/relationships/chart" Target="../charts/chart1.xml"/><Relationship Id="rId9" Type="http://schemas.openxmlformats.org/officeDocument/2006/relationships/image" Target="../media/image39.jpe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eg"/><Relationship Id="rId7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028" y="385536"/>
            <a:ext cx="9144000" cy="2387600"/>
          </a:xfrm>
        </p:spPr>
        <p:txBody>
          <a:bodyPr>
            <a:normAutofit/>
          </a:bodyPr>
          <a:lstStyle/>
          <a:p>
            <a:r>
              <a:rPr lang="ru-RU" sz="11500" b="1" dirty="0" smtClean="0"/>
              <a:t>«</a:t>
            </a:r>
            <a:r>
              <a:rPr lang="ru-RU" sz="11500" b="1" dirty="0" err="1" smtClean="0"/>
              <a:t>Бри</a:t>
            </a:r>
            <a:r>
              <a:rPr lang="ru-RU" sz="13800" b="1" dirty="0" err="1">
                <a:solidFill>
                  <a:srgbClr val="FF0000"/>
                </a:solidFill>
              </a:rPr>
              <a:t>Г</a:t>
            </a:r>
            <a:r>
              <a:rPr lang="ru-RU" sz="11500" b="1" dirty="0" err="1" smtClean="0"/>
              <a:t>ада</a:t>
            </a:r>
            <a:r>
              <a:rPr lang="ru-RU" sz="11500" b="1" dirty="0" smtClean="0"/>
              <a:t>»</a:t>
            </a:r>
            <a:endParaRPr lang="ru-RU" sz="11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714" y="3526745"/>
            <a:ext cx="9144000" cy="1655762"/>
          </a:xfrm>
          <a:noFill/>
          <a:ln>
            <a:noFill/>
          </a:ln>
          <a:effectLst>
            <a:outerShdw blurRad="50800" dist="38100" dir="2700000" algn="tl" rotWithShape="0">
              <a:schemeClr val="tx1">
                <a:alpha val="99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Территория притяжения !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657" y="385536"/>
            <a:ext cx="10943772" cy="61722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41714" y="2968171"/>
            <a:ext cx="8447314" cy="435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70857" y="624114"/>
            <a:ext cx="10508343" cy="5733143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41714" y="3063195"/>
            <a:ext cx="8447314" cy="435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7903" y="249001"/>
            <a:ext cx="72772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Организация и проведение «Праздников двора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>
                <a:solidFill>
                  <a:schemeClr val="bg1"/>
                </a:solidFill>
              </a:rPr>
              <a:t>детских площадках города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055983" cy="8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93002"/>
            <a:ext cx="4892039" cy="22587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796671"/>
            <a:ext cx="4913364" cy="22685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46800" y="1293002"/>
            <a:ext cx="56515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 дети - довольные родители!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годом, мы стремится организовывать и проводить различные мероприятия для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Полевского. Новым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нашим направлением стали выездные "праздники двора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3551748"/>
            <a:ext cx="5441461" cy="25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2663" y="187445"/>
            <a:ext cx="79246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«Спорт в каждый двор» - </a:t>
            </a:r>
            <a:r>
              <a:rPr lang="ru-RU" sz="2400" b="1" dirty="0" smtClean="0">
                <a:solidFill>
                  <a:schemeClr val="bg1"/>
                </a:solidFill>
              </a:rPr>
              <a:t>организация и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проведение спортивных мероприятий во дворах города.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055983" cy="8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56360"/>
            <a:ext cx="4800600" cy="3600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20" y="1356360"/>
            <a:ext cx="4800600" cy="36004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5000" y="5294728"/>
            <a:ext cx="10764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воздух, активный настрой и любимая дворовая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нашего военно-патриотического клуба популяризация дворовых турниров одна из важных задач, цель которой – рассказать о возможностях для всех желающих вести здоровый образ жизни, заниматься любимыми видами спорта в шаговой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2902" y="157809"/>
            <a:ext cx="87883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Содержание и улучшение территории </a:t>
            </a:r>
          </a:p>
          <a:p>
            <a:pPr algn="ctr"/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Притяжения «Штаб ВПК Бригада»</a:t>
            </a:r>
          </a:p>
          <a:p>
            <a:pPr algn="ctr"/>
            <a:r>
              <a:rPr lang="ru-RU" dirty="0" smtClean="0"/>
              <a:t>  </a:t>
            </a:r>
          </a:p>
          <a:p>
            <a:pPr algn="ctr"/>
            <a:r>
              <a:rPr lang="ru-RU" dirty="0" smtClean="0"/>
              <a:t>(</a:t>
            </a:r>
            <a:r>
              <a:rPr lang="ru-RU" dirty="0"/>
              <a:t>детская площадка, </a:t>
            </a:r>
            <a:r>
              <a:rPr lang="ru-RU" dirty="0" err="1"/>
              <a:t>скалодром</a:t>
            </a:r>
            <a:r>
              <a:rPr lang="ru-RU" dirty="0"/>
              <a:t>, тир, тир со стрельбой из лука, </a:t>
            </a:r>
            <a:r>
              <a:rPr lang="ru-RU" dirty="0" err="1"/>
              <a:t>лазертаг</a:t>
            </a:r>
            <a:r>
              <a:rPr lang="ru-RU" dirty="0"/>
              <a:t> полигон, батут) </a:t>
            </a:r>
            <a:endParaRPr lang="ru-RU" dirty="0" smtClean="0"/>
          </a:p>
          <a:p>
            <a:pPr algn="ctr"/>
            <a:r>
              <a:rPr lang="ru-RU" dirty="0" smtClean="0"/>
              <a:t>- </a:t>
            </a:r>
            <a:r>
              <a:rPr lang="ru-RU" dirty="0"/>
              <a:t>данная территория создана для досуга жителей города.</a:t>
            </a: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055983" cy="8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461463" y="3212068"/>
            <a:ext cx="6578137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Территория ВПК «Бригада» стало местом притяжения для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полевчан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житель в независимости от интересов, возраста и социального положения может посещать все наши мероприятия и площадки в удобное время.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Открытый и удобный для граждан подход к возможности использования ресурсов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ВПК.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7" y="2373800"/>
            <a:ext cx="4922445" cy="36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68" y="1325766"/>
            <a:ext cx="6877832" cy="51004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278025"/>
              </p:ext>
            </p:extLst>
          </p:nvPr>
        </p:nvGraphicFramePr>
        <p:xfrm>
          <a:off x="522515" y="3174274"/>
          <a:ext cx="5839098" cy="310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2514" y="1493195"/>
            <a:ext cx="501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Количество участников в мероприятиях за 8 лет 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7912" y="251128"/>
            <a:ext cx="4413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Наши достижения: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055983" cy="8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780" y="207111"/>
            <a:ext cx="1196340" cy="16564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38" y="1006826"/>
            <a:ext cx="1190244" cy="1645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70" y="2213298"/>
            <a:ext cx="1222583" cy="16971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58" y="3641789"/>
            <a:ext cx="1185444" cy="16392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07" y="5074813"/>
            <a:ext cx="1188221" cy="16347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780" y="5063642"/>
            <a:ext cx="1196340" cy="16459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49" y="2179320"/>
            <a:ext cx="1141279" cy="161544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274592"/>
              </p:ext>
            </p:extLst>
          </p:nvPr>
        </p:nvGraphicFramePr>
        <p:xfrm>
          <a:off x="356178" y="2103292"/>
          <a:ext cx="6349421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Диаграмма" r:id="rId13" imgW="5852667" imgH="3121423" progId="Excel.Chart.8">
                  <p:embed/>
                </p:oleObj>
              </mc:Choice>
              <mc:Fallback>
                <p:oleObj name="Диаграмма" r:id="rId13" imgW="5852667" imgH="312142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78" y="2103292"/>
                        <a:ext cx="6349421" cy="312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2689" y="5343444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существования ВПК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Бригада 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более 313 мероприятий в которых приняли участие 14186 человек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4094" y="1683840"/>
            <a:ext cx="6857275" cy="3552357"/>
          </a:xfrm>
          <a:prstGeom prst="rect">
            <a:avLst/>
          </a:prstGeom>
          <a:solidFill>
            <a:srgbClr val="C4C6C5">
              <a:alpha val="7098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"/>
          <a:stretch/>
        </p:blipFill>
        <p:spPr>
          <a:xfrm>
            <a:off x="7477494" y="279732"/>
            <a:ext cx="4524199" cy="6265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516" y="2020148"/>
            <a:ext cx="64044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В конкурсной программе «Профессиональный потенциал, профессиональное здоровье», организованной МИНИСТЕРСТВОМ ОБРАЗОВАНИЯ И МОЛОДЕЖНОЙ ПОЛИТИКИ СВЕРДЛОВСКОЙ ОБЛАСТИ в июне 2019 года, проекты ВПК «Бригада» заняли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место, среди молодежных организаций предприятий Свердловской области в номинации «Добровольчество и шефская помощь».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055983" cy="8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87877" y="701850"/>
            <a:ext cx="5389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Признаны лучшими:</a:t>
            </a:r>
            <a:endParaRPr lang="ru-RU" sz="4000" b="1" cap="none" spc="0" dirty="0">
              <a:ln w="13462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2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7C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256">
            <a:off x="5237033" y="319549"/>
            <a:ext cx="6832755" cy="4553390"/>
          </a:xfrm>
          <a:prstGeom prst="rect">
            <a:avLst/>
          </a:prstGeom>
          <a:effectLst>
            <a:softEdge rad="9906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5550" y="1288906"/>
            <a:ext cx="7999450" cy="5403994"/>
          </a:xfrm>
          <a:prstGeom prst="rect">
            <a:avLst/>
          </a:prstGeom>
          <a:solidFill>
            <a:srgbClr val="C4C6C5">
              <a:alpha val="7098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99" y="1497417"/>
            <a:ext cx="7720050" cy="2850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ВПК «Бригада» и реализации поставленных задач существует потребность в улучшении материальной базы. В настоящее время мероприятия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силами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 с использованием заимствованного снаряжения или оборудования.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собственные средства, а также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гранту БФ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была организована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по спортивному туризму.  Приобретено необходимое снаряжение: верёвки, карабины и т.д. Это привлекло к занятиям увлекающихся активным образом жизни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полевчан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уже достигли определенных успехов в покорении вершин. Тренировки проводятся на территории и в здании клуба по адресу ул.Нахимова,15 для всех желающих.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проекту "Лига Управленцев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и собственным средствам участников,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клуба организована работа столярной мастерской, которая стала единственной доступной для посещения всех желающих. Здесь проводятся занятия для детей и взрослых.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планах построить на территории клуба военно-спортивную полосу препятствий.</a:t>
            </a:r>
            <a:endParaRPr lang="ru-RU" sz="18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055983" cy="8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370297" y="131682"/>
            <a:ext cx="3533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 перспективе:</a:t>
            </a:r>
            <a:endParaRPr lang="ru-RU" sz="4000" b="1" cap="none" spc="0" dirty="0">
              <a:ln w="13462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2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6535" y="5710535"/>
            <a:ext cx="5625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</a:t>
            </a: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за   внимание!</a:t>
            </a:r>
            <a:endParaRPr lang="ru-RU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0" y="144820"/>
            <a:ext cx="4102100" cy="5798780"/>
          </a:xfrm>
          <a:prstGeom prst="rect">
            <a:avLst/>
          </a:prstGeom>
          <a:noFill/>
          <a:effectLst>
            <a:softEdge rad="609600"/>
          </a:effectLst>
        </p:spPr>
      </p:pic>
    </p:spTree>
    <p:extLst>
      <p:ext uri="{BB962C8B-B14F-4D97-AF65-F5344CB8AC3E}">
        <p14:creationId xmlns:p14="http://schemas.microsoft.com/office/powerpoint/2010/main" val="43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72373" y="1259794"/>
            <a:ext cx="7569199" cy="2273905"/>
          </a:xfrm>
          <a:prstGeom prst="rect">
            <a:avLst/>
          </a:prstGeom>
          <a:noFill/>
        </p:spPr>
      </p:sp>
      <p:sp>
        <p:nvSpPr>
          <p:cNvPr id="11" name="Полилиния 10"/>
          <p:cNvSpPr/>
          <p:nvPr/>
        </p:nvSpPr>
        <p:spPr>
          <a:xfrm>
            <a:off x="746073" y="1178792"/>
            <a:ext cx="3432227" cy="405919"/>
          </a:xfrm>
          <a:custGeom>
            <a:avLst/>
            <a:gdLst>
              <a:gd name="connsiteX0" fmla="*/ 67655 w 405919"/>
              <a:gd name="connsiteY0" fmla="*/ 0 h 7132055"/>
              <a:gd name="connsiteX1" fmla="*/ 338264 w 405919"/>
              <a:gd name="connsiteY1" fmla="*/ 0 h 7132055"/>
              <a:gd name="connsiteX2" fmla="*/ 405919 w 405919"/>
              <a:gd name="connsiteY2" fmla="*/ 67655 h 7132055"/>
              <a:gd name="connsiteX3" fmla="*/ 405919 w 405919"/>
              <a:gd name="connsiteY3" fmla="*/ 7132055 h 7132055"/>
              <a:gd name="connsiteX4" fmla="*/ 405919 w 405919"/>
              <a:gd name="connsiteY4" fmla="*/ 7132055 h 7132055"/>
              <a:gd name="connsiteX5" fmla="*/ 0 w 405919"/>
              <a:gd name="connsiteY5" fmla="*/ 7132055 h 7132055"/>
              <a:gd name="connsiteX6" fmla="*/ 0 w 405919"/>
              <a:gd name="connsiteY6" fmla="*/ 7132055 h 7132055"/>
              <a:gd name="connsiteX7" fmla="*/ 0 w 405919"/>
              <a:gd name="connsiteY7" fmla="*/ 67655 h 7132055"/>
              <a:gd name="connsiteX8" fmla="*/ 67655 w 405919"/>
              <a:gd name="connsiteY8" fmla="*/ 0 h 71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919" h="7132055">
                <a:moveTo>
                  <a:pt x="405919" y="1188714"/>
                </a:moveTo>
                <a:lnTo>
                  <a:pt x="405919" y="5943341"/>
                </a:lnTo>
                <a:cubicBezTo>
                  <a:pt x="405919" y="6599848"/>
                  <a:pt x="404195" y="7132046"/>
                  <a:pt x="402068" y="7132046"/>
                </a:cubicBezTo>
                <a:lnTo>
                  <a:pt x="0" y="7132046"/>
                </a:lnTo>
                <a:lnTo>
                  <a:pt x="0" y="7132046"/>
                </a:lnTo>
                <a:lnTo>
                  <a:pt x="0" y="9"/>
                </a:lnTo>
                <a:lnTo>
                  <a:pt x="0" y="9"/>
                </a:lnTo>
                <a:lnTo>
                  <a:pt x="402068" y="9"/>
                </a:lnTo>
                <a:cubicBezTo>
                  <a:pt x="404195" y="9"/>
                  <a:pt x="405919" y="532207"/>
                  <a:pt x="405919" y="1188714"/>
                </a:cubicBez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5054" rIns="35054" bIns="35056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Шефство над детскими домами</a:t>
            </a:r>
            <a:endParaRPr lang="ru-RU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746073" y="1665713"/>
            <a:ext cx="8334428" cy="688310"/>
          </a:xfrm>
          <a:custGeom>
            <a:avLst/>
            <a:gdLst>
              <a:gd name="connsiteX0" fmla="*/ 218944 w 1313636"/>
              <a:gd name="connsiteY0" fmla="*/ 0 h 6872876"/>
              <a:gd name="connsiteX1" fmla="*/ 1094692 w 1313636"/>
              <a:gd name="connsiteY1" fmla="*/ 0 h 6872876"/>
              <a:gd name="connsiteX2" fmla="*/ 1313636 w 1313636"/>
              <a:gd name="connsiteY2" fmla="*/ 218944 h 6872876"/>
              <a:gd name="connsiteX3" fmla="*/ 1313636 w 1313636"/>
              <a:gd name="connsiteY3" fmla="*/ 6872876 h 6872876"/>
              <a:gd name="connsiteX4" fmla="*/ 1313636 w 1313636"/>
              <a:gd name="connsiteY4" fmla="*/ 6872876 h 6872876"/>
              <a:gd name="connsiteX5" fmla="*/ 0 w 1313636"/>
              <a:gd name="connsiteY5" fmla="*/ 6872876 h 6872876"/>
              <a:gd name="connsiteX6" fmla="*/ 0 w 1313636"/>
              <a:gd name="connsiteY6" fmla="*/ 6872876 h 6872876"/>
              <a:gd name="connsiteX7" fmla="*/ 0 w 1313636"/>
              <a:gd name="connsiteY7" fmla="*/ 218944 h 6872876"/>
              <a:gd name="connsiteX8" fmla="*/ 218944 w 1313636"/>
              <a:gd name="connsiteY8" fmla="*/ 0 h 687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636" h="6872876">
                <a:moveTo>
                  <a:pt x="1313636" y="1145505"/>
                </a:moveTo>
                <a:lnTo>
                  <a:pt x="1313636" y="5727371"/>
                </a:lnTo>
                <a:cubicBezTo>
                  <a:pt x="1313636" y="6360012"/>
                  <a:pt x="1294900" y="6872873"/>
                  <a:pt x="1271788" y="6872873"/>
                </a:cubicBezTo>
                <a:lnTo>
                  <a:pt x="0" y="6872873"/>
                </a:lnTo>
                <a:lnTo>
                  <a:pt x="0" y="6872873"/>
                </a:lnTo>
                <a:lnTo>
                  <a:pt x="0" y="3"/>
                </a:lnTo>
                <a:lnTo>
                  <a:pt x="0" y="3"/>
                </a:lnTo>
                <a:lnTo>
                  <a:pt x="1271788" y="3"/>
                </a:lnTo>
                <a:cubicBezTo>
                  <a:pt x="1294900" y="3"/>
                  <a:pt x="1313636" y="512864"/>
                  <a:pt x="1313636" y="1145505"/>
                </a:cubicBez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79366" rIns="79366" bIns="79366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Лазертаг</a:t>
            </a:r>
            <a:r>
              <a:rPr lang="ru-RU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-тренировки с уроками по истории России для жителей города «Поколение «Патриот» </a:t>
            </a:r>
            <a:endParaRPr lang="ru-RU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46071" y="2396746"/>
            <a:ext cx="9045629" cy="605492"/>
          </a:xfrm>
          <a:custGeom>
            <a:avLst/>
            <a:gdLst>
              <a:gd name="connsiteX0" fmla="*/ 67655 w 405919"/>
              <a:gd name="connsiteY0" fmla="*/ 0 h 7132055"/>
              <a:gd name="connsiteX1" fmla="*/ 338264 w 405919"/>
              <a:gd name="connsiteY1" fmla="*/ 0 h 7132055"/>
              <a:gd name="connsiteX2" fmla="*/ 405919 w 405919"/>
              <a:gd name="connsiteY2" fmla="*/ 67655 h 7132055"/>
              <a:gd name="connsiteX3" fmla="*/ 405919 w 405919"/>
              <a:gd name="connsiteY3" fmla="*/ 7132055 h 7132055"/>
              <a:gd name="connsiteX4" fmla="*/ 405919 w 405919"/>
              <a:gd name="connsiteY4" fmla="*/ 7132055 h 7132055"/>
              <a:gd name="connsiteX5" fmla="*/ 0 w 405919"/>
              <a:gd name="connsiteY5" fmla="*/ 7132055 h 7132055"/>
              <a:gd name="connsiteX6" fmla="*/ 0 w 405919"/>
              <a:gd name="connsiteY6" fmla="*/ 7132055 h 7132055"/>
              <a:gd name="connsiteX7" fmla="*/ 0 w 405919"/>
              <a:gd name="connsiteY7" fmla="*/ 67655 h 7132055"/>
              <a:gd name="connsiteX8" fmla="*/ 67655 w 405919"/>
              <a:gd name="connsiteY8" fmla="*/ 0 h 71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919" h="7132055">
                <a:moveTo>
                  <a:pt x="405919" y="1188714"/>
                </a:moveTo>
                <a:lnTo>
                  <a:pt x="405919" y="5943341"/>
                </a:lnTo>
                <a:cubicBezTo>
                  <a:pt x="405919" y="6599848"/>
                  <a:pt x="404195" y="7132046"/>
                  <a:pt x="402068" y="7132046"/>
                </a:cubicBezTo>
                <a:lnTo>
                  <a:pt x="0" y="7132046"/>
                </a:lnTo>
                <a:lnTo>
                  <a:pt x="0" y="7132046"/>
                </a:lnTo>
                <a:lnTo>
                  <a:pt x="0" y="9"/>
                </a:lnTo>
                <a:lnTo>
                  <a:pt x="0" y="9"/>
                </a:lnTo>
                <a:lnTo>
                  <a:pt x="402068" y="9"/>
                </a:lnTo>
                <a:cubicBezTo>
                  <a:pt x="404195" y="9"/>
                  <a:pt x="405919" y="532207"/>
                  <a:pt x="405919" y="1188714"/>
                </a:cubicBez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5054" rIns="35054" bIns="35056" numCol="1" spcCol="1270" anchor="ctr" anchorCtr="0">
            <a:no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областные, городские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лазертаг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-турниры, приуроченные к значимым датам истории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62663" y="222107"/>
            <a:ext cx="90310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Военно-патриотический клуб «Бригада» организован в 2015 году.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Основные направления </a:t>
            </a:r>
            <a:r>
              <a:rPr lang="ru-RU" sz="2400" b="1" dirty="0" smtClean="0">
                <a:solidFill>
                  <a:schemeClr val="bg1"/>
                </a:solidFill>
              </a:rPr>
              <a:t>деятельности</a:t>
            </a:r>
            <a:endParaRPr lang="ru-RU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055983" cy="8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олилиния 21"/>
          <p:cNvSpPr/>
          <p:nvPr/>
        </p:nvSpPr>
        <p:spPr>
          <a:xfrm>
            <a:off x="746071" y="3037746"/>
            <a:ext cx="5451529" cy="531461"/>
          </a:xfrm>
          <a:custGeom>
            <a:avLst/>
            <a:gdLst>
              <a:gd name="connsiteX0" fmla="*/ 67655 w 405919"/>
              <a:gd name="connsiteY0" fmla="*/ 0 h 7132055"/>
              <a:gd name="connsiteX1" fmla="*/ 338264 w 405919"/>
              <a:gd name="connsiteY1" fmla="*/ 0 h 7132055"/>
              <a:gd name="connsiteX2" fmla="*/ 405919 w 405919"/>
              <a:gd name="connsiteY2" fmla="*/ 67655 h 7132055"/>
              <a:gd name="connsiteX3" fmla="*/ 405919 w 405919"/>
              <a:gd name="connsiteY3" fmla="*/ 7132055 h 7132055"/>
              <a:gd name="connsiteX4" fmla="*/ 405919 w 405919"/>
              <a:gd name="connsiteY4" fmla="*/ 7132055 h 7132055"/>
              <a:gd name="connsiteX5" fmla="*/ 0 w 405919"/>
              <a:gd name="connsiteY5" fmla="*/ 7132055 h 7132055"/>
              <a:gd name="connsiteX6" fmla="*/ 0 w 405919"/>
              <a:gd name="connsiteY6" fmla="*/ 7132055 h 7132055"/>
              <a:gd name="connsiteX7" fmla="*/ 0 w 405919"/>
              <a:gd name="connsiteY7" fmla="*/ 67655 h 7132055"/>
              <a:gd name="connsiteX8" fmla="*/ 67655 w 405919"/>
              <a:gd name="connsiteY8" fmla="*/ 0 h 71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919" h="7132055">
                <a:moveTo>
                  <a:pt x="405919" y="1188714"/>
                </a:moveTo>
                <a:lnTo>
                  <a:pt x="405919" y="5943341"/>
                </a:lnTo>
                <a:cubicBezTo>
                  <a:pt x="405919" y="6599848"/>
                  <a:pt x="404195" y="7132046"/>
                  <a:pt x="402068" y="7132046"/>
                </a:cubicBezTo>
                <a:lnTo>
                  <a:pt x="0" y="7132046"/>
                </a:lnTo>
                <a:lnTo>
                  <a:pt x="0" y="7132046"/>
                </a:lnTo>
                <a:lnTo>
                  <a:pt x="0" y="9"/>
                </a:lnTo>
                <a:lnTo>
                  <a:pt x="0" y="9"/>
                </a:lnTo>
                <a:lnTo>
                  <a:pt x="402068" y="9"/>
                </a:lnTo>
                <a:cubicBezTo>
                  <a:pt x="404195" y="9"/>
                  <a:pt x="405919" y="532207"/>
                  <a:pt x="405919" y="1188714"/>
                </a:cubicBez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5054" rIns="35054" bIns="35056" numCol="1" spcCol="1270" anchor="ctr" anchorCtr="0">
            <a:noAutofit/>
          </a:bodyPr>
          <a:lstStyle/>
          <a:p>
            <a:pPr lvl="0"/>
            <a:r>
              <a:rPr lang="ru-RU" dirty="0"/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туристских</a:t>
            </a:r>
            <a:r>
              <a:rPr lang="ru-RU" dirty="0"/>
              <a:t> тренировок и соревнований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746071" y="3589474"/>
            <a:ext cx="9363124" cy="531461"/>
          </a:xfrm>
          <a:custGeom>
            <a:avLst/>
            <a:gdLst>
              <a:gd name="connsiteX0" fmla="*/ 67655 w 405919"/>
              <a:gd name="connsiteY0" fmla="*/ 0 h 7132055"/>
              <a:gd name="connsiteX1" fmla="*/ 338264 w 405919"/>
              <a:gd name="connsiteY1" fmla="*/ 0 h 7132055"/>
              <a:gd name="connsiteX2" fmla="*/ 405919 w 405919"/>
              <a:gd name="connsiteY2" fmla="*/ 67655 h 7132055"/>
              <a:gd name="connsiteX3" fmla="*/ 405919 w 405919"/>
              <a:gd name="connsiteY3" fmla="*/ 7132055 h 7132055"/>
              <a:gd name="connsiteX4" fmla="*/ 405919 w 405919"/>
              <a:gd name="connsiteY4" fmla="*/ 7132055 h 7132055"/>
              <a:gd name="connsiteX5" fmla="*/ 0 w 405919"/>
              <a:gd name="connsiteY5" fmla="*/ 7132055 h 7132055"/>
              <a:gd name="connsiteX6" fmla="*/ 0 w 405919"/>
              <a:gd name="connsiteY6" fmla="*/ 7132055 h 7132055"/>
              <a:gd name="connsiteX7" fmla="*/ 0 w 405919"/>
              <a:gd name="connsiteY7" fmla="*/ 67655 h 7132055"/>
              <a:gd name="connsiteX8" fmla="*/ 67655 w 405919"/>
              <a:gd name="connsiteY8" fmla="*/ 0 h 71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919" h="7132055">
                <a:moveTo>
                  <a:pt x="405919" y="1188714"/>
                </a:moveTo>
                <a:lnTo>
                  <a:pt x="405919" y="5943341"/>
                </a:lnTo>
                <a:cubicBezTo>
                  <a:pt x="405919" y="6599848"/>
                  <a:pt x="404195" y="7132046"/>
                  <a:pt x="402068" y="7132046"/>
                </a:cubicBezTo>
                <a:lnTo>
                  <a:pt x="0" y="7132046"/>
                </a:lnTo>
                <a:lnTo>
                  <a:pt x="0" y="7132046"/>
                </a:lnTo>
                <a:lnTo>
                  <a:pt x="0" y="9"/>
                </a:lnTo>
                <a:lnTo>
                  <a:pt x="0" y="9"/>
                </a:lnTo>
                <a:lnTo>
                  <a:pt x="402068" y="9"/>
                </a:lnTo>
                <a:cubicBezTo>
                  <a:pt x="404195" y="9"/>
                  <a:pt x="405919" y="532207"/>
                  <a:pt x="405919" y="1188714"/>
                </a:cubicBez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5054" rIns="35054" bIns="35056" numCol="1" spcCol="1270" anchor="ctr" anchorCtr="0"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мужества по изучению истории Отечества в комфортном для детей формате беседы.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746071" y="4171684"/>
            <a:ext cx="2454329" cy="531461"/>
          </a:xfrm>
          <a:custGeom>
            <a:avLst/>
            <a:gdLst>
              <a:gd name="connsiteX0" fmla="*/ 67655 w 405919"/>
              <a:gd name="connsiteY0" fmla="*/ 0 h 7132055"/>
              <a:gd name="connsiteX1" fmla="*/ 338264 w 405919"/>
              <a:gd name="connsiteY1" fmla="*/ 0 h 7132055"/>
              <a:gd name="connsiteX2" fmla="*/ 405919 w 405919"/>
              <a:gd name="connsiteY2" fmla="*/ 67655 h 7132055"/>
              <a:gd name="connsiteX3" fmla="*/ 405919 w 405919"/>
              <a:gd name="connsiteY3" fmla="*/ 7132055 h 7132055"/>
              <a:gd name="connsiteX4" fmla="*/ 405919 w 405919"/>
              <a:gd name="connsiteY4" fmla="*/ 7132055 h 7132055"/>
              <a:gd name="connsiteX5" fmla="*/ 0 w 405919"/>
              <a:gd name="connsiteY5" fmla="*/ 7132055 h 7132055"/>
              <a:gd name="connsiteX6" fmla="*/ 0 w 405919"/>
              <a:gd name="connsiteY6" fmla="*/ 7132055 h 7132055"/>
              <a:gd name="connsiteX7" fmla="*/ 0 w 405919"/>
              <a:gd name="connsiteY7" fmla="*/ 67655 h 7132055"/>
              <a:gd name="connsiteX8" fmla="*/ 67655 w 405919"/>
              <a:gd name="connsiteY8" fmla="*/ 0 h 71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919" h="7132055">
                <a:moveTo>
                  <a:pt x="405919" y="1188714"/>
                </a:moveTo>
                <a:lnTo>
                  <a:pt x="405919" y="5943341"/>
                </a:lnTo>
                <a:cubicBezTo>
                  <a:pt x="405919" y="6599848"/>
                  <a:pt x="404195" y="7132046"/>
                  <a:pt x="402068" y="7132046"/>
                </a:cubicBezTo>
                <a:lnTo>
                  <a:pt x="0" y="7132046"/>
                </a:lnTo>
                <a:lnTo>
                  <a:pt x="0" y="7132046"/>
                </a:lnTo>
                <a:lnTo>
                  <a:pt x="0" y="9"/>
                </a:lnTo>
                <a:lnTo>
                  <a:pt x="0" y="9"/>
                </a:lnTo>
                <a:lnTo>
                  <a:pt x="402068" y="9"/>
                </a:lnTo>
                <a:cubicBezTo>
                  <a:pt x="404195" y="9"/>
                  <a:pt x="405919" y="532207"/>
                  <a:pt x="405919" y="1188714"/>
                </a:cubicBez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5054" rIns="35054" bIns="35056" numCol="1" spcCol="1270" anchor="ctr" anchorCtr="0"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Столярная мастерская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746071" y="4744832"/>
            <a:ext cx="9363124" cy="531461"/>
          </a:xfrm>
          <a:custGeom>
            <a:avLst/>
            <a:gdLst>
              <a:gd name="connsiteX0" fmla="*/ 67655 w 405919"/>
              <a:gd name="connsiteY0" fmla="*/ 0 h 7132055"/>
              <a:gd name="connsiteX1" fmla="*/ 338264 w 405919"/>
              <a:gd name="connsiteY1" fmla="*/ 0 h 7132055"/>
              <a:gd name="connsiteX2" fmla="*/ 405919 w 405919"/>
              <a:gd name="connsiteY2" fmla="*/ 67655 h 7132055"/>
              <a:gd name="connsiteX3" fmla="*/ 405919 w 405919"/>
              <a:gd name="connsiteY3" fmla="*/ 7132055 h 7132055"/>
              <a:gd name="connsiteX4" fmla="*/ 405919 w 405919"/>
              <a:gd name="connsiteY4" fmla="*/ 7132055 h 7132055"/>
              <a:gd name="connsiteX5" fmla="*/ 0 w 405919"/>
              <a:gd name="connsiteY5" fmla="*/ 7132055 h 7132055"/>
              <a:gd name="connsiteX6" fmla="*/ 0 w 405919"/>
              <a:gd name="connsiteY6" fmla="*/ 7132055 h 7132055"/>
              <a:gd name="connsiteX7" fmla="*/ 0 w 405919"/>
              <a:gd name="connsiteY7" fmla="*/ 67655 h 7132055"/>
              <a:gd name="connsiteX8" fmla="*/ 67655 w 405919"/>
              <a:gd name="connsiteY8" fmla="*/ 0 h 71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919" h="7132055">
                <a:moveTo>
                  <a:pt x="405919" y="1188714"/>
                </a:moveTo>
                <a:lnTo>
                  <a:pt x="405919" y="5943341"/>
                </a:lnTo>
                <a:cubicBezTo>
                  <a:pt x="405919" y="6599848"/>
                  <a:pt x="404195" y="7132046"/>
                  <a:pt x="402068" y="7132046"/>
                </a:cubicBezTo>
                <a:lnTo>
                  <a:pt x="0" y="7132046"/>
                </a:lnTo>
                <a:lnTo>
                  <a:pt x="0" y="7132046"/>
                </a:lnTo>
                <a:lnTo>
                  <a:pt x="0" y="9"/>
                </a:lnTo>
                <a:lnTo>
                  <a:pt x="0" y="9"/>
                </a:lnTo>
                <a:lnTo>
                  <a:pt x="402068" y="9"/>
                </a:lnTo>
                <a:cubicBezTo>
                  <a:pt x="404195" y="9"/>
                  <a:pt x="405919" y="532207"/>
                  <a:pt x="405919" y="1188714"/>
                </a:cubicBez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5054" rIns="35054" bIns="35056" numCol="1" spcCol="1270" anchor="ctr" anchorCtr="0"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Добровольные общественно-полезные мероприятия в городе (субботники, ремонт детских площадок)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746071" y="5307435"/>
            <a:ext cx="7991529" cy="531461"/>
          </a:xfrm>
          <a:custGeom>
            <a:avLst/>
            <a:gdLst>
              <a:gd name="connsiteX0" fmla="*/ 67655 w 405919"/>
              <a:gd name="connsiteY0" fmla="*/ 0 h 7132055"/>
              <a:gd name="connsiteX1" fmla="*/ 338264 w 405919"/>
              <a:gd name="connsiteY1" fmla="*/ 0 h 7132055"/>
              <a:gd name="connsiteX2" fmla="*/ 405919 w 405919"/>
              <a:gd name="connsiteY2" fmla="*/ 67655 h 7132055"/>
              <a:gd name="connsiteX3" fmla="*/ 405919 w 405919"/>
              <a:gd name="connsiteY3" fmla="*/ 7132055 h 7132055"/>
              <a:gd name="connsiteX4" fmla="*/ 405919 w 405919"/>
              <a:gd name="connsiteY4" fmla="*/ 7132055 h 7132055"/>
              <a:gd name="connsiteX5" fmla="*/ 0 w 405919"/>
              <a:gd name="connsiteY5" fmla="*/ 7132055 h 7132055"/>
              <a:gd name="connsiteX6" fmla="*/ 0 w 405919"/>
              <a:gd name="connsiteY6" fmla="*/ 7132055 h 7132055"/>
              <a:gd name="connsiteX7" fmla="*/ 0 w 405919"/>
              <a:gd name="connsiteY7" fmla="*/ 67655 h 7132055"/>
              <a:gd name="connsiteX8" fmla="*/ 67655 w 405919"/>
              <a:gd name="connsiteY8" fmla="*/ 0 h 71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919" h="7132055">
                <a:moveTo>
                  <a:pt x="405919" y="1188714"/>
                </a:moveTo>
                <a:lnTo>
                  <a:pt x="405919" y="5943341"/>
                </a:lnTo>
                <a:cubicBezTo>
                  <a:pt x="405919" y="6599848"/>
                  <a:pt x="404195" y="7132046"/>
                  <a:pt x="402068" y="7132046"/>
                </a:cubicBezTo>
                <a:lnTo>
                  <a:pt x="0" y="7132046"/>
                </a:lnTo>
                <a:lnTo>
                  <a:pt x="0" y="7132046"/>
                </a:lnTo>
                <a:lnTo>
                  <a:pt x="0" y="9"/>
                </a:lnTo>
                <a:lnTo>
                  <a:pt x="0" y="9"/>
                </a:lnTo>
                <a:lnTo>
                  <a:pt x="402068" y="9"/>
                </a:lnTo>
                <a:cubicBezTo>
                  <a:pt x="404195" y="9"/>
                  <a:pt x="405919" y="532207"/>
                  <a:pt x="405919" y="1188714"/>
                </a:cubicBez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5054" rIns="35054" bIns="35056" numCol="1" spcCol="1270" anchor="ctr" anchorCtr="0"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«Праздников двора» на детских площадках города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746071" y="5870038"/>
            <a:ext cx="9363124" cy="531461"/>
          </a:xfrm>
          <a:custGeom>
            <a:avLst/>
            <a:gdLst>
              <a:gd name="connsiteX0" fmla="*/ 67655 w 405919"/>
              <a:gd name="connsiteY0" fmla="*/ 0 h 7132055"/>
              <a:gd name="connsiteX1" fmla="*/ 338264 w 405919"/>
              <a:gd name="connsiteY1" fmla="*/ 0 h 7132055"/>
              <a:gd name="connsiteX2" fmla="*/ 405919 w 405919"/>
              <a:gd name="connsiteY2" fmla="*/ 67655 h 7132055"/>
              <a:gd name="connsiteX3" fmla="*/ 405919 w 405919"/>
              <a:gd name="connsiteY3" fmla="*/ 7132055 h 7132055"/>
              <a:gd name="connsiteX4" fmla="*/ 405919 w 405919"/>
              <a:gd name="connsiteY4" fmla="*/ 7132055 h 7132055"/>
              <a:gd name="connsiteX5" fmla="*/ 0 w 405919"/>
              <a:gd name="connsiteY5" fmla="*/ 7132055 h 7132055"/>
              <a:gd name="connsiteX6" fmla="*/ 0 w 405919"/>
              <a:gd name="connsiteY6" fmla="*/ 7132055 h 7132055"/>
              <a:gd name="connsiteX7" fmla="*/ 0 w 405919"/>
              <a:gd name="connsiteY7" fmla="*/ 67655 h 7132055"/>
              <a:gd name="connsiteX8" fmla="*/ 67655 w 405919"/>
              <a:gd name="connsiteY8" fmla="*/ 0 h 71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919" h="7132055">
                <a:moveTo>
                  <a:pt x="405919" y="1188714"/>
                </a:moveTo>
                <a:lnTo>
                  <a:pt x="405919" y="5943341"/>
                </a:lnTo>
                <a:cubicBezTo>
                  <a:pt x="405919" y="6599848"/>
                  <a:pt x="404195" y="7132046"/>
                  <a:pt x="402068" y="7132046"/>
                </a:cubicBezTo>
                <a:lnTo>
                  <a:pt x="0" y="7132046"/>
                </a:lnTo>
                <a:lnTo>
                  <a:pt x="0" y="7132046"/>
                </a:lnTo>
                <a:lnTo>
                  <a:pt x="0" y="9"/>
                </a:lnTo>
                <a:lnTo>
                  <a:pt x="0" y="9"/>
                </a:lnTo>
                <a:lnTo>
                  <a:pt x="402068" y="9"/>
                </a:lnTo>
                <a:cubicBezTo>
                  <a:pt x="404195" y="9"/>
                  <a:pt x="405919" y="532207"/>
                  <a:pt x="405919" y="1188714"/>
                </a:cubicBez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35054" rIns="35054" bIns="35056" numCol="1" spcCol="1270" anchor="ctr" anchorCtr="0"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в каждый двор» - организация и проведение спортивных мероприятий во дворах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5562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123715" y="-6986"/>
            <a:ext cx="2032098" cy="6858000"/>
          </a:xfrm>
          <a:prstGeom prst="rect">
            <a:avLst/>
          </a:prstGeom>
          <a:solidFill>
            <a:srgbClr val="F2F2F2">
              <a:alpha val="7882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55" y="1761282"/>
            <a:ext cx="1812821" cy="10204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56" y="5571341"/>
            <a:ext cx="1821596" cy="1025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53" y="2916211"/>
            <a:ext cx="1839808" cy="1035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55" y="105526"/>
            <a:ext cx="1832151" cy="10305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55" y="4321195"/>
            <a:ext cx="1796635" cy="11972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83417" y="3951864"/>
            <a:ext cx="13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субботники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10701914" y="6488668"/>
            <a:ext cx="80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досуг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230555" y="1102861"/>
            <a:ext cx="196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облагораживание </a:t>
            </a:r>
          </a:p>
          <a:p>
            <a:pPr algn="ctr"/>
            <a:r>
              <a:rPr lang="ru-RU" dirty="0" smtClean="0"/>
              <a:t>территорий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055983" cy="8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426026"/>
            <a:ext cx="3820160" cy="25552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51" y="3940039"/>
            <a:ext cx="3821813" cy="25468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64173" y="372111"/>
            <a:ext cx="4494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Шефство над детскими домами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2575" y="1959426"/>
            <a:ext cx="4407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детей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города через организацию, проведение и участие в досуговых и социально значимых мероприятиях.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8640" y="4455594"/>
            <a:ext cx="42152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плюс – свежий воздух, отличные наставники, которые могут многому научить детей, общение разных поколений. Социальные мероприятия воспитывают чувство коллективизма, дружеские отношения, сопереживания за свою команду.</a:t>
            </a:r>
          </a:p>
        </p:txBody>
      </p:sp>
    </p:spTree>
    <p:extLst>
      <p:ext uri="{BB962C8B-B14F-4D97-AF65-F5344CB8AC3E}">
        <p14:creationId xmlns:p14="http://schemas.microsoft.com/office/powerpoint/2010/main" val="87502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8282" y="249299"/>
            <a:ext cx="87530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Открытые </a:t>
            </a:r>
            <a:r>
              <a:rPr lang="ru-RU" sz="2400" b="1" dirty="0" err="1">
                <a:solidFill>
                  <a:schemeClr val="bg1"/>
                </a:solidFill>
              </a:rPr>
              <a:t>Лазертаг</a:t>
            </a:r>
            <a:r>
              <a:rPr lang="ru-RU" sz="2400" b="1" dirty="0">
                <a:solidFill>
                  <a:schemeClr val="bg1"/>
                </a:solidFill>
              </a:rPr>
              <a:t>-тренировки с уроками </a:t>
            </a:r>
            <a:r>
              <a:rPr lang="ru-RU" sz="2400" b="1" dirty="0" smtClean="0">
                <a:solidFill>
                  <a:schemeClr val="bg1"/>
                </a:solidFill>
              </a:rPr>
              <a:t>по истории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России для </a:t>
            </a:r>
            <a:r>
              <a:rPr lang="ru-RU" sz="2400" b="1" dirty="0">
                <a:solidFill>
                  <a:schemeClr val="bg1"/>
                </a:solidFill>
              </a:rPr>
              <a:t>жителей города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chemeClr val="bg1"/>
                </a:solidFill>
              </a:rPr>
              <a:t>Поколение «Патриот»</a:t>
            </a:r>
            <a:endParaRPr lang="ru-RU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0488" y="0"/>
            <a:ext cx="2249714" cy="6858000"/>
          </a:xfrm>
          <a:prstGeom prst="rect">
            <a:avLst/>
          </a:prstGeom>
          <a:solidFill>
            <a:srgbClr val="DFECF7">
              <a:alpha val="7098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24" r="-1429" b="31852"/>
          <a:stretch/>
        </p:blipFill>
        <p:spPr>
          <a:xfrm>
            <a:off x="10134413" y="3535388"/>
            <a:ext cx="1981864" cy="1451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412" y="1870643"/>
            <a:ext cx="1869143" cy="12456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52" y="5442806"/>
            <a:ext cx="1975625" cy="13165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413" y="109754"/>
            <a:ext cx="1869143" cy="1245609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60034" y="4981145"/>
            <a:ext cx="8594260" cy="92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dirty="0" smtClean="0"/>
              <a:t>Открытые </a:t>
            </a:r>
            <a:r>
              <a:rPr lang="ru-RU" dirty="0" err="1" smtClean="0"/>
              <a:t>лазертаг</a:t>
            </a:r>
            <a:r>
              <a:rPr lang="ru-RU" dirty="0" smtClean="0"/>
              <a:t> тренировки - </a:t>
            </a:r>
            <a:r>
              <a:rPr lang="ru-RU" dirty="0"/>
              <a:t>системный процесс патриотического воспитания молодежи в форме командных тренировок по игре в </a:t>
            </a:r>
            <a:r>
              <a:rPr lang="ru-RU" dirty="0" err="1" smtClean="0"/>
              <a:t>лазертаг</a:t>
            </a:r>
            <a:r>
              <a:rPr lang="ru-RU" dirty="0" smtClean="0"/>
              <a:t> </a:t>
            </a:r>
            <a:r>
              <a:rPr lang="ru-RU" dirty="0"/>
              <a:t>с обязательной теоретической частью по изучению истории России.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055983" cy="8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3" y="1479130"/>
            <a:ext cx="3044139" cy="2028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64" y="1320185"/>
            <a:ext cx="4171596" cy="23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7477" y="157809"/>
            <a:ext cx="96591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Тематические областные, городские </a:t>
            </a:r>
            <a:r>
              <a:rPr lang="ru-RU" sz="2400" b="1" dirty="0" err="1">
                <a:solidFill>
                  <a:schemeClr val="bg1"/>
                </a:solidFill>
              </a:rPr>
              <a:t>лазертаг</a:t>
            </a:r>
            <a:r>
              <a:rPr lang="ru-RU" sz="2400" b="1" dirty="0">
                <a:solidFill>
                  <a:schemeClr val="bg1"/>
                </a:solidFill>
              </a:rPr>
              <a:t>-турниры, приуроченные к значимым датам истории России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055983" cy="8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262832"/>
            <a:ext cx="4871084" cy="3246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66" y="1262832"/>
            <a:ext cx="4871083" cy="32461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00797" y="5306254"/>
            <a:ext cx="1004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лазертаг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-турниров, приуроченных к значимым датам в истории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900" y="4798875"/>
            <a:ext cx="10942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поддержки Благотворительного фонда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мы приобрели туристское снаряжение, обновив и увеличив количество туристского инвентаря. Благодаря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новому оборудованию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желающие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получить азы скалолазания на площадке, выездных мероприятиях, а позже и поучаствовать в серьезных соревнованиях по спортивному туризму.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055983" cy="8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23090" y="323662"/>
            <a:ext cx="96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Проведение </a:t>
            </a:r>
            <a:r>
              <a:rPr lang="ru-RU" sz="2400" b="1" dirty="0" smtClean="0">
                <a:solidFill>
                  <a:schemeClr val="bg1"/>
                </a:solidFill>
              </a:rPr>
              <a:t>туристских </a:t>
            </a:r>
            <a:r>
              <a:rPr lang="ru-RU" sz="2400" b="1" dirty="0">
                <a:solidFill>
                  <a:schemeClr val="bg1"/>
                </a:solidFill>
              </a:rPr>
              <a:t>тренировок и </a:t>
            </a:r>
            <a:r>
              <a:rPr lang="ru-RU" sz="2400" b="1" dirty="0" smtClean="0">
                <a:solidFill>
                  <a:schemeClr val="bg1"/>
                </a:solidFill>
              </a:rPr>
              <a:t>соревнований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71" y="1213473"/>
            <a:ext cx="4550930" cy="303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0" y="1213473"/>
            <a:ext cx="6583421" cy="30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876" y="229710"/>
            <a:ext cx="70685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Уроки мужества по изучению истории Отечества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комфортном для детей формате </a:t>
            </a:r>
            <a:r>
              <a:rPr lang="ru-RU" sz="2400" b="1" dirty="0" smtClean="0">
                <a:solidFill>
                  <a:schemeClr val="bg1"/>
                </a:solidFill>
              </a:rPr>
              <a:t>беседы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251196" cy="9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1533957"/>
            <a:ext cx="5066453" cy="2849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80000" y="4568377"/>
            <a:ext cx="615542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клуба проходят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 мужества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 желающих детей.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приходящие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уроки, смотрят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фрагменты художественных и документальных фильмов, вместе обсуждают увиденное, задают вопросы.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таких фильмов уже сами интересуются темой военной истории и трудовых подвигов страны, родного города, близких или родных.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1" y="1533957"/>
            <a:ext cx="4391740" cy="490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876" y="414376"/>
            <a:ext cx="7068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Столярная мастерская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251196" cy="9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40995" y="4451095"/>
            <a:ext cx="11357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Рукотворный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помогает развивать воображение и творческие способности, тренирует мелкую моторику, формирует аккуратность и концентрацию, помогает ребенку почувствовать себя нужным и уникальным. Полезные знания пригодятся каждому в дальнейшей жизни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гостем столярной мастерской может каждый ребенок. Для этого необходимо предварительно записаться.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тому же, провести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 столярной мастерской можно и родителям со своими детьми без участия мастеров.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59500" y="2016616"/>
            <a:ext cx="55391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Столярная мастерская – это уютное и атмосферное место, где создаются практичные поделки руками наших юных гостей и опытных мастеров, а воздух приятно пропитан непередаваемым запахом свежего дерева и стружки.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" y="1305416"/>
            <a:ext cx="5285105" cy="29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951" y="229710"/>
            <a:ext cx="8643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Добровольные общественно-полезные мероприятия в городе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субботники, ремонт детских площадок)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7809"/>
            <a:ext cx="2251196" cy="9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81" y="1940909"/>
            <a:ext cx="3140412" cy="2052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301949"/>
            <a:ext cx="3208071" cy="2050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79" y="1155014"/>
            <a:ext cx="2930381" cy="21977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1" y="4200033"/>
            <a:ext cx="3143360" cy="1965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79" y="4232127"/>
            <a:ext cx="3567696" cy="20068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0005" y="4496877"/>
            <a:ext cx="370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главных направлений патриотического воспитания – неравнодушное отношение и оказание безвозмездной помощи.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тка">
  <a:themeElements>
    <a:clrScheme name="Другая 1">
      <a:dk1>
        <a:srgbClr val="C37B15"/>
      </a:dk1>
      <a:lt1>
        <a:srgbClr val="C37B15"/>
      </a:lt1>
      <a:dk2>
        <a:srgbClr val="C37B15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882</Words>
  <Application>Microsoft Office PowerPoint</Application>
  <PresentationFormat>Широкоэкранный</PresentationFormat>
  <Paragraphs>65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Тема Office</vt:lpstr>
      <vt:lpstr>Сетка</vt:lpstr>
      <vt:lpstr>Диаграмма</vt:lpstr>
      <vt:lpstr>«БриГада»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Бригада</dc:title>
  <dc:creator>User</dc:creator>
  <cp:lastModifiedBy>Иван Попов</cp:lastModifiedBy>
  <cp:revision>121</cp:revision>
  <dcterms:created xsi:type="dcterms:W3CDTF">2019-06-05T17:24:41Z</dcterms:created>
  <dcterms:modified xsi:type="dcterms:W3CDTF">2023-04-24T18:29:21Z</dcterms:modified>
</cp:coreProperties>
</file>