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60" r:id="rId5"/>
    <p:sldId id="262" r:id="rId6"/>
    <p:sldId id="261" r:id="rId7"/>
    <p:sldId id="263" r:id="rId8"/>
    <p:sldId id="281" r:id="rId9"/>
    <p:sldId id="266" r:id="rId10"/>
    <p:sldId id="285" r:id="rId11"/>
    <p:sldId id="265" r:id="rId12"/>
    <p:sldId id="286" r:id="rId13"/>
    <p:sldId id="284" r:id="rId14"/>
    <p:sldId id="267" r:id="rId15"/>
    <p:sldId id="283" r:id="rId16"/>
    <p:sldId id="28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7C9"/>
    <a:srgbClr val="005426"/>
    <a:srgbClr val="003300"/>
    <a:srgbClr val="7F17B9"/>
    <a:srgbClr val="08F6F6"/>
    <a:srgbClr val="00FF00"/>
    <a:srgbClr val="FFFF00"/>
    <a:srgbClr val="133A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498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DE1D2-3E4C-4CA9-8E2E-EA726B747131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E275999-8A92-4D45-989B-B686F3470796}">
      <dgm:prSet phldrT="[Текст]" custT="1"/>
      <dgm:spPr/>
      <dgm:t>
        <a:bodyPr/>
        <a:lstStyle/>
        <a:p>
          <a:r>
            <a:rPr lang="ru-RU" sz="3200" b="1" dirty="0" smtClean="0">
              <a:latin typeface="Georgia" pitchFamily="18" charset="0"/>
            </a:rPr>
            <a:t>ДДТ </a:t>
          </a:r>
        </a:p>
        <a:p>
          <a:r>
            <a:rPr lang="ru-RU" sz="3200" b="1" dirty="0" smtClean="0">
              <a:latin typeface="Georgia" pitchFamily="18" charset="0"/>
            </a:rPr>
            <a:t>Жд округа</a:t>
          </a:r>
        </a:p>
      </dgm:t>
    </dgm:pt>
    <dgm:pt modelId="{8AD534C0-2911-4070-8AB0-1D16E5D107DE}" type="parTrans" cxnId="{292DF409-C7F9-45AD-B171-C88ACD0B334C}">
      <dgm:prSet/>
      <dgm:spPr/>
      <dgm:t>
        <a:bodyPr/>
        <a:lstStyle/>
        <a:p>
          <a:endParaRPr lang="ru-RU"/>
        </a:p>
      </dgm:t>
    </dgm:pt>
    <dgm:pt modelId="{DAC8FF6E-CB86-464B-858F-4D07FAFE351A}" type="sibTrans" cxnId="{292DF409-C7F9-45AD-B171-C88ACD0B334C}">
      <dgm:prSet/>
      <dgm:spPr/>
      <dgm:t>
        <a:bodyPr/>
        <a:lstStyle/>
        <a:p>
          <a:endParaRPr lang="ru-RU"/>
        </a:p>
      </dgm:t>
    </dgm:pt>
    <dgm:pt modelId="{9A6017AA-62A8-4006-85BC-DCD1797053EA}">
      <dgm:prSet phldrT="[Текст]" custT="1"/>
      <dgm:spPr/>
      <dgm:t>
        <a:bodyPr/>
        <a:lstStyle/>
        <a:p>
          <a:r>
            <a:rPr lang="ru-RU" sz="1600" b="1" dirty="0" smtClean="0">
              <a:latin typeface="Georgia" pitchFamily="18" charset="0"/>
            </a:rPr>
            <a:t>Образовательные организации</a:t>
          </a:r>
          <a:endParaRPr lang="ru-RU" sz="1600" dirty="0">
            <a:latin typeface="Georgia" pitchFamily="18" charset="0"/>
          </a:endParaRPr>
        </a:p>
      </dgm:t>
    </dgm:pt>
    <dgm:pt modelId="{08B78D21-67AD-4D62-B64E-7F01A7B02152}" type="parTrans" cxnId="{30C9FD7B-1AC4-40DE-85DE-4C8705297335}">
      <dgm:prSet/>
      <dgm:spPr/>
      <dgm:t>
        <a:bodyPr/>
        <a:lstStyle/>
        <a:p>
          <a:endParaRPr lang="ru-RU"/>
        </a:p>
      </dgm:t>
    </dgm:pt>
    <dgm:pt modelId="{7A1D5540-4E80-4935-AE94-BE81423DE5FD}" type="sibTrans" cxnId="{30C9FD7B-1AC4-40DE-85DE-4C8705297335}">
      <dgm:prSet/>
      <dgm:spPr/>
      <dgm:t>
        <a:bodyPr/>
        <a:lstStyle/>
        <a:p>
          <a:endParaRPr lang="ru-RU"/>
        </a:p>
      </dgm:t>
    </dgm:pt>
    <dgm:pt modelId="{EC383ECF-412E-4128-8626-2C4234449A42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Общественные организации, учреждения </a:t>
          </a:r>
        </a:p>
        <a:p>
          <a:r>
            <a:rPr lang="ru-RU" sz="1400" b="1" dirty="0" smtClean="0">
              <a:latin typeface="Georgia" pitchFamily="18" charset="0"/>
            </a:rPr>
            <a:t>культуры</a:t>
          </a:r>
          <a:endParaRPr lang="ru-RU" sz="1400" dirty="0">
            <a:latin typeface="Georgia" pitchFamily="18" charset="0"/>
          </a:endParaRPr>
        </a:p>
      </dgm:t>
    </dgm:pt>
    <dgm:pt modelId="{C81138C3-0A64-47EC-A3C4-2917AA616EF1}" type="parTrans" cxnId="{7B8187E5-FA80-4DF2-8886-9355D1220BB1}">
      <dgm:prSet/>
      <dgm:spPr/>
      <dgm:t>
        <a:bodyPr/>
        <a:lstStyle/>
        <a:p>
          <a:endParaRPr lang="ru-RU"/>
        </a:p>
      </dgm:t>
    </dgm:pt>
    <dgm:pt modelId="{886AC908-A726-4434-8F6E-8A4017DF487D}" type="sibTrans" cxnId="{7B8187E5-FA80-4DF2-8886-9355D1220BB1}">
      <dgm:prSet/>
      <dgm:spPr/>
      <dgm:t>
        <a:bodyPr/>
        <a:lstStyle/>
        <a:p>
          <a:endParaRPr lang="ru-RU"/>
        </a:p>
      </dgm:t>
    </dgm:pt>
    <dgm:pt modelId="{15211123-12FA-4CA3-8694-E4055B928FE1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Государственные учреждения сферы социальной защиты населения</a:t>
          </a:r>
          <a:endParaRPr lang="ru-RU" sz="1400" dirty="0">
            <a:latin typeface="Georgia" pitchFamily="18" charset="0"/>
          </a:endParaRPr>
        </a:p>
      </dgm:t>
    </dgm:pt>
    <dgm:pt modelId="{FC5DC9E3-DD31-46A4-8DFF-1425ED25C491}" type="parTrans" cxnId="{B9CBEB3D-6CBF-4B67-B8F3-7475575D618C}">
      <dgm:prSet/>
      <dgm:spPr/>
      <dgm:t>
        <a:bodyPr/>
        <a:lstStyle/>
        <a:p>
          <a:endParaRPr lang="ru-RU"/>
        </a:p>
      </dgm:t>
    </dgm:pt>
    <dgm:pt modelId="{AFC95400-123E-441A-BC1B-63BE78834C42}" type="sibTrans" cxnId="{B9CBEB3D-6CBF-4B67-B8F3-7475575D618C}">
      <dgm:prSet/>
      <dgm:spPr/>
      <dgm:t>
        <a:bodyPr/>
        <a:lstStyle/>
        <a:p>
          <a:endParaRPr lang="ru-RU"/>
        </a:p>
      </dgm:t>
    </dgm:pt>
    <dgm:pt modelId="{F124CFFC-F626-487C-83E1-820028C7068A}">
      <dgm:prSet phldrT="[Текст]" custT="1"/>
      <dgm:spPr/>
      <dgm:t>
        <a:bodyPr/>
        <a:lstStyle/>
        <a:p>
          <a:r>
            <a:rPr lang="ru-RU" sz="1400" b="1" dirty="0" smtClean="0">
              <a:latin typeface="Georgia" pitchFamily="18" charset="0"/>
            </a:rPr>
            <a:t>Организации ВО и СПО</a:t>
          </a:r>
          <a:endParaRPr lang="ru-RU" sz="1400" dirty="0">
            <a:latin typeface="Georgia" pitchFamily="18" charset="0"/>
          </a:endParaRPr>
        </a:p>
      </dgm:t>
    </dgm:pt>
    <dgm:pt modelId="{2EA8DC34-67F6-4141-8B5E-0AB535A944E7}" type="parTrans" cxnId="{EBDBBF29-2A07-4926-82DB-6E10DB6A5100}">
      <dgm:prSet/>
      <dgm:spPr/>
      <dgm:t>
        <a:bodyPr/>
        <a:lstStyle/>
        <a:p>
          <a:endParaRPr lang="ru-RU"/>
        </a:p>
      </dgm:t>
    </dgm:pt>
    <dgm:pt modelId="{4D2DED32-C612-4708-A5F9-E0E73F1CFA64}" type="sibTrans" cxnId="{EBDBBF29-2A07-4926-82DB-6E10DB6A5100}">
      <dgm:prSet/>
      <dgm:spPr/>
      <dgm:t>
        <a:bodyPr/>
        <a:lstStyle/>
        <a:p>
          <a:endParaRPr lang="ru-RU"/>
        </a:p>
      </dgm:t>
    </dgm:pt>
    <dgm:pt modelId="{A1B35B46-F54D-48FA-815F-433933CD15E2}" type="pres">
      <dgm:prSet presAssocID="{C79DE1D2-3E4C-4CA9-8E2E-EA726B74713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B612D6-9B0C-4546-9E3D-EC9CAF4E8C86}" type="pres">
      <dgm:prSet presAssocID="{C79DE1D2-3E4C-4CA9-8E2E-EA726B747131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1AAF4488-9CFB-4F1E-8E29-7C52163A6749}" type="pres">
      <dgm:prSet presAssocID="{BE275999-8A92-4D45-989B-B686F3470796}" presName="centerShape" presStyleLbl="vennNode1" presStyleIdx="0" presStyleCnt="5" custScaleX="113843"/>
      <dgm:spPr/>
      <dgm:t>
        <a:bodyPr/>
        <a:lstStyle/>
        <a:p>
          <a:endParaRPr lang="ru-RU"/>
        </a:p>
      </dgm:t>
    </dgm:pt>
    <dgm:pt modelId="{B384B92D-CA31-477F-8707-DD6E0DE38D9E}" type="pres">
      <dgm:prSet presAssocID="{9A6017AA-62A8-4006-85BC-DCD1797053EA}" presName="node" presStyleLbl="vennNode1" presStyleIdx="1" presStyleCnt="5" custScaleX="227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940EB-C07A-4490-B20D-870BE785F39F}" type="pres">
      <dgm:prSet presAssocID="{EC383ECF-412E-4128-8626-2C4234449A42}" presName="node" presStyleLbl="vennNode1" presStyleIdx="2" presStyleCnt="5" custScaleX="179793" custScaleY="149410" custRadScaleRad="126748" custRadScaleInc="-2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E5582-2783-4C02-854D-EBA598453D13}" type="pres">
      <dgm:prSet presAssocID="{15211123-12FA-4CA3-8694-E4055B928FE1}" presName="node" presStyleLbl="vennNode1" presStyleIdx="3" presStyleCnt="5" custScaleX="337114" custScaleY="143182" custRadScaleRad="95558" custRadScaleInc="-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4A26D-04FB-4D90-8071-736B3AFB5553}" type="pres">
      <dgm:prSet presAssocID="{F124CFFC-F626-487C-83E1-820028C7068A}" presName="node" presStyleLbl="vennNode1" presStyleIdx="4" presStyleCnt="5" custScaleX="164707" custScaleY="149410" custRadScaleRad="126568" custRadScaleInc="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12DA7B-296B-4AC8-8B61-03F000ABCC23}" type="presOf" srcId="{C79DE1D2-3E4C-4CA9-8E2E-EA726B747131}" destId="{A1B35B46-F54D-48FA-815F-433933CD15E2}" srcOrd="0" destOrd="0" presId="urn:microsoft.com/office/officeart/2005/8/layout/radial3"/>
    <dgm:cxn modelId="{EBDBBF29-2A07-4926-82DB-6E10DB6A5100}" srcId="{BE275999-8A92-4D45-989B-B686F3470796}" destId="{F124CFFC-F626-487C-83E1-820028C7068A}" srcOrd="3" destOrd="0" parTransId="{2EA8DC34-67F6-4141-8B5E-0AB535A944E7}" sibTransId="{4D2DED32-C612-4708-A5F9-E0E73F1CFA64}"/>
    <dgm:cxn modelId="{30C9FD7B-1AC4-40DE-85DE-4C8705297335}" srcId="{BE275999-8A92-4D45-989B-B686F3470796}" destId="{9A6017AA-62A8-4006-85BC-DCD1797053EA}" srcOrd="0" destOrd="0" parTransId="{08B78D21-67AD-4D62-B64E-7F01A7B02152}" sibTransId="{7A1D5540-4E80-4935-AE94-BE81423DE5FD}"/>
    <dgm:cxn modelId="{6DBDE006-41BE-4420-929F-020EF22B5628}" type="presOf" srcId="{15211123-12FA-4CA3-8694-E4055B928FE1}" destId="{C63E5582-2783-4C02-854D-EBA598453D13}" srcOrd="0" destOrd="0" presId="urn:microsoft.com/office/officeart/2005/8/layout/radial3"/>
    <dgm:cxn modelId="{C9B751ED-E45D-4459-9B93-FC1B7A252AE5}" type="presOf" srcId="{F124CFFC-F626-487C-83E1-820028C7068A}" destId="{84D4A26D-04FB-4D90-8071-736B3AFB5553}" srcOrd="0" destOrd="0" presId="urn:microsoft.com/office/officeart/2005/8/layout/radial3"/>
    <dgm:cxn modelId="{7B8187E5-FA80-4DF2-8886-9355D1220BB1}" srcId="{BE275999-8A92-4D45-989B-B686F3470796}" destId="{EC383ECF-412E-4128-8626-2C4234449A42}" srcOrd="1" destOrd="0" parTransId="{C81138C3-0A64-47EC-A3C4-2917AA616EF1}" sibTransId="{886AC908-A726-4434-8F6E-8A4017DF487D}"/>
    <dgm:cxn modelId="{D78C3D36-6F1D-4FCE-A5FA-DBFC87CE1161}" type="presOf" srcId="{9A6017AA-62A8-4006-85BC-DCD1797053EA}" destId="{B384B92D-CA31-477F-8707-DD6E0DE38D9E}" srcOrd="0" destOrd="0" presId="urn:microsoft.com/office/officeart/2005/8/layout/radial3"/>
    <dgm:cxn modelId="{CE799A65-7682-419F-B76C-BC36454D204B}" type="presOf" srcId="{BE275999-8A92-4D45-989B-B686F3470796}" destId="{1AAF4488-9CFB-4F1E-8E29-7C52163A6749}" srcOrd="0" destOrd="0" presId="urn:microsoft.com/office/officeart/2005/8/layout/radial3"/>
    <dgm:cxn modelId="{CC2A5BE6-7ACC-4BA8-8DB3-78C159845818}" type="presOf" srcId="{EC383ECF-412E-4128-8626-2C4234449A42}" destId="{BEF940EB-C07A-4490-B20D-870BE785F39F}" srcOrd="0" destOrd="0" presId="urn:microsoft.com/office/officeart/2005/8/layout/radial3"/>
    <dgm:cxn modelId="{B9CBEB3D-6CBF-4B67-B8F3-7475575D618C}" srcId="{BE275999-8A92-4D45-989B-B686F3470796}" destId="{15211123-12FA-4CA3-8694-E4055B928FE1}" srcOrd="2" destOrd="0" parTransId="{FC5DC9E3-DD31-46A4-8DFF-1425ED25C491}" sibTransId="{AFC95400-123E-441A-BC1B-63BE78834C42}"/>
    <dgm:cxn modelId="{292DF409-C7F9-45AD-B171-C88ACD0B334C}" srcId="{C79DE1D2-3E4C-4CA9-8E2E-EA726B747131}" destId="{BE275999-8A92-4D45-989B-B686F3470796}" srcOrd="0" destOrd="0" parTransId="{8AD534C0-2911-4070-8AB0-1D16E5D107DE}" sibTransId="{DAC8FF6E-CB86-464B-858F-4D07FAFE351A}"/>
    <dgm:cxn modelId="{04BBFD20-B9AD-4CD0-BD80-7996E337EAE1}" type="presParOf" srcId="{A1B35B46-F54D-48FA-815F-433933CD15E2}" destId="{7BB612D6-9B0C-4546-9E3D-EC9CAF4E8C86}" srcOrd="0" destOrd="0" presId="urn:microsoft.com/office/officeart/2005/8/layout/radial3"/>
    <dgm:cxn modelId="{2681857B-3DC6-47CF-9565-FB7DF175298B}" type="presParOf" srcId="{7BB612D6-9B0C-4546-9E3D-EC9CAF4E8C86}" destId="{1AAF4488-9CFB-4F1E-8E29-7C52163A6749}" srcOrd="0" destOrd="0" presId="urn:microsoft.com/office/officeart/2005/8/layout/radial3"/>
    <dgm:cxn modelId="{7B4FDE2F-F044-40D1-B746-2F3477FA981B}" type="presParOf" srcId="{7BB612D6-9B0C-4546-9E3D-EC9CAF4E8C86}" destId="{B384B92D-CA31-477F-8707-DD6E0DE38D9E}" srcOrd="1" destOrd="0" presId="urn:microsoft.com/office/officeart/2005/8/layout/radial3"/>
    <dgm:cxn modelId="{94103856-EC95-4186-AB13-CB55D4242EF1}" type="presParOf" srcId="{7BB612D6-9B0C-4546-9E3D-EC9CAF4E8C86}" destId="{BEF940EB-C07A-4490-B20D-870BE785F39F}" srcOrd="2" destOrd="0" presId="urn:microsoft.com/office/officeart/2005/8/layout/radial3"/>
    <dgm:cxn modelId="{0C6D201C-8198-4264-B047-8D4273AC493E}" type="presParOf" srcId="{7BB612D6-9B0C-4546-9E3D-EC9CAF4E8C86}" destId="{C63E5582-2783-4C02-854D-EBA598453D13}" srcOrd="3" destOrd="0" presId="urn:microsoft.com/office/officeart/2005/8/layout/radial3"/>
    <dgm:cxn modelId="{030FE18A-617C-4451-9CBC-2BFB87FF5D4B}" type="presParOf" srcId="{7BB612D6-9B0C-4546-9E3D-EC9CAF4E8C86}" destId="{84D4A26D-04FB-4D90-8071-736B3AFB555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F4488-9CFB-4F1E-8E29-7C52163A6749}">
      <dsp:nvSpPr>
        <dsp:cNvPr id="0" name=""/>
        <dsp:cNvSpPr/>
      </dsp:nvSpPr>
      <dsp:spPr>
        <a:xfrm>
          <a:off x="1940702" y="963705"/>
          <a:ext cx="3157781" cy="27738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Georgia" pitchFamily="18" charset="0"/>
            </a:rPr>
            <a:t>ДДТ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Georgia" pitchFamily="18" charset="0"/>
            </a:rPr>
            <a:t>Жд округа</a:t>
          </a:r>
        </a:p>
      </dsp:txBody>
      <dsp:txXfrm>
        <a:off x="2403148" y="1369919"/>
        <a:ext cx="2232889" cy="1961375"/>
      </dsp:txXfrm>
    </dsp:sp>
    <dsp:sp modelId="{B384B92D-CA31-477F-8707-DD6E0DE38D9E}">
      <dsp:nvSpPr>
        <dsp:cNvPr id="0" name=""/>
        <dsp:cNvSpPr/>
      </dsp:nvSpPr>
      <dsp:spPr>
        <a:xfrm>
          <a:off x="1938795" y="-149227"/>
          <a:ext cx="3161595" cy="1386901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Образовательные организации</a:t>
          </a:r>
          <a:endParaRPr lang="ru-RU" sz="1600" kern="1200" dirty="0">
            <a:latin typeface="Georgia" pitchFamily="18" charset="0"/>
          </a:endParaRPr>
        </a:p>
      </dsp:txBody>
      <dsp:txXfrm>
        <a:off x="2401800" y="53880"/>
        <a:ext cx="2235585" cy="980687"/>
      </dsp:txXfrm>
    </dsp:sp>
    <dsp:sp modelId="{BEF940EB-C07A-4490-B20D-870BE785F39F}">
      <dsp:nvSpPr>
        <dsp:cNvPr id="0" name=""/>
        <dsp:cNvSpPr/>
      </dsp:nvSpPr>
      <dsp:spPr>
        <a:xfrm>
          <a:off x="4560922" y="1233044"/>
          <a:ext cx="2493552" cy="2072169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Georgia" pitchFamily="18" charset="0"/>
            </a:rPr>
            <a:t>Общественные организации, учреждения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Georgia" pitchFamily="18" charset="0"/>
            </a:rPr>
            <a:t>культуры</a:t>
          </a:r>
          <a:endParaRPr lang="ru-RU" sz="1400" kern="1200" dirty="0">
            <a:latin typeface="Georgia" pitchFamily="18" charset="0"/>
          </a:endParaRPr>
        </a:p>
      </dsp:txBody>
      <dsp:txXfrm>
        <a:off x="4926094" y="1536506"/>
        <a:ext cx="1763208" cy="1465245"/>
      </dsp:txXfrm>
    </dsp:sp>
    <dsp:sp modelId="{C63E5582-2783-4C02-854D-EBA598453D13}">
      <dsp:nvSpPr>
        <dsp:cNvPr id="0" name=""/>
        <dsp:cNvSpPr/>
      </dsp:nvSpPr>
      <dsp:spPr>
        <a:xfrm>
          <a:off x="1247121" y="3082620"/>
          <a:ext cx="4675440" cy="1985793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Georgia" pitchFamily="18" charset="0"/>
            </a:rPr>
            <a:t>Государственные учреждения сферы социальной защиты населения</a:t>
          </a:r>
          <a:endParaRPr lang="ru-RU" sz="1400" kern="1200" dirty="0">
            <a:latin typeface="Georgia" pitchFamily="18" charset="0"/>
          </a:endParaRPr>
        </a:p>
      </dsp:txBody>
      <dsp:txXfrm>
        <a:off x="1931823" y="3373433"/>
        <a:ext cx="3306036" cy="1404167"/>
      </dsp:txXfrm>
    </dsp:sp>
    <dsp:sp modelId="{84D4A26D-04FB-4D90-8071-736B3AFB5553}">
      <dsp:nvSpPr>
        <dsp:cNvPr id="0" name=""/>
        <dsp:cNvSpPr/>
      </dsp:nvSpPr>
      <dsp:spPr>
        <a:xfrm>
          <a:off x="91131" y="1310104"/>
          <a:ext cx="2284324" cy="2072169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Georgia" pitchFamily="18" charset="0"/>
            </a:rPr>
            <a:t>Организации ВО и СПО</a:t>
          </a:r>
          <a:endParaRPr lang="ru-RU" sz="1400" kern="1200" dirty="0">
            <a:latin typeface="Georgia" pitchFamily="18" charset="0"/>
          </a:endParaRPr>
        </a:p>
      </dsp:txBody>
      <dsp:txXfrm>
        <a:off x="425663" y="1613566"/>
        <a:ext cx="1615260" cy="1465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BCF1D-4FB8-46F8-A1FE-123DE6189E7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B1BEC-863C-473C-B5E1-650086B29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96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154-0E6C-416D-B6EF-FCE899F7DDBF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3892-0E03-477E-8D18-62929DA53360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2D9C-4B0E-479F-9EBA-43546F485018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611-149D-4256-BBD2-DBC38BBE6C9B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E434-E28E-4179-99CE-A24241FE833E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DED5-C13E-4397-B189-BDB2E929DC08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E483-C2B8-492C-AD94-208077E1A9FD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816-9B6B-401C-9CB5-28EA6A568929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72F0-538E-4D45-9288-8FAF3A4CDA9A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3501-CDB7-4917-8B92-059CCAC88A71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FC3A-B167-4018-83FC-59BEEB1A157F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1BE0-2C8C-4F68-A11B-D3C35F6FF410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illion-wallpapers.ru/wallpapers/3/0/29670759035898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7600976" cy="135732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2806BA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МБУДО «Дом детского творчества </a:t>
            </a:r>
            <a:r>
              <a:rPr lang="ru-RU" sz="2000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ru-RU" sz="2000" dirty="0" smtClean="0">
                <a:latin typeface="Georgia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2806BA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Железнодорожного округа» </a:t>
            </a:r>
            <a:r>
              <a:rPr lang="ru-RU" sz="2000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ru-RU" sz="2000" dirty="0" smtClean="0">
                <a:latin typeface="Georgia" pitchFamily="18" charset="0"/>
                <a:cs typeface="Arial" pitchFamily="34" charset="0"/>
              </a:rPr>
            </a:br>
            <a:endParaRPr lang="ru-RU" sz="2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572560" cy="4286280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rgbClr val="3A07C9"/>
                </a:solidFill>
                <a:latin typeface="Georgia" pitchFamily="18" charset="0"/>
              </a:rPr>
              <a:t>инновационный </a:t>
            </a:r>
          </a:p>
          <a:p>
            <a:r>
              <a:rPr lang="ru-RU" sz="3000" b="1" dirty="0" smtClean="0">
                <a:solidFill>
                  <a:srgbClr val="3A07C9"/>
                </a:solidFill>
                <a:latin typeface="Georgia" pitchFamily="18" charset="0"/>
              </a:rPr>
              <a:t>образовательный проект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«ТЕРРИТОРИЯ  ИГРЫ»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       </a:t>
            </a:r>
          </a:p>
          <a:p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(для детей-инвалидов и детей с ОВЗ)</a:t>
            </a:r>
          </a:p>
          <a:p>
            <a:endParaRPr lang="ru-RU" sz="2800" b="1" dirty="0" smtClean="0">
              <a:solidFill>
                <a:srgbClr val="3A07C9"/>
              </a:solidFill>
              <a:latin typeface="Georgia" pitchFamily="18" charset="0"/>
            </a:endParaRPr>
          </a:p>
          <a:p>
            <a:pPr algn="r"/>
            <a:r>
              <a:rPr lang="ru-RU" sz="2100" b="1" dirty="0" smtClean="0">
                <a:solidFill>
                  <a:srgbClr val="3A07C9"/>
                </a:solidFill>
                <a:latin typeface="Georgia" pitchFamily="18" charset="0"/>
              </a:rPr>
              <a:t>Васильева Инна Федоровна</a:t>
            </a:r>
            <a:r>
              <a:rPr lang="ru-RU" sz="2100" dirty="0" smtClean="0">
                <a:solidFill>
                  <a:srgbClr val="3A07C9"/>
                </a:solidFill>
                <a:latin typeface="Georgia" pitchFamily="18" charset="0"/>
              </a:rPr>
              <a:t> – заместитель директора по УВР, руководитель детского объединения «Волонтёрские инициативы» МБУДО Дом детского творчества Железнодорожного округа»,</a:t>
            </a:r>
          </a:p>
          <a:p>
            <a:pPr algn="r"/>
            <a:r>
              <a:rPr lang="ru-RU" sz="2100" b="1" dirty="0" err="1" smtClean="0">
                <a:solidFill>
                  <a:srgbClr val="3A07C9"/>
                </a:solidFill>
                <a:latin typeface="Georgia" pitchFamily="18" charset="0"/>
              </a:rPr>
              <a:t>Темнова</a:t>
            </a:r>
            <a:r>
              <a:rPr lang="ru-RU" sz="2100" b="1" dirty="0" smtClean="0">
                <a:solidFill>
                  <a:srgbClr val="3A07C9"/>
                </a:solidFill>
                <a:latin typeface="Georgia" pitchFamily="18" charset="0"/>
              </a:rPr>
              <a:t> Марина Леонидовна </a:t>
            </a:r>
            <a:r>
              <a:rPr lang="ru-RU" sz="2100" dirty="0" smtClean="0">
                <a:solidFill>
                  <a:srgbClr val="3A07C9"/>
                </a:solidFill>
                <a:latin typeface="Georgia" pitchFamily="18" charset="0"/>
              </a:rPr>
              <a:t>– педагог-организатор</a:t>
            </a:r>
          </a:p>
          <a:p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2020 </a:t>
            </a:r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г.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/>
          <a:srcRect b="17255"/>
          <a:stretch>
            <a:fillRect/>
          </a:stretch>
        </p:blipFill>
        <p:spPr bwMode="auto">
          <a:xfrm>
            <a:off x="7286644" y="214290"/>
            <a:ext cx="1325562" cy="1550987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million-wallpapers.ru/wallpapers/3/0/29670759035898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72560" cy="71437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ИМЕЮЩИЕСЯ РЕЗУЛЬТАТЫ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8572560" cy="785818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02" y="1000108"/>
            <a:ext cx="7715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3300"/>
                </a:solidFill>
                <a:latin typeface="Georgia" pitchFamily="18" charset="0"/>
              </a:rPr>
              <a:t>Программа «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Р</a:t>
            </a:r>
            <a:r>
              <a:rPr lang="ru-RU" sz="2400" b="1" dirty="0" smtClean="0">
                <a:solidFill>
                  <a:srgbClr val="00B050"/>
                </a:solidFill>
                <a:latin typeface="Georgia" pitchFamily="18" charset="0"/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Д</a:t>
            </a:r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У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Г</a:t>
            </a:r>
            <a:r>
              <a:rPr lang="ru-RU" sz="2400" b="1" dirty="0" smtClean="0">
                <a:solidFill>
                  <a:srgbClr val="003300"/>
                </a:solidFill>
                <a:latin typeface="Georgia" pitchFamily="18" charset="0"/>
              </a:rPr>
              <a:t>А» </a:t>
            </a:r>
            <a:r>
              <a:rPr lang="ru-RU" sz="2000" b="1" dirty="0" smtClean="0">
                <a:solidFill>
                  <a:srgbClr val="003300"/>
                </a:solidFill>
                <a:latin typeface="Georgia" pitchFamily="18" charset="0"/>
              </a:rPr>
              <a:t>(реализуется с 2013 года)</a:t>
            </a:r>
            <a:endParaRPr lang="ru-RU" sz="2000" b="1" i="1" dirty="0" smtClean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3857628"/>
            <a:ext cx="8643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3300"/>
                </a:solidFill>
                <a:latin typeface="Georgia" pitchFamily="18" charset="0"/>
              </a:rPr>
              <a:t>Акция </a:t>
            </a:r>
            <a:r>
              <a:rPr lang="ru-RU" sz="2400" b="1" dirty="0" smtClean="0">
                <a:solidFill>
                  <a:srgbClr val="3A07C9"/>
                </a:solidFill>
                <a:latin typeface="Georgia" pitchFamily="18" charset="0"/>
              </a:rPr>
              <a:t>«МИЛОСЕРДИЮ ОТКРЫТЫЕ СЕРДЦА»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(посвящённая декаде инвалидов) </a:t>
            </a:r>
            <a:r>
              <a:rPr lang="ru-RU" b="1" dirty="0" smtClean="0">
                <a:solidFill>
                  <a:srgbClr val="003300"/>
                </a:solidFill>
                <a:latin typeface="Georgia" pitchFamily="18" charset="0"/>
              </a:rPr>
              <a:t>проводится с 2009 года</a:t>
            </a:r>
            <a:endParaRPr lang="ru-RU" b="1" i="1" dirty="0" smtClean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9" name="Picture 3" descr="C:\Users\xxxx\Desktop\дети +занятия\2017-03-10 15-01-33.JPG"/>
          <p:cNvPicPr>
            <a:picLocks noChangeAspect="1" noChangeArrowheads="1"/>
          </p:cNvPicPr>
          <p:nvPr/>
        </p:nvPicPr>
        <p:blipFill>
          <a:blip r:embed="rId3" cstate="print"/>
          <a:srcRect b="22927"/>
          <a:stretch>
            <a:fillRect/>
          </a:stretch>
        </p:blipFill>
        <p:spPr bwMode="auto">
          <a:xfrm>
            <a:off x="2500298" y="1500174"/>
            <a:ext cx="1928826" cy="216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C:\Users\xxxx\Desktop\дети +занятия\2017-01-24 18-07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500174"/>
            <a:ext cx="1685872" cy="2247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Users\xxxx\Desktop\дети +занятия\cAARREflN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00174"/>
            <a:ext cx="2214578" cy="216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5" descr="C:\Users\xxxx\Desktop\дети +занятия\HLqT8wkM0y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500174"/>
            <a:ext cx="2786082" cy="208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4" name="Рисунок 13" descr="E:\Васильева И.Ф\Грант\2019\мероприятие для детей инвалидов\декада инвалидов\DSCN589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572008"/>
            <a:ext cx="2862298" cy="214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E:\Васильева И.Ф\Грант\2019\мероприятие для детей инвалидов\мастер-класс\DSCN142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4572008"/>
            <a:ext cx="2820965" cy="2111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E:\Васильева И.Ф\Грант\2019\мероприятие для детей инвалидов\В кругу друзей\DSCN514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588933"/>
            <a:ext cx="2926563" cy="226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s://w-dog.ru/wallpapers/12/14/44372533822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7858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ИМЕЮЩИЕСЯ  РЕЗУЛЬТАТЫ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78581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26" y="1071546"/>
            <a:ext cx="8501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Проведение новогодних утренников </a:t>
            </a:r>
            <a:endParaRPr lang="ru-RU" sz="2800" dirty="0" smtClean="0">
              <a:solidFill>
                <a:srgbClr val="3A07C9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для детей с ОВЗ и детей-инвалидов</a:t>
            </a:r>
          </a:p>
          <a:p>
            <a:pPr algn="ctr"/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 (с 2012 года)</a:t>
            </a:r>
            <a:endParaRPr lang="ru-RU" sz="28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1" name="Рисунок 10" descr="E:\Васильева И.Ф\Грант\2019\мероприятие для детей инвалидов\DSCN66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256"/>
            <a:ext cx="3448427" cy="243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user\Downloads\DSC085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428868"/>
            <a:ext cx="3251200" cy="243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E:\Васильева И.Ф\Грант\2019\мероприятие для детей инвалидов\DSCN68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428868"/>
            <a:ext cx="4714908" cy="337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s://w-dog.ru/wallpapers/12/14/44372533822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7858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ИМЕЮЩИЕСЯ  РЕЗУЛЬТАТЫ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78581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714356"/>
            <a:ext cx="8501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Проект «Путешествие по планете Земля»</a:t>
            </a:r>
          </a:p>
          <a:p>
            <a:pPr algn="ctr"/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 ( 2019 год)</a:t>
            </a:r>
            <a:endParaRPr lang="ru-RU" sz="28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4" name="Рисунок 13" descr="E:\Ресурсный центр\18-19\ПУТЕШЕСТВИЕ\Птич дво награжд\на сайт\DSCN37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314327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E:\Ресурсный центр\18-19\ПУТЕШЕСТВИЕ\Птич дво награжд\на сайт\DSCN37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071942"/>
            <a:ext cx="3031873" cy="223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E:\Васильева И.Ф\Грант\2019\мероприятие для детей инвалидов\DSCN62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714488"/>
            <a:ext cx="328614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E:\Ресурсный центр\18-19\ПУТЕШЕСТВИЕ\Птич дво награжд\на сайт\DSCN37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428736"/>
            <a:ext cx="288978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E:\Ресурсный центр\18-19\ПУТЕШЕСТВИЕ\Птич дво награжд\на сайт\DSCN37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929066"/>
            <a:ext cx="300039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E:\Ресурсный центр\18-19\ПУТЕШЕСТВИЕ\Птич дво награжд\на сайт\DSCN372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214818"/>
            <a:ext cx="314327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img2.goodfon.ru/original/1920x1200/3/94/cvet-krug-kolco-obem-uz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3573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Оборудование для проведения блока «НАРОДНЫЕ ИГРЫ»</a:t>
            </a:r>
            <a:endParaRPr lang="ru-RU" sz="28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4000504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 </a:t>
            </a:r>
            <a:endParaRPr lang="ru-RU" sz="2000" b="1" dirty="0" smtClean="0">
              <a:solidFill>
                <a:srgbClr val="3A07C9"/>
              </a:solidFill>
              <a:latin typeface="Georgia" pitchFamily="18" charset="0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Рисунок 7" descr="C:\Users\user\Downloads\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00504"/>
            <a:ext cx="371477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er\Downloads\DSCN12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357298"/>
            <a:ext cx="3214710" cy="243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xn--80adagddj7brcwnif6e.xn--p1ai/upload/image/a65c33b49f1952fb94b2c6d238ba06e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736"/>
            <a:ext cx="321471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ownloads\DSCN1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071678"/>
            <a:ext cx="256217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s://w-dog.ru/wallpapers/12/14/44372533822039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ПЛАНИРУЕМОЕ ИСПОЛЬЗОВАНИЕ СРЕДСТВ ГРАНТА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78581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1714488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3A07C9"/>
                </a:solidFill>
                <a:latin typeface="Georgia" pitchFamily="18" charset="0"/>
              </a:rPr>
              <a:t>Оборудование для спортивных игр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4000504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3A07C9"/>
                </a:solidFill>
                <a:latin typeface="Georgia" pitchFamily="18" charset="0"/>
              </a:rPr>
              <a:t>Оборудование для развивающих интеллектуальных игр</a:t>
            </a:r>
          </a:p>
        </p:txBody>
      </p:sp>
      <p:pic>
        <p:nvPicPr>
          <p:cNvPr id="8194" name="Picture 2" descr="ÐÑÐµÑÑÐ¸ÐºÐ¸ - Ð½Ð¾Ð»Ð¸ÐºÐ¸ "/>
          <p:cNvPicPr>
            <a:picLocks noChangeAspect="1" noChangeArrowheads="1"/>
          </p:cNvPicPr>
          <p:nvPr/>
        </p:nvPicPr>
        <p:blipFill>
          <a:blip r:embed="rId3" cstate="print"/>
          <a:srcRect t="15259" b="16401"/>
          <a:stretch>
            <a:fillRect/>
          </a:stretch>
        </p:blipFill>
        <p:spPr bwMode="auto">
          <a:xfrm>
            <a:off x="285720" y="4500570"/>
            <a:ext cx="2571768" cy="2000264"/>
          </a:xfrm>
          <a:prstGeom prst="rect">
            <a:avLst/>
          </a:prstGeom>
          <a:noFill/>
        </p:spPr>
      </p:pic>
      <p:pic>
        <p:nvPicPr>
          <p:cNvPr id="8196" name="Picture 4" descr="ÐÐ°Ñ Ð´ÐµÑÑÐºÐ¸Ð¹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2071702" cy="1475303"/>
          </a:xfrm>
          <a:prstGeom prst="rect">
            <a:avLst/>
          </a:prstGeom>
          <a:noFill/>
        </p:spPr>
      </p:pic>
      <p:pic>
        <p:nvPicPr>
          <p:cNvPr id="8198" name="Picture 6" descr="''ÐÐ¼ÐµÐ¹ÐºÐ° - ÑÐ°Ð³Ð°Ð¹ÐºÐ°''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357430"/>
            <a:ext cx="1928826" cy="1571636"/>
          </a:xfrm>
          <a:prstGeom prst="rect">
            <a:avLst/>
          </a:prstGeom>
          <a:noFill/>
        </p:spPr>
      </p:pic>
      <p:pic>
        <p:nvPicPr>
          <p:cNvPr id="8202" name="Picture 10" descr="ÐÑÑÑ ''ÐÑÐ¾Ð¹Ð´Ð¸ - Ð½Ðµ ÑÐ¿Ð°Ð´Ð¸!''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357430"/>
            <a:ext cx="1503372" cy="1569282"/>
          </a:xfrm>
          <a:prstGeom prst="rect">
            <a:avLst/>
          </a:prstGeom>
          <a:noFill/>
        </p:spPr>
      </p:pic>
      <p:pic>
        <p:nvPicPr>
          <p:cNvPr id="8204" name="Picture 12" descr="https://sun9-8.userapi.com/c604822/v604822141/2195e/qf_nm1RZ15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643446"/>
            <a:ext cx="1765302" cy="1613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6" name="Picture 14" descr="https://a-detstvo.ru/d/mi_shen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1142984"/>
            <a:ext cx="1489078" cy="1489078"/>
          </a:xfrm>
          <a:prstGeom prst="rect">
            <a:avLst/>
          </a:prstGeom>
          <a:noFill/>
        </p:spPr>
      </p:pic>
      <p:pic>
        <p:nvPicPr>
          <p:cNvPr id="8208" name="Picture 16" descr="https://a-detstvo.ru/d/lyzhi_dlya_sostyazaniy_na_5_che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2500306"/>
            <a:ext cx="1476392" cy="1476392"/>
          </a:xfrm>
          <a:prstGeom prst="rect">
            <a:avLst/>
          </a:prstGeom>
          <a:noFill/>
        </p:spPr>
      </p:pic>
      <p:pic>
        <p:nvPicPr>
          <p:cNvPr id="8210" name="Picture 18" descr="https://a-detstvo.ru/d/domino_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4643446"/>
            <a:ext cx="1703397" cy="1703397"/>
          </a:xfrm>
          <a:prstGeom prst="rect">
            <a:avLst/>
          </a:prstGeom>
          <a:noFill/>
        </p:spPr>
      </p:pic>
      <p:pic>
        <p:nvPicPr>
          <p:cNvPr id="17" name="Picture 4" descr="ÐÐ°Ñ Ð´ÐµÑÑÐºÐ¸Ð¹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14554"/>
            <a:ext cx="2071702" cy="1475303"/>
          </a:xfrm>
          <a:prstGeom prst="rect">
            <a:avLst/>
          </a:prstGeom>
          <a:noFill/>
        </p:spPr>
      </p:pic>
      <p:pic>
        <p:nvPicPr>
          <p:cNvPr id="18" name="Рисунок 17" descr="https://images.ua.prom.st/1689510552_w640_h640_nabor-kubikov-pyatnashki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54" y="4786322"/>
            <a:ext cx="2000232" cy="164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million-wallpapers.ru/wallpapers/3/0/29670759035898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ПЛАНИРУЕМОЕ ИСПОЛЬЗОВАНИЕ СРЕДСТВ ГРАНТА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78581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1571612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3A07C9"/>
                </a:solidFill>
                <a:latin typeface="Georgia" pitchFamily="18" charset="0"/>
              </a:rPr>
              <a:t>Оборудование для творческих блоков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400050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3A07C9"/>
                </a:solidFill>
                <a:latin typeface="Georgia" pitchFamily="18" charset="0"/>
              </a:rPr>
              <a:t>Оборудование для развития  логики и конструкторских навыков</a:t>
            </a:r>
          </a:p>
        </p:txBody>
      </p:sp>
      <p:pic>
        <p:nvPicPr>
          <p:cNvPr id="38914" name="Picture 2" descr="https://a-detstvo.ru/d/kvadrat_0.jpg"/>
          <p:cNvPicPr>
            <a:picLocks noChangeAspect="1" noChangeArrowheads="1"/>
          </p:cNvPicPr>
          <p:nvPr/>
        </p:nvPicPr>
        <p:blipFill>
          <a:blip r:embed="rId3" cstate="print"/>
          <a:srcRect t="14080" b="12703"/>
          <a:stretch>
            <a:fillRect/>
          </a:stretch>
        </p:blipFill>
        <p:spPr bwMode="auto">
          <a:xfrm>
            <a:off x="500034" y="4871798"/>
            <a:ext cx="2322523" cy="170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s://a-detstvo.ru/d/konstruktor_listik.jpg"/>
          <p:cNvPicPr>
            <a:picLocks noChangeAspect="1" noChangeArrowheads="1"/>
          </p:cNvPicPr>
          <p:nvPr/>
        </p:nvPicPr>
        <p:blipFill>
          <a:blip r:embed="rId4" cstate="print"/>
          <a:srcRect t="13462" b="9615"/>
          <a:stretch>
            <a:fillRect/>
          </a:stretch>
        </p:blipFill>
        <p:spPr bwMode="auto">
          <a:xfrm>
            <a:off x="2714612" y="4714884"/>
            <a:ext cx="2071676" cy="1593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s://photonfm.ru/wa-data/public/shop/products/34/06/634/images/5174/5174.750x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357298"/>
            <a:ext cx="1928826" cy="26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o-krohe.ru/images/article/orig/2018/01/vybiraem-detskij-molbert-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143116"/>
            <a:ext cx="314327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s://www.virastaika71.ru/upload/iblock/55f/55fd37d9ba973867f235f71d2d22b9a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714884"/>
            <a:ext cx="25213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s://svan.com/wp-content/uploads/2017/11/81ZIK6j-PML._SL1500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2143116"/>
            <a:ext cx="2000232" cy="200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w-dog.ru/wallpapers/12/14/44372533822039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2144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ПЛАНИРУЕМОЕ ИСПОЛЬЗОВАНИЕ СРЕДСТВ ГРАНТА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78581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285860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3A07C9"/>
                </a:solidFill>
                <a:latin typeface="Georgia" pitchFamily="18" charset="0"/>
              </a:rPr>
              <a:t>Оборудование для поролонового шоу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t="13916" r="976" b="17236"/>
          <a:stretch>
            <a:fillRect/>
          </a:stretch>
        </p:blipFill>
        <p:spPr bwMode="auto">
          <a:xfrm>
            <a:off x="642909" y="1928802"/>
            <a:ext cx="423839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porolonovoe.ru/foto/paket_professio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14488"/>
            <a:ext cx="3857652" cy="264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static.tildacdn.com/tild3830-6334-4334-a265-316234323931/NjuB7QGTGZ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14752"/>
            <a:ext cx="385765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million-wallpapers.ru/wallpapers/3/0/29670759035898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14290"/>
            <a:ext cx="7358114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ОРГАНИЗАЦИЯ  СЕТЕВОГО ВЗАИМОДЕЙСТВИЯ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78581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AutoShape 4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428596" y="1571612"/>
          <a:ext cx="71438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4" name="Picture 19" descr="C:\Users\user\Desktop\Грант\презентация ГРАНТА\4813506_команда-сеть-люди-икон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620004"/>
            <a:ext cx="2185990" cy="206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s://million-wallpapers.ru/wallpapers/3/0/29670759035898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29684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ВОЗМОЖНЫЕ    ТРУДНОСТИ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78581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AutoShape 4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1285860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3A07C9"/>
                </a:solidFill>
                <a:latin typeface="Georgia" pitchFamily="18" charset="0"/>
              </a:rPr>
              <a:t>- Кадровые</a:t>
            </a:r>
            <a:endParaRPr lang="ru-RU" sz="2000" b="1" dirty="0" smtClean="0">
              <a:solidFill>
                <a:srgbClr val="3A07C9"/>
              </a:solidFill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2928934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3A07C9"/>
                </a:solidFill>
                <a:latin typeface="Georgia" pitchFamily="18" charset="0"/>
              </a:rPr>
              <a:t>-Мотивационные</a:t>
            </a:r>
            <a:endParaRPr lang="ru-RU" sz="2000" b="1" dirty="0" smtClean="0">
              <a:solidFill>
                <a:srgbClr val="3A07C9"/>
              </a:solidFill>
              <a:latin typeface="Georgia" pitchFamily="18" charset="0"/>
            </a:endParaRPr>
          </a:p>
        </p:txBody>
      </p:sp>
      <p:pic>
        <p:nvPicPr>
          <p:cNvPr id="30722" name="Picture 2" descr="http://menara-fm.com/wp-content/uploads/2016/08/statistik1.jpg"/>
          <p:cNvPicPr>
            <a:picLocks noChangeAspect="1" noChangeArrowheads="1"/>
          </p:cNvPicPr>
          <p:nvPr/>
        </p:nvPicPr>
        <p:blipFill>
          <a:blip r:embed="rId3" cstate="print"/>
          <a:srcRect l="15359" r="23208" b="6142"/>
          <a:stretch>
            <a:fillRect/>
          </a:stretch>
        </p:blipFill>
        <p:spPr bwMode="auto">
          <a:xfrm>
            <a:off x="5500694" y="3714752"/>
            <a:ext cx="2928958" cy="251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static.ysites.ru/responses/4/3/3/r_577868_3gq2463mzgqik557l488.jpg"/>
          <p:cNvPicPr>
            <a:picLocks noChangeAspect="1" noChangeArrowheads="1"/>
          </p:cNvPicPr>
          <p:nvPr/>
        </p:nvPicPr>
        <p:blipFill>
          <a:blip r:embed="rId4" cstate="print"/>
          <a:srcRect l="26250"/>
          <a:stretch>
            <a:fillRect/>
          </a:stretch>
        </p:blipFill>
        <p:spPr bwMode="auto">
          <a:xfrm>
            <a:off x="6215074" y="1214422"/>
            <a:ext cx="2428892" cy="2096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6" name="AutoShape 6" descr="http://ru.stockfresh.com/thumbs/nasirkhan/747390_%D0%BA%D0%BE%D0%BD%D1%86%D0%B5%D0%BF%D1%86%D0%B8%D1%8F-3d-%D0%BC%D1%83%D0%B6%D1%87%D0%B8%D0%BD-%D1%86%D0%B5%D0%BB%D0%B5%D0%B2%D0%BE%D0%B9-%D1%87%D0%B5%D0%BB%D0%BE%D0%B2%D0%B5%D0%BA%D0%B0-%D1%80%D0%B0%D0%B1%D0%BE%D1%82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ru.stockfresh.com/thumbs/nasirkhan/747390_%D0%BA%D0%BE%D0%BD%D1%86%D0%B5%D0%BF%D1%86%D0%B8%D1%8F-3d-%D0%BC%D1%83%D0%B6%D1%87%D0%B8%D0%BD-%D1%86%D0%B5%D0%BB%D0%B5%D0%B2%D0%BE%D0%B9-%D1%87%D0%B5%D0%BB%D0%BE%D0%B2%D0%B5%D0%BA%D0%B0-%D1%80%D0%B0%D0%B1%D0%BE%D1%82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://ru.stockfresh.com/thumbs/nasirkhan/747390_%D0%BA%D0%BE%D0%BD%D1%86%D0%B5%D0%BF%D1%86%D0%B8%D1%8F-3d-%D0%BC%D1%83%D0%B6%D1%87%D0%B8%D0%BD-%D1%86%D0%B5%D0%BB%D0%B5%D0%B2%D0%BE%D0%B9-%D1%87%D0%B5%D0%BB%D0%BE%D0%B2%D0%B5%D0%BA%D0%B0-%D1%80%D0%B0%D0%B1%D0%BE%D1%82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2" name="Picture 12" descr="http://arm-24.ru/files/dreamstime_s_17164346.jpg"/>
          <p:cNvPicPr>
            <a:picLocks noChangeAspect="1" noChangeArrowheads="1"/>
          </p:cNvPicPr>
          <p:nvPr/>
        </p:nvPicPr>
        <p:blipFill>
          <a:blip r:embed="rId5" cstate="print"/>
          <a:srcRect l="14779" t="7389" r="16255" b="7635"/>
          <a:stretch>
            <a:fillRect/>
          </a:stretch>
        </p:blipFill>
        <p:spPr bwMode="auto">
          <a:xfrm>
            <a:off x="4286247" y="1214422"/>
            <a:ext cx="173936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4" name="Picture 14" descr="http://www.coalitionrc.com/wp-content/uploads/2012/06/dreamstimeextrasmall_257589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786190"/>
            <a:ext cx="3429023" cy="257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6" name="AutoShape 16" descr="http://ru.stockfresh.com/thumbs/lightsource/4813506_%D0%BA%D0%BE%D0%BC%D0%B0%D0%BD%D0%B4%D0%B0-%D1%81%D0%B5%D1%82%D1%8C-%D0%BB%D1%8E%D0%B4%D0%B8-%D0%B8%D0%BA%D0%BE%D0%BD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8" name="AutoShape 18" descr="http://ru.stockfresh.com/thumbs/lightsource/4813506_%D0%BA%D0%BE%D0%BC%D0%B0%D0%BD%D0%B4%D0%B0-%D1%81%D0%B5%D1%82%D1%8C-%D0%BB%D1%8E%D0%B4%D0%B8-%D0%B8%D0%BA%D0%BE%D0%BD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img2.goodfon.ru/original/1920x1200/3/94/cvet-krug-kolco-obem-uz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29684" cy="15001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ОЦЕНКА  ЭФФЕКТИВНОСТИ ДЕЯТЕЛЬНОСТИ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572560" cy="78581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AutoShape 4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2357430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rgbClr val="3A07C9"/>
                </a:solidFill>
                <a:latin typeface="Georgia" pitchFamily="18" charset="0"/>
              </a:rPr>
              <a:t>КАЧЕСТВЕННЫЕ</a:t>
            </a:r>
          </a:p>
          <a:p>
            <a:pPr marL="457200" indent="-457200"/>
            <a:r>
              <a:rPr lang="ru-RU" sz="2000" b="1" dirty="0" smtClean="0">
                <a:solidFill>
                  <a:srgbClr val="3A07C9"/>
                </a:solidFill>
                <a:latin typeface="Georgia" pitchFamily="18" charset="0"/>
              </a:rPr>
              <a:t>                  </a:t>
            </a:r>
            <a:r>
              <a:rPr lang="ru-RU" sz="2400" b="1" dirty="0" smtClean="0">
                <a:solidFill>
                  <a:srgbClr val="3A07C9"/>
                </a:solidFill>
                <a:latin typeface="Georgia" pitchFamily="18" charset="0"/>
              </a:rPr>
              <a:t>ПОКАЗАТЕЛИ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4786322"/>
            <a:ext cx="450059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rgbClr val="3A07C9"/>
                </a:solidFill>
                <a:latin typeface="Georgia" pitchFamily="18" charset="0"/>
              </a:rPr>
              <a:t>КОЛИЧЕСТВЕННЫЕ</a:t>
            </a:r>
          </a:p>
          <a:p>
            <a:pPr marL="457200" indent="-457200"/>
            <a:r>
              <a:rPr lang="ru-RU" sz="2400" b="1" dirty="0" smtClean="0">
                <a:solidFill>
                  <a:srgbClr val="3A07C9"/>
                </a:solidFill>
                <a:latin typeface="Georgia" pitchFamily="18" charset="0"/>
              </a:rPr>
              <a:t>              ПОКАЗАТЕЛИ</a:t>
            </a:r>
          </a:p>
          <a:p>
            <a:pPr marL="457200" indent="-457200">
              <a:buFontTx/>
              <a:buChar char="-"/>
            </a:pPr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30726" name="AutoShape 6" descr="http://ru.stockfresh.com/thumbs/nasirkhan/747390_%D0%BA%D0%BE%D0%BD%D1%86%D0%B5%D0%BF%D1%86%D0%B8%D1%8F-3d-%D0%BC%D1%83%D0%B6%D1%87%D0%B8%D0%BD-%D1%86%D0%B5%D0%BB%D0%B5%D0%B2%D0%BE%D0%B9-%D1%87%D0%B5%D0%BB%D0%BE%D0%B2%D0%B5%D0%BA%D0%B0-%D1%80%D0%B0%D0%B1%D0%BE%D1%82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ru.stockfresh.com/thumbs/nasirkhan/747390_%D0%BA%D0%BE%D0%BD%D1%86%D0%B5%D0%BF%D1%86%D0%B8%D1%8F-3d-%D0%BC%D1%83%D0%B6%D1%87%D0%B8%D0%BD-%D1%86%D0%B5%D0%BB%D0%B5%D0%B2%D0%BE%D0%B9-%D1%87%D0%B5%D0%BB%D0%BE%D0%B2%D0%B5%D0%BA%D0%B0-%D1%80%D0%B0%D0%B1%D0%BE%D1%82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://ru.stockfresh.com/thumbs/nasirkhan/747390_%D0%BA%D0%BE%D0%BD%D1%86%D0%B5%D0%BF%D1%86%D0%B8%D1%8F-3d-%D0%BC%D1%83%D0%B6%D1%87%D0%B8%D0%BD-%D1%86%D0%B5%D0%BB%D0%B5%D0%B2%D0%BE%D0%B9-%D1%87%D0%B5%D0%BB%D0%BE%D0%B2%D0%B5%D0%BA%D0%B0-%D1%80%D0%B0%D0%B1%D0%BE%D1%82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6" name="AutoShape 16" descr="http://ru.stockfresh.com/thumbs/lightsource/4813506_%D0%BA%D0%BE%D0%BC%D0%B0%D0%BD%D0%B4%D0%B0-%D1%81%D0%B5%D1%82%D1%8C-%D0%BB%D1%8E%D0%B4%D0%B8-%D0%B8%D0%BA%D0%BE%D0%BD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8" name="AutoShape 18" descr="http://ru.stockfresh.com/thumbs/lightsource/4813506_%D0%BA%D0%BE%D0%BC%D0%B0%D0%BD%D0%B4%D0%B0-%D1%81%D0%B5%D1%82%D1%8C-%D0%BB%D1%8E%D0%B4%D0%B8-%D0%B8%D0%BA%D0%BE%D0%BD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9" name="Рисунок 18" descr="D:\ДРОЖЕНКО\DSCN5391.JPG"/>
          <p:cNvPicPr/>
          <p:nvPr/>
        </p:nvPicPr>
        <p:blipFill>
          <a:blip r:embed="rId3" cstate="print"/>
          <a:srcRect l="4082" t="18933"/>
          <a:stretch>
            <a:fillRect/>
          </a:stretch>
        </p:blipFill>
        <p:spPr bwMode="auto">
          <a:xfrm>
            <a:off x="4857752" y="3857628"/>
            <a:ext cx="38576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https://sun9-99.userapi.com/c851136/v851136725/9c786/96ATlIYBNK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71612"/>
            <a:ext cx="3357586" cy="239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g2.goodfon.ru/original/1920x1200/3/94/cvet-krug-kolco-obem-uz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72560" cy="13573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A07C9"/>
                </a:solidFill>
                <a:latin typeface="Georgia" pitchFamily="18" charset="0"/>
              </a:rPr>
              <a:t>ПРОБЛЕМА,   НА   РЕШЕНИЕ КОТОРОЙ   НАПРАВЛЕН ПРОЕКТ</a:t>
            </a:r>
            <a:endParaRPr lang="ru-RU" sz="40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572560" cy="185738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071802" y="4643446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14282" y="2000240"/>
            <a:ext cx="6715172" cy="214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000240"/>
            <a:ext cx="8215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Создание 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СОВРЕМЕННОЙ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образовательной среды, способствующей развитию инклюзивного образования</a:t>
            </a:r>
            <a:endParaRPr lang="ru-RU" sz="3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38120" y="1928802"/>
            <a:ext cx="8572560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22532" name="Picture 4" descr="ÐÐ³ÑÐ¾Ð²Ð¾Ð¹ Ð½Ð°Ð±Ð¾Ñ &quot;ÑÐ°ÑÐºÐ¸-ÑÐ°ÑÐ¼Ð°ÑÑ&quot;"/>
          <p:cNvPicPr>
            <a:picLocks noChangeAspect="1" noChangeArrowheads="1"/>
          </p:cNvPicPr>
          <p:nvPr/>
        </p:nvPicPr>
        <p:blipFill>
          <a:blip r:embed="rId3" cstate="print"/>
          <a:srcRect t="21563" b="8124"/>
          <a:stretch>
            <a:fillRect/>
          </a:stretch>
        </p:blipFill>
        <p:spPr bwMode="auto">
          <a:xfrm>
            <a:off x="5154586" y="4286256"/>
            <a:ext cx="325120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ÐÐ»Ð°ÑÑÐ¸ÐºÐ¸ new"/>
          <p:cNvPicPr>
            <a:picLocks noChangeAspect="1" noChangeArrowheads="1"/>
          </p:cNvPicPr>
          <p:nvPr/>
        </p:nvPicPr>
        <p:blipFill>
          <a:blip r:embed="rId4" cstate="print"/>
          <a:srcRect l="22092" t="11632" r="21827" b="15294"/>
          <a:stretch>
            <a:fillRect/>
          </a:stretch>
        </p:blipFill>
        <p:spPr bwMode="auto">
          <a:xfrm>
            <a:off x="6786578" y="1643050"/>
            <a:ext cx="208333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s://photonfm.ru/wa-data/public/shop/products/21/10/1021/images/6686/6686.97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572008"/>
            <a:ext cx="2058971" cy="2058971"/>
          </a:xfrm>
          <a:prstGeom prst="rect">
            <a:avLst/>
          </a:prstGeom>
          <a:noFill/>
        </p:spPr>
      </p:pic>
      <p:pic>
        <p:nvPicPr>
          <p:cNvPr id="22538" name="Picture 10" descr="https://photonfm.ru/wa-data/public/shop/products/86/14/1486/images/9271/9271.970.jpg"/>
          <p:cNvPicPr>
            <a:picLocks noChangeAspect="1" noChangeArrowheads="1"/>
          </p:cNvPicPr>
          <p:nvPr/>
        </p:nvPicPr>
        <p:blipFill>
          <a:blip r:embed="rId6" cstate="print"/>
          <a:srcRect l="9141" r="10446"/>
          <a:stretch>
            <a:fillRect/>
          </a:stretch>
        </p:blipFill>
        <p:spPr bwMode="auto">
          <a:xfrm>
            <a:off x="2714612" y="4500570"/>
            <a:ext cx="2755450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million-wallpapers.ru/wallpapers/3/0/29670759035898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29684" cy="242889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7F17B9"/>
                </a:solidFill>
                <a:latin typeface="Georgia" pitchFamily="18" charset="0"/>
              </a:rPr>
              <a:t>СПАСИБО   ЗА  ВНИМАНИЕ!</a:t>
            </a:r>
            <a:endParaRPr lang="ru-RU" sz="7200" b="1" dirty="0">
              <a:solidFill>
                <a:srgbClr val="7F17B9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572560" cy="78581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AutoShape 4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C:\Users\user\Desktop\%D0%93%D1%80%D0%B0%D0%BD%D1%82\%D0%BF%D1%80%D0%B5%D0%B7%D0%B5%D0%BD%D1%82%D0%B0%D1%86%D0%B8%D1%8F %D0%93%D0%A0%D0%90%D0%9D%D0%A2%D0%90\devoch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://ru.stockfresh.com/thumbs/nasirkhan/747390_%D0%BA%D0%BE%D0%BD%D1%86%D0%B5%D0%BF%D1%86%D0%B8%D1%8F-3d-%D0%BC%D1%83%D0%B6%D1%87%D0%B8%D0%BD-%D1%86%D0%B5%D0%BB%D0%B5%D0%B2%D0%BE%D0%B9-%D1%87%D0%B5%D0%BB%D0%BE%D0%B2%D0%B5%D0%BA%D0%B0-%D1%80%D0%B0%D0%B1%D0%BE%D1%82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ru.stockfresh.com/thumbs/nasirkhan/747390_%D0%BA%D0%BE%D0%BD%D1%86%D0%B5%D0%BF%D1%86%D0%B8%D1%8F-3d-%D0%BC%D1%83%D0%B6%D1%87%D0%B8%D0%BD-%D1%86%D0%B5%D0%BB%D0%B5%D0%B2%D0%BE%D0%B9-%D1%87%D0%B5%D0%BB%D0%BE%D0%B2%D0%B5%D0%BA%D0%B0-%D1%80%D0%B0%D0%B1%D0%BE%D1%82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://ru.stockfresh.com/thumbs/nasirkhan/747390_%D0%BA%D0%BE%D0%BD%D1%86%D0%B5%D0%BF%D1%86%D0%B8%D1%8F-3d-%D0%BC%D1%83%D0%B6%D1%87%D0%B8%D0%BD-%D1%86%D0%B5%D0%BB%D0%B5%D0%B2%D0%BE%D0%B9-%D1%87%D0%B5%D0%BB%D0%BE%D0%B2%D0%B5%D0%BA%D0%B0-%D1%80%D0%B0%D0%B1%D0%BE%D1%82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6" name="AutoShape 16" descr="http://ru.stockfresh.com/thumbs/lightsource/4813506_%D0%BA%D0%BE%D0%BC%D0%B0%D0%BD%D0%B4%D0%B0-%D1%81%D0%B5%D1%82%D1%8C-%D0%BB%D1%8E%D0%B4%D0%B8-%D0%B8%D0%BA%D0%BE%D0%BD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8" name="AutoShape 18" descr="http://ru.stockfresh.com/thumbs/lightsource/4813506_%D0%BA%D0%BE%D0%BC%D0%B0%D0%BD%D0%B4%D0%B0-%D1%81%D0%B5%D1%82%D1%8C-%D0%BB%D1%8E%D0%B4%D0%B8-%D0%B8%D0%BA%D0%BE%D0%BD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8" name="Рисунок 17" descr="https://sun9-99.userapi.com/c851136/v851136725/9c7c2/jEs1VcxG7uA.jpg"/>
          <p:cNvPicPr/>
          <p:nvPr/>
        </p:nvPicPr>
        <p:blipFill>
          <a:blip r:embed="rId3" cstate="print"/>
          <a:srcRect l="6579" t="16981" r="5263"/>
          <a:stretch>
            <a:fillRect/>
          </a:stretch>
        </p:blipFill>
        <p:spPr bwMode="auto">
          <a:xfrm>
            <a:off x="2071670" y="2500306"/>
            <a:ext cx="564360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w-dog.ru/wallpapers/12/14/44372533822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72560" cy="71437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3A07C9"/>
                </a:solidFill>
                <a:latin typeface="Georgia" pitchFamily="18" charset="0"/>
              </a:rPr>
              <a:t>АКТУАЛЬНОСТЬ  ПРОЕКТА</a:t>
            </a:r>
            <a:endParaRPr lang="ru-RU" sz="40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3500462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7F17B9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23554" name="Picture 2" descr="https://prezentacii.org/uploads/files/18/08/77215/data/pres/scree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64365"/>
            <a:ext cx="7858180" cy="5893635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w-dog.ru/wallpapers/12/14/44372533822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5572164" cy="62151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A07C9"/>
                </a:solidFill>
                <a:latin typeface="Georgia" pitchFamily="18" charset="0"/>
              </a:rPr>
              <a:t>МИССИЯ  ПРОЕКТА – </a:t>
            </a:r>
            <a:br>
              <a:rPr lang="ru-RU" sz="4000" b="1" dirty="0" smtClean="0">
                <a:solidFill>
                  <a:srgbClr val="3A07C9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удовлетворение    потребностей    детей-инвалидов и детей с ОВЗ в общении, развитии, познании и творчестве, поддержка семей, воспитывающих особенных детей 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572560" cy="2786082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3857628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67012" y="4010028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5" name="Рисунок 14" descr="71_4c6dd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2198" y="1428736"/>
            <a:ext cx="271464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w-dog.ru/wallpapers/12/14/44372533822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643998" cy="857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ЗАДАЧИ ПРОЕКТА :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785818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142984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1. </a:t>
            </a:r>
            <a:r>
              <a:rPr lang="ru-RU" sz="2800" dirty="0" smtClean="0">
                <a:solidFill>
                  <a:srgbClr val="3A07C9"/>
                </a:solidFill>
                <a:latin typeface="Georgia" pitchFamily="18" charset="0"/>
              </a:rPr>
              <a:t>Приобретение планируемого </a:t>
            </a:r>
            <a:r>
              <a:rPr lang="ru-RU" sz="2800" dirty="0" smtClean="0">
                <a:solidFill>
                  <a:srgbClr val="3A07C9"/>
                </a:solidFill>
                <a:latin typeface="Georgia" pitchFamily="18" charset="0"/>
              </a:rPr>
              <a:t>оборудования</a:t>
            </a:r>
            <a:endParaRPr lang="ru-RU" sz="28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571744"/>
            <a:ext cx="6643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2. </a:t>
            </a:r>
            <a:r>
              <a:rPr lang="ru-RU" sz="2800" dirty="0" smtClean="0">
                <a:solidFill>
                  <a:srgbClr val="3A07C9"/>
                </a:solidFill>
                <a:latin typeface="Georgia" pitchFamily="18" charset="0"/>
              </a:rPr>
              <a:t>Обучение педагогов и волонтёров современным технологиям работы с детьми-инвалидами и детьми с ограниченными возможностями здоровья</a:t>
            </a:r>
            <a:r>
              <a:rPr lang="ru-RU" sz="2800" dirty="0" smtClean="0">
                <a:solidFill>
                  <a:srgbClr val="3A07C9"/>
                </a:solidFill>
                <a:latin typeface="Georgia" pitchFamily="18" charset="0"/>
              </a:rPr>
              <a:t>.</a:t>
            </a:r>
            <a:endParaRPr lang="ru-RU" sz="28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pic>
        <p:nvPicPr>
          <p:cNvPr id="6149" name="Picture 5" descr="http://img.scoop.it/KrGjkRZx2rIDA9pMjWi3bIXXXL4j3HpexhjNOf_P3YmryPKwJ94QGRtDb3Sbc6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357298"/>
            <a:ext cx="2214578" cy="16006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5143512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3.</a:t>
            </a:r>
            <a:r>
              <a:rPr lang="ru-RU" sz="2800" dirty="0" smtClean="0">
                <a:solidFill>
                  <a:srgbClr val="3A07C9"/>
                </a:solidFill>
                <a:latin typeface="Georgia" pitchFamily="18" charset="0"/>
              </a:rPr>
              <a:t>Организация </a:t>
            </a:r>
            <a:r>
              <a:rPr lang="ru-RU" sz="2800" dirty="0" smtClean="0">
                <a:solidFill>
                  <a:srgbClr val="3A07C9"/>
                </a:solidFill>
                <a:latin typeface="Georgia" pitchFamily="18" charset="0"/>
              </a:rPr>
              <a:t>сетевого </a:t>
            </a:r>
            <a:r>
              <a:rPr lang="ru-RU" sz="2800" dirty="0" smtClean="0">
                <a:solidFill>
                  <a:srgbClr val="3A07C9"/>
                </a:solidFill>
                <a:latin typeface="Georgia" pitchFamily="18" charset="0"/>
              </a:rPr>
              <a:t>взаимодействия</a:t>
            </a:r>
            <a:endParaRPr lang="ru-RU" sz="28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pic>
        <p:nvPicPr>
          <p:cNvPr id="6151" name="Picture 7" descr="http://static8.depositphotos.com/1228953/803/i/950/depositphotos_8031888-Wor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286124"/>
            <a:ext cx="2429220" cy="1571636"/>
          </a:xfrm>
          <a:prstGeom prst="rect">
            <a:avLst/>
          </a:prstGeom>
          <a:noFill/>
        </p:spPr>
      </p:pic>
      <p:pic>
        <p:nvPicPr>
          <p:cNvPr id="6153" name="Picture 9" descr="http://stockfresh.com/files/i/iserg/m/11/527971_stock-photo-conceptual-image-of-teamwork-isolated-3d-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214950"/>
            <a:ext cx="2357422" cy="1500174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million-wallpapers.ru/wallpapers/3/0/29670759035898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643998" cy="857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ЗАДАЧИ ПРОЕКТА :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785818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6159" name="Picture 15" descr="http://www.lifefinderschristiancoaching.com/wp-content/uploads/2015/01/Plan-or-Grow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071546"/>
            <a:ext cx="1500198" cy="1500198"/>
          </a:xfrm>
          <a:prstGeom prst="rect">
            <a:avLst/>
          </a:prstGeom>
          <a:noFill/>
        </p:spPr>
      </p:pic>
      <p:pic>
        <p:nvPicPr>
          <p:cNvPr id="6163" name="Picture 19" descr="http://bizkon54pro.ru/wp-content/uploads/2015/09/1419512.jpg"/>
          <p:cNvPicPr>
            <a:picLocks noChangeAspect="1" noChangeArrowheads="1"/>
          </p:cNvPicPr>
          <p:nvPr/>
        </p:nvPicPr>
        <p:blipFill>
          <a:blip r:embed="rId4" cstate="print"/>
          <a:srcRect l="20749" r="18488"/>
          <a:stretch>
            <a:fillRect/>
          </a:stretch>
        </p:blipFill>
        <p:spPr bwMode="auto">
          <a:xfrm>
            <a:off x="6577984" y="2714620"/>
            <a:ext cx="2566016" cy="1552106"/>
          </a:xfrm>
          <a:prstGeom prst="rect">
            <a:avLst/>
          </a:prstGeom>
          <a:noFill/>
        </p:spPr>
      </p:pic>
      <p:pic>
        <p:nvPicPr>
          <p:cNvPr id="6165" name="Picture 21" descr="http://master-danila.ru/wp-content/uploads/2016/04/d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500570"/>
            <a:ext cx="1714512" cy="1714512"/>
          </a:xfrm>
          <a:prstGeom prst="rect">
            <a:avLst/>
          </a:prstGeom>
          <a:noFill/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214422"/>
            <a:ext cx="5786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3A07C9"/>
                </a:solidFill>
                <a:latin typeface="Georgia" pitchFamily="18" charset="0"/>
              </a:rPr>
              <a:t>4. </a:t>
            </a:r>
            <a:r>
              <a:rPr lang="ru-RU" sz="2000" dirty="0" smtClean="0">
                <a:solidFill>
                  <a:srgbClr val="3A07C9"/>
                </a:solidFill>
                <a:latin typeface="Georgia" pitchFamily="18" charset="0"/>
              </a:rPr>
              <a:t>Научно-практическое моделирование и проведение мероприятий по календарному плану проекта (по 4 мероприятия для 3 возрастных категорий</a:t>
            </a:r>
            <a:r>
              <a:rPr lang="ru-RU" sz="2000" dirty="0" smtClean="0">
                <a:solidFill>
                  <a:srgbClr val="3A07C9"/>
                </a:solidFill>
                <a:latin typeface="Georgia" pitchFamily="18" charset="0"/>
              </a:rPr>
              <a:t>).</a:t>
            </a:r>
            <a:endParaRPr lang="ru-RU" sz="28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3000372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A07C9"/>
                </a:solidFill>
                <a:latin typeface="Georgia" pitchFamily="18" charset="0"/>
              </a:rPr>
              <a:t>5. </a:t>
            </a:r>
            <a:r>
              <a:rPr lang="ru-RU" sz="2000" dirty="0" smtClean="0">
                <a:solidFill>
                  <a:srgbClr val="3A07C9"/>
                </a:solidFill>
                <a:latin typeface="Georgia" pitchFamily="18" charset="0"/>
              </a:rPr>
              <a:t>Издание сборника сценариев и методических разработок мероприятий проекта</a:t>
            </a:r>
            <a:r>
              <a:rPr lang="ru-RU" sz="2000" dirty="0" smtClean="0">
                <a:solidFill>
                  <a:srgbClr val="3A07C9"/>
                </a:solidFill>
                <a:latin typeface="Georgia" pitchFamily="18" charset="0"/>
              </a:rPr>
              <a:t>.</a:t>
            </a:r>
            <a:endParaRPr lang="ru-RU" sz="28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pic>
        <p:nvPicPr>
          <p:cNvPr id="6157" name="Picture 13" descr="http://inpromen.ru/news/2015/images/bim2-3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000108"/>
            <a:ext cx="2000264" cy="1630343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85720" y="4429132"/>
            <a:ext cx="6715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3A07C9"/>
                </a:solidFill>
                <a:latin typeface="Georgia" pitchFamily="18" charset="0"/>
              </a:rPr>
              <a:t>6. </a:t>
            </a:r>
            <a:r>
              <a:rPr lang="ru-RU" sz="2000" dirty="0" smtClean="0">
                <a:solidFill>
                  <a:srgbClr val="3A07C9"/>
                </a:solidFill>
                <a:latin typeface="Georgia" pitchFamily="18" charset="0"/>
              </a:rPr>
              <a:t>Проведение мониторинга результативности и эффективности проекта, в том числе удовлетворенности от участия в проекте детей и родителей.</a:t>
            </a:r>
            <a:endParaRPr lang="ru-RU" sz="28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pic>
        <p:nvPicPr>
          <p:cNvPr id="6161" name="Picture 17" descr="http://www.annljungberg.se/wp-content/uploads/2011/06/stick_figure_holding_wrench_1600_cl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1928802"/>
            <a:ext cx="785818" cy="1047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2.goodfon.ru/original/1920x1200/3/94/cvet-krug-kolco-obem-uz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643998" cy="857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ЭТАПЫ    ПРОЕКТА :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78581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3286124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2. ВНЕДРЕНЧЕСКИЙ</a:t>
            </a:r>
          </a:p>
          <a:p>
            <a:r>
              <a:rPr lang="ru-RU" sz="2800" b="1" dirty="0" smtClean="0">
                <a:latin typeface="Georgia" pitchFamily="18" charset="0"/>
              </a:rPr>
              <a:t>(февраль </a:t>
            </a:r>
            <a:r>
              <a:rPr lang="ru-RU" sz="2800" b="1" dirty="0" smtClean="0">
                <a:latin typeface="Georgia" pitchFamily="18" charset="0"/>
              </a:rPr>
              <a:t>2021 – сентябрь 2021 </a:t>
            </a:r>
            <a:r>
              <a:rPr lang="ru-RU" sz="2800" b="1" dirty="0" smtClean="0">
                <a:latin typeface="Georgia" pitchFamily="18" charset="0"/>
              </a:rPr>
              <a:t>г.)</a:t>
            </a:r>
            <a:endParaRPr lang="ru-RU" sz="28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4929198"/>
            <a:ext cx="5643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3. АНАЛИТИКО-ПРОГНОСТИЧЕСКИЙ</a:t>
            </a:r>
          </a:p>
          <a:p>
            <a:r>
              <a:rPr lang="ru-RU" sz="2800" b="1" dirty="0" smtClean="0">
                <a:latin typeface="Georgia" pitchFamily="18" charset="0"/>
              </a:rPr>
              <a:t>(октябрь 2021 </a:t>
            </a:r>
            <a:r>
              <a:rPr lang="ru-RU" sz="2800" b="1" dirty="0" smtClean="0">
                <a:latin typeface="Georgia" pitchFamily="18" charset="0"/>
              </a:rPr>
              <a:t>г.)</a:t>
            </a:r>
            <a:endParaRPr lang="ru-RU" sz="28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1500174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>ОРГАНИЗАЦИОННЫЙ</a:t>
            </a:r>
          </a:p>
          <a:p>
            <a:pPr marL="514350" indent="-514350"/>
            <a:r>
              <a:rPr lang="ru-RU" sz="2800" b="1" dirty="0" smtClean="0">
                <a:latin typeface="Georgia" pitchFamily="18" charset="0"/>
              </a:rPr>
              <a:t>(январь 2021 </a:t>
            </a:r>
            <a:r>
              <a:rPr lang="ru-RU" sz="2800" b="1" dirty="0" smtClean="0">
                <a:latin typeface="Georgia" pitchFamily="18" charset="0"/>
              </a:rPr>
              <a:t>г.)</a:t>
            </a:r>
            <a:endParaRPr lang="ru-RU" sz="2800" b="1" dirty="0">
              <a:solidFill>
                <a:srgbClr val="3A07C9"/>
              </a:solidFill>
              <a:latin typeface="Georgia" pitchFamily="18" charset="0"/>
            </a:endParaRPr>
          </a:p>
        </p:txBody>
      </p:sp>
      <p:pic>
        <p:nvPicPr>
          <p:cNvPr id="20482" name="Picture 2" descr="http://blog.alpict.com/wp-content/uploads/ICT-Evolution.jpg"/>
          <p:cNvPicPr>
            <a:picLocks noChangeAspect="1" noChangeArrowheads="1"/>
          </p:cNvPicPr>
          <p:nvPr/>
        </p:nvPicPr>
        <p:blipFill>
          <a:blip r:embed="rId3" cstate="print"/>
          <a:srcRect r="27296"/>
          <a:stretch>
            <a:fillRect/>
          </a:stretch>
        </p:blipFill>
        <p:spPr bwMode="auto">
          <a:xfrm>
            <a:off x="0" y="4357694"/>
            <a:ext cx="2928926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w-dog.ru/wallpapers/12/14/44372533822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09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4282" y="1214422"/>
            <a:ext cx="8715436" cy="550072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3A07C9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rgbClr val="3A07C9"/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rgbClr val="3A07C9"/>
                </a:solidFill>
                <a:latin typeface="Bookman Old Style" pitchFamily="18" charset="0"/>
              </a:rPr>
            </a:br>
            <a:endParaRPr lang="ru-RU" sz="2200" dirty="0">
              <a:solidFill>
                <a:srgbClr val="3A07C9"/>
              </a:solidFill>
              <a:latin typeface="Georgia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285728"/>
            <a:ext cx="8786874" cy="714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 smtClean="0">
                <a:solidFill>
                  <a:srgbClr val="3A07C9"/>
                </a:solidFill>
                <a:latin typeface="Bookman Old Style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ДОСТУПНАЯ СРЕДА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 descr="DSCN8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5273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8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420888"/>
            <a:ext cx="1475656" cy="110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N8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71703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N84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1526" y="112474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N84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2564904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SCN84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2120" y="4005064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million-wallpapers.ru/wallpapers/3/0/29670759035898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-142900"/>
            <a:ext cx="9143999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2144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НЕОБХОДИМОЕ    РЕСУРСНОЕ ОБЕСПЕЧЕНИЕ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78581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4572008"/>
            <a:ext cx="5857916" cy="20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A4D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33A4D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785926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3A07C9"/>
                </a:solidFill>
                <a:latin typeface="Georgia" pitchFamily="18" charset="0"/>
              </a:rPr>
              <a:t>Опыт работы с детьми-инвалидами и детьми с ОВЗ </a:t>
            </a:r>
          </a:p>
          <a:p>
            <a:pPr marL="514350" indent="-514350"/>
            <a:r>
              <a:rPr lang="ru-RU" sz="3200" b="1" dirty="0" smtClean="0">
                <a:solidFill>
                  <a:srgbClr val="3A07C9"/>
                </a:solidFill>
                <a:latin typeface="Georgia" pitchFamily="18" charset="0"/>
              </a:rPr>
              <a:t> с 2009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4357694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A07C9"/>
                </a:solidFill>
                <a:latin typeface="Georgia" pitchFamily="18" charset="0"/>
              </a:rPr>
              <a:t>3. Программа «Радуга»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3500438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A07C9"/>
                </a:solidFill>
                <a:latin typeface="Georgia" pitchFamily="18" charset="0"/>
              </a:rPr>
              <a:t>2. Кадровый потенциал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5429264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A07C9"/>
                </a:solidFill>
                <a:latin typeface="Georgia" pitchFamily="18" charset="0"/>
              </a:rPr>
              <a:t>4. Материально-техническое обеспечение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423</Words>
  <Application>Microsoft Office PowerPoint</Application>
  <PresentationFormat>Экран (4:3)</PresentationFormat>
  <Paragraphs>210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МБУДО «Дом детского творчества  Железнодорожного округа»  </vt:lpstr>
      <vt:lpstr>ПРОБЛЕМА,   НА   РЕШЕНИЕ КОТОРОЙ   НАПРАВЛЕН ПРОЕКТ</vt:lpstr>
      <vt:lpstr>АКТУАЛЬНОСТЬ  ПРОЕКТА</vt:lpstr>
      <vt:lpstr>МИССИЯ  ПРОЕКТА –  удовлетворение    потребностей    детей-инвалидов и детей с ОВЗ в общении, развитии, познании и творчестве, поддержка семей, воспитывающих особенных детей </vt:lpstr>
      <vt:lpstr>ЗАДАЧИ ПРОЕКТА :</vt:lpstr>
      <vt:lpstr>ЗАДАЧИ ПРОЕКТА :</vt:lpstr>
      <vt:lpstr>ЭТАПЫ    ПРОЕКТА :</vt:lpstr>
      <vt:lpstr>          </vt:lpstr>
      <vt:lpstr>НЕОБХОДИМОЕ    РЕСУРСНОЕ ОБЕСПЕЧЕНИЕ</vt:lpstr>
      <vt:lpstr>ИМЕЮЩИЕСЯ РЕЗУЛЬТАТЫ</vt:lpstr>
      <vt:lpstr>ИМЕЮЩИЕСЯ  РЕЗУЛЬТАТЫ</vt:lpstr>
      <vt:lpstr>ИМЕЮЩИЕСЯ  РЕЗУЛЬТАТЫ</vt:lpstr>
      <vt:lpstr>Оборудование для проведения блока «НАРОДНЫЕ ИГРЫ»</vt:lpstr>
      <vt:lpstr>ПЛАНИРУЕМОЕ ИСПОЛЬЗОВАНИЕ СРЕДСТВ ГРАНТА</vt:lpstr>
      <vt:lpstr>ПЛАНИРУЕМОЕ ИСПОЛЬЗОВАНИЕ СРЕДСТВ ГРАНТА</vt:lpstr>
      <vt:lpstr>ПЛАНИРУЕМОЕ ИСПОЛЬЗОВАНИЕ СРЕДСТВ ГРАНТА</vt:lpstr>
      <vt:lpstr>ОРГАНИЗАЦИЯ  СЕТЕВОГО ВЗАИМОДЕЙСТВИЯ</vt:lpstr>
      <vt:lpstr>ВОЗМОЖНЫЕ    ТРУДНОСТИ</vt:lpstr>
      <vt:lpstr>ОЦЕНКА  ЭФФЕКТИВНОСТИ ДЕЯТЕЛЬНОСТИ</vt:lpstr>
      <vt:lpstr>СПАСИБО 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ОБРАЗОВАТЕЛЬНЫЙ ПРОЕКТ</dc:title>
  <dc:creator>Инна Васильева</dc:creator>
  <cp:lastModifiedBy>user</cp:lastModifiedBy>
  <cp:revision>216</cp:revision>
  <dcterms:created xsi:type="dcterms:W3CDTF">2016-11-16T08:56:42Z</dcterms:created>
  <dcterms:modified xsi:type="dcterms:W3CDTF">2020-04-23T13:14:39Z</dcterms:modified>
</cp:coreProperties>
</file>