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906000" cy="6858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6065-1117-4C5F-9063-90A6E3C03AA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FD04-F6F9-45B7-963A-242991BA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1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5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7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6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0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6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2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ABE7-7914-4F94-A649-84286B042E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C031-6476-4EC0-BC7C-4CA534381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g"/><Relationship Id="rId1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openxmlformats.org/officeDocument/2006/relationships/image" Target="../media/image57.jpg"/><Relationship Id="rId17" Type="http://schemas.openxmlformats.org/officeDocument/2006/relationships/image" Target="../media/image62.jpg"/><Relationship Id="rId2" Type="http://schemas.openxmlformats.org/officeDocument/2006/relationships/image" Target="../media/image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2.png"/><Relationship Id="rId7" Type="http://schemas.openxmlformats.org/officeDocument/2006/relationships/image" Target="../media/image6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jp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3662" y="458360"/>
            <a:ext cx="8465066" cy="434948"/>
          </a:xfrm>
          <a:prstGeom prst="rect">
            <a:avLst/>
          </a:prstGeom>
        </p:spPr>
        <p:txBody>
          <a:bodyPr vert="horz" wrap="square" lIns="0" tIns="15134" rIns="0" bIns="0" rtlCol="0">
            <a:spAutoFit/>
          </a:bodyPr>
          <a:lstStyle/>
          <a:p>
            <a:pPr marL="341878">
              <a:spcBef>
                <a:spcPts val="119"/>
              </a:spcBef>
            </a:pPr>
            <a:r>
              <a:rPr lang="ru-RU" sz="3030" b="1" spc="5" dirty="0">
                <a:latin typeface="Candara" panose="020E0502030303020204" pitchFamily="34" charset="0"/>
              </a:rPr>
              <a:t>АЙКИДО – ДЕТЯМ: </a:t>
            </a:r>
            <a:r>
              <a:rPr lang="ru-RU" sz="3030" b="1" dirty="0">
                <a:latin typeface="Candara" panose="020E0502030303020204" pitchFamily="34" charset="0"/>
              </a:rPr>
              <a:t>РАЗВИВАЕМСЯ</a:t>
            </a:r>
            <a:r>
              <a:rPr lang="ru-RU" sz="3030" b="1" spc="-179" dirty="0">
                <a:latin typeface="Candara" panose="020E0502030303020204" pitchFamily="34" charset="0"/>
              </a:rPr>
              <a:t> </a:t>
            </a:r>
            <a:r>
              <a:rPr lang="ru-RU" sz="3030" b="1" dirty="0">
                <a:latin typeface="Candara" panose="020E0502030303020204" pitchFamily="34" charset="0"/>
              </a:rPr>
              <a:t>ВМЕСТЕ!</a:t>
            </a:r>
            <a:endParaRPr sz="3030" b="1" dirty="0">
              <a:latin typeface="Candara" panose="020E0502030303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942" y="5690905"/>
            <a:ext cx="5834614" cy="725328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lnSpc>
                <a:spcPts val="2578"/>
              </a:lnSpc>
              <a:spcBef>
                <a:spcPts val="97"/>
              </a:spcBef>
            </a:pPr>
            <a:r>
              <a:rPr sz="2000" b="1" spc="-16" dirty="0">
                <a:latin typeface="Candara"/>
                <a:cs typeface="Candara"/>
              </a:rPr>
              <a:t>Автономная </a:t>
            </a:r>
            <a:r>
              <a:rPr sz="2000" b="1" spc="-11" dirty="0">
                <a:latin typeface="Candara"/>
                <a:cs typeface="Candara"/>
              </a:rPr>
              <a:t>некоммерческая</a:t>
            </a:r>
            <a:r>
              <a:rPr sz="2000" b="1" spc="211" dirty="0">
                <a:latin typeface="Candara"/>
                <a:cs typeface="Candara"/>
              </a:rPr>
              <a:t> </a:t>
            </a:r>
            <a:r>
              <a:rPr sz="2000" b="1" spc="-11" dirty="0">
                <a:latin typeface="Candara"/>
                <a:cs typeface="Candara"/>
              </a:rPr>
              <a:t>организация</a:t>
            </a:r>
            <a:endParaRPr sz="2000" dirty="0">
              <a:latin typeface="Candara"/>
              <a:cs typeface="Candara"/>
            </a:endParaRPr>
          </a:p>
          <a:p>
            <a:pPr marL="13758">
              <a:lnSpc>
                <a:spcPts val="3098"/>
              </a:lnSpc>
            </a:pPr>
            <a:r>
              <a:rPr sz="2400" b="1" spc="-5" dirty="0">
                <a:latin typeface="Candara"/>
                <a:cs typeface="Candara"/>
              </a:rPr>
              <a:t>«Спортивный </a:t>
            </a:r>
            <a:r>
              <a:rPr sz="2400" b="1" dirty="0">
                <a:latin typeface="Candara"/>
                <a:cs typeface="Candara"/>
              </a:rPr>
              <a:t>клуб </a:t>
            </a:r>
            <a:r>
              <a:rPr sz="2400" b="1" spc="-5" dirty="0">
                <a:latin typeface="Candara"/>
                <a:cs typeface="Candara"/>
              </a:rPr>
              <a:t>айкидо</a:t>
            </a:r>
            <a:r>
              <a:rPr sz="2400" b="1" spc="-38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«Династия»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319021"/>
            <a:ext cx="9906000" cy="4021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BDFD26-A82B-456B-8E90-4D443D0A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1" y="5670125"/>
            <a:ext cx="2232569" cy="766887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6702B11-8253-4D95-9E8D-027BA68A9458}"/>
              </a:ext>
            </a:extLst>
          </p:cNvPr>
          <p:cNvSpPr/>
          <p:nvPr/>
        </p:nvSpPr>
        <p:spPr>
          <a:xfrm>
            <a:off x="317528" y="5489505"/>
            <a:ext cx="1140697" cy="1146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02E701F-5042-4793-8028-C8F52543FF0F}"/>
              </a:ext>
            </a:extLst>
          </p:cNvPr>
          <p:cNvSpPr txBox="1"/>
          <p:nvPr/>
        </p:nvSpPr>
        <p:spPr>
          <a:xfrm>
            <a:off x="726560" y="4536200"/>
            <a:ext cx="3328141" cy="1080200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52022" indent="-138953">
              <a:spcBef>
                <a:spcPts val="341"/>
              </a:spcBef>
              <a:buClr>
                <a:srgbClr val="4471C4"/>
              </a:buClr>
              <a:buChar char="•"/>
              <a:tabLst>
                <a:tab pos="152711" algn="l"/>
              </a:tabLst>
            </a:pPr>
            <a:r>
              <a:rPr sz="1517" spc="-5" dirty="0">
                <a:latin typeface="Calibri"/>
                <a:cs typeface="Calibri"/>
              </a:rPr>
              <a:t>Возложение </a:t>
            </a:r>
            <a:r>
              <a:rPr sz="1517" spc="-11" dirty="0">
                <a:latin typeface="Calibri"/>
                <a:cs typeface="Calibri"/>
              </a:rPr>
              <a:t>цветов </a:t>
            </a:r>
            <a:r>
              <a:rPr sz="1517" spc="-5" dirty="0">
                <a:latin typeface="Calibri"/>
                <a:cs typeface="Calibri"/>
              </a:rPr>
              <a:t>к </a:t>
            </a:r>
            <a:r>
              <a:rPr sz="1517" spc="-11" dirty="0">
                <a:latin typeface="Calibri"/>
                <a:cs typeface="Calibri"/>
              </a:rPr>
              <a:t>Дню</a:t>
            </a:r>
            <a:r>
              <a:rPr sz="1517" spc="43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победы</a:t>
            </a:r>
            <a:endParaRPr sz="1517" dirty="0">
              <a:latin typeface="Calibri"/>
              <a:cs typeface="Calibri"/>
            </a:endParaRPr>
          </a:p>
          <a:p>
            <a:pPr marL="152022" indent="-138953">
              <a:spcBef>
                <a:spcPts val="233"/>
              </a:spcBef>
              <a:buClr>
                <a:srgbClr val="2D75B5"/>
              </a:buClr>
              <a:buChar char="•"/>
              <a:tabLst>
                <a:tab pos="152711" algn="l"/>
              </a:tabLst>
            </a:pPr>
            <a:r>
              <a:rPr sz="1517" spc="-11" dirty="0">
                <a:latin typeface="Calibri"/>
                <a:cs typeface="Calibri"/>
              </a:rPr>
              <a:t>Бессмертный</a:t>
            </a:r>
            <a:r>
              <a:rPr sz="1517" spc="54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полк</a:t>
            </a:r>
            <a:endParaRPr sz="1517" dirty="0">
              <a:latin typeface="Calibri"/>
              <a:cs typeface="Calibri"/>
            </a:endParaRPr>
          </a:p>
          <a:p>
            <a:pPr marL="152022" indent="-138953">
              <a:spcBef>
                <a:spcPts val="265"/>
              </a:spcBef>
              <a:buClr>
                <a:srgbClr val="4471C4"/>
              </a:buClr>
              <a:buChar char="•"/>
              <a:tabLst>
                <a:tab pos="152711" algn="l"/>
              </a:tabLst>
            </a:pPr>
            <a:r>
              <a:rPr sz="1517" spc="-11" dirty="0">
                <a:latin typeface="Calibri"/>
                <a:cs typeface="Calibri"/>
              </a:rPr>
              <a:t>День </a:t>
            </a:r>
            <a:r>
              <a:rPr sz="1517" spc="-5" dirty="0">
                <a:latin typeface="Calibri"/>
                <a:cs typeface="Calibri"/>
              </a:rPr>
              <a:t>России </a:t>
            </a:r>
            <a:r>
              <a:rPr sz="1517" spc="-11" dirty="0">
                <a:latin typeface="Calibri"/>
                <a:cs typeface="Calibri"/>
              </a:rPr>
              <a:t>(Фестиваль</a:t>
            </a:r>
            <a:r>
              <a:rPr sz="1517" spc="76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РСБИ,</a:t>
            </a:r>
            <a:endParaRPr sz="1517" dirty="0">
              <a:latin typeface="Calibri"/>
              <a:cs typeface="Calibri"/>
            </a:endParaRPr>
          </a:p>
          <a:p>
            <a:pPr marL="142391">
              <a:spcBef>
                <a:spcPts val="260"/>
              </a:spcBef>
            </a:pPr>
            <a:r>
              <a:rPr sz="1517" spc="-11" dirty="0">
                <a:latin typeface="Calibri"/>
                <a:cs typeface="Calibri"/>
              </a:rPr>
              <a:t>Фестиваль </a:t>
            </a:r>
            <a:r>
              <a:rPr sz="1517" spc="-5" dirty="0">
                <a:latin typeface="Calibri"/>
                <a:cs typeface="Calibri"/>
              </a:rPr>
              <a:t>Мотовилихинского</a:t>
            </a:r>
            <a:r>
              <a:rPr sz="1517" spc="60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района)</a:t>
            </a:r>
            <a:endParaRPr sz="1517" dirty="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B0200A9-0872-42AC-A564-B16D7CE5DC25}"/>
              </a:ext>
            </a:extLst>
          </p:cNvPr>
          <p:cNvSpPr/>
          <p:nvPr/>
        </p:nvSpPr>
        <p:spPr>
          <a:xfrm>
            <a:off x="156972" y="157054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3D872FE-002B-448D-84F9-692B61F10296}"/>
              </a:ext>
            </a:extLst>
          </p:cNvPr>
          <p:cNvSpPr txBox="1">
            <a:spLocks/>
          </p:cNvSpPr>
          <p:nvPr/>
        </p:nvSpPr>
        <p:spPr>
          <a:xfrm>
            <a:off x="425195" y="379769"/>
            <a:ext cx="3502184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Основные</a:t>
            </a:r>
            <a:r>
              <a:rPr lang="ru-RU" sz="2600" b="1" spc="-76" dirty="0">
                <a:latin typeface="Calibri"/>
                <a:cs typeface="Calibri"/>
              </a:rPr>
              <a:t> </a:t>
            </a:r>
            <a:r>
              <a:rPr lang="ru-RU" sz="2600" b="1" spc="-5" dirty="0">
                <a:latin typeface="Calibri"/>
                <a:cs typeface="Calibri"/>
              </a:rPr>
              <a:t>мероприятия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99FE6EA-41C9-4D85-B09F-41DBAB89159C}"/>
              </a:ext>
            </a:extLst>
          </p:cNvPr>
          <p:cNvSpPr txBox="1">
            <a:spLocks/>
          </p:cNvSpPr>
          <p:nvPr/>
        </p:nvSpPr>
        <p:spPr>
          <a:xfrm>
            <a:off x="433689" y="822480"/>
            <a:ext cx="6289083" cy="3715696"/>
          </a:xfrm>
          <a:prstGeom prst="rect">
            <a:avLst/>
          </a:prstGeom>
        </p:spPr>
        <p:txBody>
          <a:bodyPr vert="horz" wrap="square" lIns="0" tIns="53657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5369" indent="-169907" algn="l">
              <a:spcBef>
                <a:spcPts val="422"/>
              </a:spcBef>
              <a:buFont typeface="Arial" panose="020B0604020202020204" pitchFamily="34" charset="0"/>
              <a:buAutoNum type="romanUcPeriod"/>
              <a:tabLst>
                <a:tab pos="326056" algn="l"/>
              </a:tabLst>
            </a:pPr>
            <a:r>
              <a:rPr lang="ru-RU" sz="1730" b="1" spc="-5" dirty="0"/>
              <a:t>Систематические</a:t>
            </a:r>
            <a:r>
              <a:rPr lang="ru-RU" sz="1730" b="1" spc="-76" dirty="0"/>
              <a:t> </a:t>
            </a:r>
            <a:r>
              <a:rPr lang="ru-RU" sz="1730" b="1" dirty="0"/>
              <a:t>физкультурно-оздоровительные</a:t>
            </a:r>
          </a:p>
          <a:p>
            <a:pPr marL="304734" algn="l">
              <a:spcBef>
                <a:spcPts val="314"/>
              </a:spcBef>
            </a:pPr>
            <a:r>
              <a:rPr lang="ru-RU" sz="1730" b="1" dirty="0"/>
              <a:t>занятия:</a:t>
            </a:r>
          </a:p>
          <a:p>
            <a:pPr marL="467073" marR="1031137" indent="-310926" algn="l">
              <a:lnSpc>
                <a:spcPct val="114399"/>
              </a:lnSpc>
              <a:spcBef>
                <a:spcPts val="5"/>
              </a:spcBef>
              <a:tabLst>
                <a:tab pos="466386" algn="l"/>
              </a:tabLst>
            </a:pPr>
            <a:r>
              <a:rPr lang="ru-RU"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5" dirty="0"/>
              <a:t>Создание / </a:t>
            </a:r>
            <a:r>
              <a:rPr lang="ru-RU" sz="1517" spc="-11" dirty="0"/>
              <a:t>расширение </a:t>
            </a:r>
            <a:r>
              <a:rPr lang="ru-RU" sz="1517" spc="-5" dirty="0"/>
              <a:t>материально-технической базы  </a:t>
            </a:r>
            <a:r>
              <a:rPr lang="ru-RU" sz="1517" spc="-11" dirty="0"/>
              <a:t>для проведения</a:t>
            </a:r>
            <a:r>
              <a:rPr lang="ru-RU" sz="1517" spc="92" dirty="0"/>
              <a:t> </a:t>
            </a:r>
            <a:r>
              <a:rPr lang="ru-RU" sz="1517" spc="-5" dirty="0"/>
              <a:t>занятий</a:t>
            </a:r>
            <a:endParaRPr lang="ru-RU" sz="1517" dirty="0"/>
          </a:p>
          <a:p>
            <a:pPr marL="156149" algn="l">
              <a:spcBef>
                <a:spcPts val="260"/>
              </a:spcBef>
              <a:tabLst>
                <a:tab pos="466386" algn="l"/>
              </a:tabLst>
            </a:pPr>
            <a:r>
              <a:rPr lang="ru-RU"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5" dirty="0"/>
              <a:t>Регулярные </a:t>
            </a:r>
            <a:r>
              <a:rPr lang="ru-RU" sz="1517" spc="-11" dirty="0"/>
              <a:t>тренировки</a:t>
            </a:r>
            <a:r>
              <a:rPr lang="ru-RU" sz="1517" spc="135" dirty="0"/>
              <a:t> </a:t>
            </a:r>
            <a:r>
              <a:rPr lang="ru-RU" sz="1517" spc="-11" dirty="0"/>
              <a:t>айкидо</a:t>
            </a:r>
            <a:endParaRPr lang="ru-RU" sz="1517" dirty="0"/>
          </a:p>
          <a:p>
            <a:pPr marL="156149" algn="l">
              <a:spcBef>
                <a:spcPts val="260"/>
              </a:spcBef>
              <a:tabLst>
                <a:tab pos="466386" algn="l"/>
              </a:tabLst>
            </a:pPr>
            <a:r>
              <a:rPr lang="ru-RU" sz="1517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11" dirty="0"/>
              <a:t>Аттестация</a:t>
            </a:r>
            <a:endParaRPr lang="ru-RU" sz="1517" dirty="0"/>
          </a:p>
          <a:p>
            <a:pPr marL="156149" algn="l">
              <a:spcBef>
                <a:spcPts val="238"/>
              </a:spcBef>
              <a:tabLst>
                <a:tab pos="466386" algn="l"/>
              </a:tabLst>
            </a:pPr>
            <a:r>
              <a:rPr lang="ru-RU"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11" dirty="0"/>
              <a:t>Церемония</a:t>
            </a:r>
            <a:r>
              <a:rPr lang="ru-RU" sz="1517" spc="76" dirty="0"/>
              <a:t> </a:t>
            </a:r>
            <a:r>
              <a:rPr lang="ru-RU" sz="1517" spc="-11" dirty="0"/>
              <a:t>награждения</a:t>
            </a:r>
            <a:endParaRPr lang="ru-RU" sz="1517" dirty="0"/>
          </a:p>
          <a:p>
            <a:pPr marL="156149" algn="l">
              <a:spcBef>
                <a:spcPts val="260"/>
              </a:spcBef>
              <a:tabLst>
                <a:tab pos="466386" algn="l"/>
              </a:tabLst>
            </a:pPr>
            <a:r>
              <a:rPr lang="ru-RU"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11" dirty="0"/>
              <a:t>Летний фестиваль</a:t>
            </a:r>
            <a:r>
              <a:rPr lang="ru-RU" sz="1517" spc="103" dirty="0"/>
              <a:t> </a:t>
            </a:r>
            <a:r>
              <a:rPr lang="ru-RU" sz="1517" spc="-11" dirty="0"/>
              <a:t>айкидо</a:t>
            </a:r>
            <a:endParaRPr lang="ru-RU" sz="1517" dirty="0"/>
          </a:p>
          <a:p>
            <a:pPr marL="156149" algn="l">
              <a:spcBef>
                <a:spcPts val="260"/>
              </a:spcBef>
              <a:tabLst>
                <a:tab pos="466386" algn="l"/>
              </a:tabLst>
            </a:pPr>
            <a:r>
              <a:rPr lang="ru-RU" sz="1517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dirty="0"/>
              <a:t>III </a:t>
            </a:r>
            <a:r>
              <a:rPr lang="ru-RU" sz="1517" spc="-5" dirty="0"/>
              <a:t>Фестиваль </a:t>
            </a:r>
            <a:r>
              <a:rPr lang="ru-RU" sz="1517" spc="-11" dirty="0"/>
              <a:t>айкидо </a:t>
            </a:r>
            <a:r>
              <a:rPr lang="ru-RU" sz="1517" spc="-5" dirty="0"/>
              <a:t>Пермского </a:t>
            </a:r>
            <a:r>
              <a:rPr lang="ru-RU" sz="1517" spc="-11" dirty="0"/>
              <a:t>края </a:t>
            </a:r>
            <a:r>
              <a:rPr lang="ru-RU" sz="1517" spc="-5" dirty="0"/>
              <a:t>(ключевое</a:t>
            </a:r>
            <a:r>
              <a:rPr lang="ru-RU" sz="1517" spc="130" dirty="0"/>
              <a:t> </a:t>
            </a:r>
            <a:r>
              <a:rPr lang="ru-RU" sz="1517" spc="-11" dirty="0"/>
              <a:t>мероприятие)</a:t>
            </a:r>
            <a:endParaRPr lang="ru-RU" sz="1517" dirty="0"/>
          </a:p>
          <a:p>
            <a:pPr marL="238009" indent="-238696" algn="l">
              <a:spcBef>
                <a:spcPts val="1230"/>
              </a:spcBef>
              <a:buFont typeface="Arial" panose="020B0604020202020204" pitchFamily="34" charset="0"/>
              <a:buAutoNum type="romanUcPeriod" startAt="2"/>
              <a:tabLst>
                <a:tab pos="238696" algn="l"/>
              </a:tabLst>
            </a:pPr>
            <a:r>
              <a:rPr lang="ru-RU" sz="1730" b="1" dirty="0"/>
              <a:t>Совместные мероприятия, направленные </a:t>
            </a:r>
            <a:r>
              <a:rPr lang="ru-RU" sz="1730" b="1" spc="5" dirty="0"/>
              <a:t>на</a:t>
            </a:r>
            <a:r>
              <a:rPr lang="ru-RU" sz="1730" b="1" spc="-244" dirty="0"/>
              <a:t> </a:t>
            </a:r>
            <a:r>
              <a:rPr lang="ru-RU" sz="1730" b="1" dirty="0"/>
              <a:t>патриотическое</a:t>
            </a:r>
          </a:p>
          <a:p>
            <a:pPr marR="10318" algn="l">
              <a:spcBef>
                <a:spcPts val="309"/>
              </a:spcBef>
            </a:pPr>
            <a:r>
              <a:rPr lang="ru-RU" sz="1730" b="1" dirty="0"/>
              <a:t>воспитание </a:t>
            </a:r>
            <a:r>
              <a:rPr lang="ru-RU" sz="1730" b="1" spc="5" dirty="0"/>
              <a:t>и </a:t>
            </a:r>
            <a:r>
              <a:rPr lang="ru-RU" sz="1730" b="1" dirty="0"/>
              <a:t>укрепление детско-родительских</a:t>
            </a:r>
            <a:r>
              <a:rPr lang="ru-RU" sz="1730" b="1" spc="-200" dirty="0"/>
              <a:t> </a:t>
            </a:r>
            <a:r>
              <a:rPr lang="ru-RU" sz="1730" b="1" dirty="0"/>
              <a:t>отношений</a:t>
            </a:r>
          </a:p>
          <a:p>
            <a:pPr marL="13758" algn="l">
              <a:spcBef>
                <a:spcPts val="271"/>
              </a:spcBef>
              <a:tabLst>
                <a:tab pos="323994" algn="l"/>
              </a:tabLst>
            </a:pPr>
            <a:r>
              <a:rPr lang="ru-RU"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5" dirty="0"/>
              <a:t>Школа «По сезонам» - 3 </a:t>
            </a:r>
            <a:r>
              <a:rPr lang="ru-RU" sz="1517" spc="-11" dirty="0"/>
              <a:t>раза </a:t>
            </a:r>
            <a:r>
              <a:rPr lang="ru-RU" sz="1517" spc="-5" dirty="0"/>
              <a:t>в год (весна, </a:t>
            </a:r>
            <a:r>
              <a:rPr lang="ru-RU" sz="1517" spc="-11" dirty="0"/>
              <a:t>зима,</a:t>
            </a:r>
            <a:r>
              <a:rPr lang="ru-RU" sz="1517" spc="97" dirty="0"/>
              <a:t> </a:t>
            </a:r>
            <a:r>
              <a:rPr lang="ru-RU" sz="1517" spc="-5" dirty="0"/>
              <a:t>осень)</a:t>
            </a:r>
            <a:endParaRPr lang="ru-RU" sz="1517" dirty="0"/>
          </a:p>
          <a:p>
            <a:pPr marL="13758" algn="l">
              <a:spcBef>
                <a:spcPts val="260"/>
              </a:spcBef>
              <a:tabLst>
                <a:tab pos="323994" algn="l"/>
              </a:tabLst>
            </a:pPr>
            <a:r>
              <a:rPr lang="ru-RU"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517" spc="-11" dirty="0"/>
              <a:t>Патриотические</a:t>
            </a:r>
            <a:r>
              <a:rPr lang="ru-RU" sz="1517" spc="119" dirty="0"/>
              <a:t> </a:t>
            </a:r>
            <a:r>
              <a:rPr lang="ru-RU" sz="1517" spc="-11" dirty="0"/>
              <a:t>мероприятия</a:t>
            </a:r>
            <a:endParaRPr lang="ru-RU" sz="1517" dirty="0"/>
          </a:p>
          <a:p>
            <a:pPr marL="462258" lvl="1" indent="-138953" algn="l">
              <a:spcBef>
                <a:spcPts val="260"/>
              </a:spcBef>
              <a:buClr>
                <a:srgbClr val="4471C4"/>
              </a:buClr>
              <a:buFont typeface="Arial" panose="020B0604020202020204" pitchFamily="34" charset="0"/>
              <a:buChar char="•"/>
              <a:tabLst>
                <a:tab pos="462946" algn="l"/>
              </a:tabLst>
            </a:pPr>
            <a:r>
              <a:rPr lang="ru-RU" sz="1517" spc="-5" dirty="0">
                <a:latin typeface="Calibri"/>
                <a:cs typeface="Calibri"/>
              </a:rPr>
              <a:t>Первомайская</a:t>
            </a:r>
            <a:r>
              <a:rPr lang="ru-RU" sz="1517" spc="49" dirty="0">
                <a:latin typeface="Calibri"/>
                <a:cs typeface="Calibri"/>
              </a:rPr>
              <a:t> </a:t>
            </a:r>
            <a:r>
              <a:rPr lang="ru-RU" sz="1517" spc="-11" dirty="0">
                <a:latin typeface="Calibri"/>
                <a:cs typeface="Calibri"/>
              </a:rPr>
              <a:t>демонстрация</a:t>
            </a:r>
            <a:endParaRPr lang="ru-RU" sz="1517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2331524-D1F8-45B8-92BF-372C6D85BF7D}"/>
              </a:ext>
            </a:extLst>
          </p:cNvPr>
          <p:cNvSpPr/>
          <p:nvPr/>
        </p:nvSpPr>
        <p:spPr>
          <a:xfrm>
            <a:off x="5596530" y="21068"/>
            <a:ext cx="2671210" cy="2674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5550024-0080-4FE8-B897-FB0395EA900F}"/>
              </a:ext>
            </a:extLst>
          </p:cNvPr>
          <p:cNvSpPr/>
          <p:nvPr/>
        </p:nvSpPr>
        <p:spPr>
          <a:xfrm>
            <a:off x="5728979" y="153426"/>
            <a:ext cx="2215641" cy="2218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5E2FBE9F-08DC-444D-87F6-64B571D42D41}"/>
              </a:ext>
            </a:extLst>
          </p:cNvPr>
          <p:cNvSpPr/>
          <p:nvPr/>
        </p:nvSpPr>
        <p:spPr>
          <a:xfrm>
            <a:off x="7416301" y="2071889"/>
            <a:ext cx="2489707" cy="2541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551DFC02-8BC6-4937-A33B-F484264BFAF0}"/>
              </a:ext>
            </a:extLst>
          </p:cNvPr>
          <p:cNvSpPr/>
          <p:nvPr/>
        </p:nvSpPr>
        <p:spPr>
          <a:xfrm>
            <a:off x="7630932" y="2286508"/>
            <a:ext cx="1921763" cy="1921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A8AF5EB-40A0-4406-A5EF-B43F95751B7F}"/>
              </a:ext>
            </a:extLst>
          </p:cNvPr>
          <p:cNvSpPr txBox="1"/>
          <p:nvPr/>
        </p:nvSpPr>
        <p:spPr>
          <a:xfrm>
            <a:off x="4414059" y="4535105"/>
            <a:ext cx="3873659" cy="1084367"/>
          </a:xfrm>
          <a:prstGeom prst="rect">
            <a:avLst/>
          </a:prstGeom>
        </p:spPr>
        <p:txBody>
          <a:bodyPr vert="horz" wrap="square" lIns="0" tIns="47466" rIns="0" bIns="0" rtlCol="0">
            <a:spAutoFit/>
          </a:bodyPr>
          <a:lstStyle/>
          <a:p>
            <a:pPr marL="13758">
              <a:spcBef>
                <a:spcPts val="374"/>
              </a:spcBef>
            </a:pPr>
            <a:r>
              <a:rPr sz="1517" spc="-5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517" spc="-11" dirty="0">
                <a:latin typeface="Calibri"/>
                <a:cs typeface="Calibri"/>
              </a:rPr>
              <a:t>День</a:t>
            </a:r>
            <a:r>
              <a:rPr sz="1517" spc="-38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семьи</a:t>
            </a:r>
            <a:endParaRPr sz="1517" dirty="0">
              <a:latin typeface="Calibri"/>
              <a:cs typeface="Calibri"/>
            </a:endParaRPr>
          </a:p>
          <a:p>
            <a:pPr marL="13758">
              <a:spcBef>
                <a:spcPts val="260"/>
              </a:spcBef>
            </a:pPr>
            <a:r>
              <a:rPr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517" spc="-5" dirty="0">
                <a:latin typeface="Calibri"/>
                <a:cs typeface="Calibri"/>
              </a:rPr>
              <a:t>Летняя выездная школа</a:t>
            </a:r>
            <a:r>
              <a:rPr sz="1517" spc="-32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айкидо</a:t>
            </a:r>
            <a:endParaRPr sz="1517" dirty="0">
              <a:latin typeface="Calibri"/>
              <a:cs typeface="Calibri"/>
            </a:endParaRPr>
          </a:p>
          <a:p>
            <a:pPr marL="13758">
              <a:spcBef>
                <a:spcPts val="233"/>
              </a:spcBef>
            </a:pPr>
            <a:r>
              <a:rPr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517" spc="-11" dirty="0">
                <a:latin typeface="Calibri"/>
                <a:cs typeface="Calibri"/>
              </a:rPr>
              <a:t>Летнее айкидо </a:t>
            </a:r>
            <a:r>
              <a:rPr sz="1517" spc="-5" dirty="0">
                <a:latin typeface="Calibri"/>
                <a:cs typeface="Calibri"/>
              </a:rPr>
              <a:t>– занятия на свежем</a:t>
            </a:r>
            <a:r>
              <a:rPr sz="1517" spc="76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воздухе</a:t>
            </a:r>
            <a:endParaRPr sz="1517" dirty="0">
              <a:latin typeface="Calibri"/>
              <a:cs typeface="Calibri"/>
            </a:endParaRPr>
          </a:p>
          <a:p>
            <a:pPr marL="13758">
              <a:spcBef>
                <a:spcPts val="264"/>
              </a:spcBef>
            </a:pPr>
            <a:r>
              <a:rPr sz="1517" spc="-5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517" spc="-5" dirty="0">
                <a:latin typeface="Calibri"/>
                <a:cs typeface="Calibri"/>
              </a:rPr>
              <a:t>Однодневный</a:t>
            </a:r>
            <a:r>
              <a:rPr sz="1517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поход</a:t>
            </a:r>
            <a:endParaRPr sz="151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32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>
            <a:extLst>
              <a:ext uri="{FF2B5EF4-FFF2-40B4-BE49-F238E27FC236}">
                <a16:creationId xmlns:a16="http://schemas.microsoft.com/office/drawing/2014/main" id="{5A3F7D63-E564-4139-8EC0-EC28A6A50394}"/>
              </a:ext>
            </a:extLst>
          </p:cNvPr>
          <p:cNvSpPr/>
          <p:nvPr/>
        </p:nvSpPr>
        <p:spPr>
          <a:xfrm>
            <a:off x="156972" y="157054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C16BB8E3-72B3-46CE-A156-254244CAFE45}"/>
              </a:ext>
            </a:extLst>
          </p:cNvPr>
          <p:cNvSpPr txBox="1">
            <a:spLocks/>
          </p:cNvSpPr>
          <p:nvPr/>
        </p:nvSpPr>
        <p:spPr>
          <a:xfrm>
            <a:off x="400918" y="383042"/>
            <a:ext cx="3502184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Основные</a:t>
            </a:r>
            <a:r>
              <a:rPr lang="ru-RU" sz="2600" b="1" spc="-76" dirty="0">
                <a:latin typeface="Calibri"/>
                <a:cs typeface="Calibri"/>
              </a:rPr>
              <a:t> </a:t>
            </a:r>
            <a:r>
              <a:rPr lang="ru-RU" sz="2600" b="1" spc="-5" dirty="0">
                <a:latin typeface="Calibri"/>
                <a:cs typeface="Calibri"/>
              </a:rPr>
              <a:t>мероприятия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91F36CC-8EDE-4C72-A32D-CF671A7EAFF2}"/>
              </a:ext>
            </a:extLst>
          </p:cNvPr>
          <p:cNvSpPr txBox="1"/>
          <p:nvPr/>
        </p:nvSpPr>
        <p:spPr>
          <a:xfrm>
            <a:off x="443246" y="850040"/>
            <a:ext cx="5477880" cy="1972848"/>
          </a:xfrm>
          <a:prstGeom prst="rect">
            <a:avLst/>
          </a:prstGeom>
        </p:spPr>
        <p:txBody>
          <a:bodyPr vert="horz" wrap="square" lIns="0" tIns="53657" rIns="0" bIns="0" rtlCol="0">
            <a:spAutoFit/>
          </a:bodyPr>
          <a:lstStyle/>
          <a:p>
            <a:pPr marL="297168" indent="-284098">
              <a:spcBef>
                <a:spcPts val="422"/>
              </a:spcBef>
              <a:buAutoNum type="romanUcPeriod" startAt="3"/>
              <a:tabLst>
                <a:tab pos="297856" algn="l"/>
              </a:tabLst>
            </a:pPr>
            <a:r>
              <a:rPr sz="1733" b="1" dirty="0">
                <a:latin typeface="Calibri"/>
                <a:cs typeface="Calibri"/>
              </a:rPr>
              <a:t>Трансляция </a:t>
            </a:r>
            <a:r>
              <a:rPr sz="1733" b="1" spc="5" dirty="0">
                <a:latin typeface="Calibri"/>
                <a:cs typeface="Calibri"/>
              </a:rPr>
              <a:t>опыта </a:t>
            </a:r>
            <a:r>
              <a:rPr sz="1733" b="1" dirty="0">
                <a:latin typeface="Calibri"/>
                <a:cs typeface="Calibri"/>
              </a:rPr>
              <a:t>реализации</a:t>
            </a:r>
            <a:r>
              <a:rPr sz="1733" b="1" spc="-152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проекта</a:t>
            </a:r>
            <a:endParaRPr sz="1733">
              <a:latin typeface="Calibri"/>
              <a:cs typeface="Calibri"/>
            </a:endParaRPr>
          </a:p>
          <a:p>
            <a:pPr marL="264149">
              <a:spcBef>
                <a:spcPts val="314"/>
              </a:spcBef>
            </a:pPr>
            <a:r>
              <a:rPr sz="1733" b="1" dirty="0">
                <a:latin typeface="Calibri"/>
                <a:cs typeface="Calibri"/>
              </a:rPr>
              <a:t>«Айкидо –</a:t>
            </a:r>
            <a:r>
              <a:rPr sz="1733" b="1" spc="-49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детям»:</a:t>
            </a:r>
            <a:endParaRPr sz="1733">
              <a:latin typeface="Calibri"/>
              <a:cs typeface="Calibri"/>
            </a:endParaRPr>
          </a:p>
          <a:p>
            <a:pPr marL="13758">
              <a:spcBef>
                <a:spcPts val="265"/>
              </a:spcBef>
              <a:tabLst>
                <a:tab pos="323994" algn="l"/>
              </a:tabLst>
            </a:pPr>
            <a:r>
              <a:rPr sz="1517" spc="-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517" spc="-11" dirty="0">
                <a:latin typeface="Calibri"/>
                <a:cs typeface="Calibri"/>
              </a:rPr>
              <a:t>Презентация проекта </a:t>
            </a:r>
            <a:r>
              <a:rPr sz="1517" spc="-5" dirty="0">
                <a:latin typeface="Calibri"/>
                <a:cs typeface="Calibri"/>
              </a:rPr>
              <a:t>на </a:t>
            </a:r>
            <a:r>
              <a:rPr sz="1517" spc="-11" dirty="0">
                <a:latin typeface="Calibri"/>
                <a:cs typeface="Calibri"/>
              </a:rPr>
              <a:t>федеральных</a:t>
            </a:r>
            <a:r>
              <a:rPr sz="1517" spc="217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площадках:</a:t>
            </a:r>
            <a:endParaRPr sz="1517">
              <a:latin typeface="Calibri"/>
              <a:cs typeface="Calibri"/>
            </a:endParaRPr>
          </a:p>
          <a:p>
            <a:pPr marL="462258" lvl="1" indent="-138953">
              <a:spcBef>
                <a:spcPts val="265"/>
              </a:spcBef>
              <a:buClr>
                <a:srgbClr val="4471C4"/>
              </a:buClr>
              <a:buChar char="•"/>
              <a:tabLst>
                <a:tab pos="462946" algn="l"/>
              </a:tabLst>
            </a:pPr>
            <a:r>
              <a:rPr sz="1517" spc="-5" dirty="0">
                <a:latin typeface="Calibri"/>
                <a:cs typeface="Calibri"/>
              </a:rPr>
              <a:t>Всероссийский </a:t>
            </a:r>
            <a:r>
              <a:rPr sz="1517" spc="-11" dirty="0">
                <a:latin typeface="Calibri"/>
                <a:cs typeface="Calibri"/>
              </a:rPr>
              <a:t>фестиваль Айкидо</a:t>
            </a:r>
            <a:r>
              <a:rPr sz="1517" spc="141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«Торнадо»</a:t>
            </a:r>
            <a:endParaRPr sz="1517">
              <a:latin typeface="Calibri"/>
              <a:cs typeface="Calibri"/>
            </a:endParaRPr>
          </a:p>
          <a:p>
            <a:pPr marL="462258" lvl="1" indent="-138953">
              <a:spcBef>
                <a:spcPts val="260"/>
              </a:spcBef>
              <a:buClr>
                <a:srgbClr val="4471C4"/>
              </a:buClr>
              <a:buChar char="•"/>
              <a:tabLst>
                <a:tab pos="462946" algn="l"/>
              </a:tabLst>
            </a:pPr>
            <a:r>
              <a:rPr sz="1517" spc="-5" dirty="0">
                <a:latin typeface="Calibri"/>
                <a:cs typeface="Calibri"/>
              </a:rPr>
              <a:t>Всероссийский </a:t>
            </a:r>
            <a:r>
              <a:rPr sz="1517" spc="-11" dirty="0">
                <a:latin typeface="Calibri"/>
                <a:cs typeface="Calibri"/>
              </a:rPr>
              <a:t>форум </a:t>
            </a:r>
            <a:r>
              <a:rPr sz="1517" spc="-5" dirty="0">
                <a:latin typeface="Calibri"/>
                <a:cs typeface="Calibri"/>
              </a:rPr>
              <a:t>«Российское </a:t>
            </a:r>
            <a:r>
              <a:rPr sz="1517" spc="-11" dirty="0">
                <a:latin typeface="Calibri"/>
                <a:cs typeface="Calibri"/>
              </a:rPr>
              <a:t>айкидо </a:t>
            </a:r>
            <a:r>
              <a:rPr sz="1517" spc="-5" dirty="0">
                <a:latin typeface="Calibri"/>
                <a:cs typeface="Calibri"/>
              </a:rPr>
              <a:t>- </a:t>
            </a:r>
            <a:r>
              <a:rPr sz="1517" spc="-11" dirty="0">
                <a:latin typeface="Calibri"/>
                <a:cs typeface="Calibri"/>
              </a:rPr>
              <a:t>одна</a:t>
            </a:r>
            <a:r>
              <a:rPr sz="1517" spc="-135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команда»,</a:t>
            </a:r>
            <a:endParaRPr sz="1517">
              <a:latin typeface="Calibri"/>
              <a:cs typeface="Calibri"/>
            </a:endParaRPr>
          </a:p>
          <a:p>
            <a:pPr marL="462258" lvl="1" indent="-138953">
              <a:spcBef>
                <a:spcPts val="260"/>
              </a:spcBef>
              <a:buClr>
                <a:srgbClr val="006FC0"/>
              </a:buClr>
              <a:buChar char="•"/>
              <a:tabLst>
                <a:tab pos="462946" algn="l"/>
              </a:tabLst>
            </a:pPr>
            <a:r>
              <a:rPr sz="1517" spc="-11" dirty="0">
                <a:latin typeface="Calibri"/>
                <a:cs typeface="Calibri"/>
              </a:rPr>
              <a:t>Площадка Ассоциации организаций по защите</a:t>
            </a:r>
            <a:r>
              <a:rPr sz="1517" spc="271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семьи</a:t>
            </a:r>
            <a:endParaRPr sz="1517">
              <a:latin typeface="Calibri"/>
              <a:cs typeface="Calibri"/>
            </a:endParaRPr>
          </a:p>
          <a:p>
            <a:pPr marL="462258" lvl="1" indent="-138953">
              <a:spcBef>
                <a:spcPts val="237"/>
              </a:spcBef>
              <a:buClr>
                <a:srgbClr val="006FC0"/>
              </a:buClr>
              <a:buChar char="•"/>
              <a:tabLst>
                <a:tab pos="462946" algn="l"/>
              </a:tabLst>
            </a:pPr>
            <a:r>
              <a:rPr sz="1517" spc="-5" dirty="0">
                <a:latin typeface="Calibri"/>
                <a:cs typeface="Calibri"/>
              </a:rPr>
              <a:t>Всероссийский и </a:t>
            </a:r>
            <a:r>
              <a:rPr sz="1517" spc="-11" dirty="0">
                <a:latin typeface="Calibri"/>
                <a:cs typeface="Calibri"/>
              </a:rPr>
              <a:t>региональный форум отцов </a:t>
            </a:r>
            <a:r>
              <a:rPr sz="1517" spc="-5" dirty="0">
                <a:latin typeface="Calibri"/>
                <a:cs typeface="Calibri"/>
              </a:rPr>
              <a:t>(Совет</a:t>
            </a:r>
            <a:r>
              <a:rPr sz="1517" spc="211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отцов)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954D65E-8FEA-4298-B23B-407EF4689BF9}"/>
              </a:ext>
            </a:extLst>
          </p:cNvPr>
          <p:cNvSpPr/>
          <p:nvPr/>
        </p:nvSpPr>
        <p:spPr>
          <a:xfrm>
            <a:off x="737151" y="3182063"/>
            <a:ext cx="4101005" cy="2780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6EBBC25-778C-46FE-9D35-B5E9DE68EA14}"/>
              </a:ext>
            </a:extLst>
          </p:cNvPr>
          <p:cNvSpPr/>
          <p:nvPr/>
        </p:nvSpPr>
        <p:spPr>
          <a:xfrm>
            <a:off x="746252" y="3191266"/>
            <a:ext cx="4028440" cy="2707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4DBC914-E114-4463-BD41-BD5B433E5B62}"/>
              </a:ext>
            </a:extLst>
          </p:cNvPr>
          <p:cNvSpPr/>
          <p:nvPr/>
        </p:nvSpPr>
        <p:spPr>
          <a:xfrm>
            <a:off x="5237795" y="3462714"/>
            <a:ext cx="4127227" cy="2354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6525BBF-E64C-4BCD-8BFB-2C6CCEB0E783}"/>
              </a:ext>
            </a:extLst>
          </p:cNvPr>
          <p:cNvSpPr/>
          <p:nvPr/>
        </p:nvSpPr>
        <p:spPr>
          <a:xfrm>
            <a:off x="5246877" y="3471935"/>
            <a:ext cx="4054856" cy="2281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3034B006-4E6C-4259-BE66-FE30A577F2E9}"/>
              </a:ext>
            </a:extLst>
          </p:cNvPr>
          <p:cNvSpPr/>
          <p:nvPr/>
        </p:nvSpPr>
        <p:spPr>
          <a:xfrm>
            <a:off x="5954333" y="345687"/>
            <a:ext cx="3661659" cy="2456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EF2B2A9-3FEF-458B-AC62-D375DBAA0DA7}"/>
              </a:ext>
            </a:extLst>
          </p:cNvPr>
          <p:cNvSpPr/>
          <p:nvPr/>
        </p:nvSpPr>
        <p:spPr>
          <a:xfrm>
            <a:off x="5963422" y="354848"/>
            <a:ext cx="3589273" cy="23840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95660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2391AFB1-BBD6-482D-AC00-B5AEE9B276A3}"/>
              </a:ext>
            </a:extLst>
          </p:cNvPr>
          <p:cNvSpPr/>
          <p:nvPr/>
        </p:nvSpPr>
        <p:spPr>
          <a:xfrm>
            <a:off x="156972" y="157054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1103826-D902-4D75-BC9B-316FB9292ECD}"/>
              </a:ext>
            </a:extLst>
          </p:cNvPr>
          <p:cNvSpPr txBox="1">
            <a:spLocks/>
          </p:cNvSpPr>
          <p:nvPr/>
        </p:nvSpPr>
        <p:spPr>
          <a:xfrm>
            <a:off x="454391" y="366148"/>
            <a:ext cx="1154324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Отзы</a:t>
            </a:r>
            <a:r>
              <a:rPr lang="ru-RU" sz="2600" b="1" spc="-16" dirty="0">
                <a:latin typeface="Calibri"/>
                <a:cs typeface="Calibri"/>
              </a:rPr>
              <a:t>в</a:t>
            </a:r>
            <a:r>
              <a:rPr lang="ru-RU" sz="2600" b="1" dirty="0">
                <a:latin typeface="Calibri"/>
                <a:cs typeface="Calibri"/>
              </a:rPr>
              <a:t>ы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6EFB8E3-48D4-4316-8ADF-92576D2D775F}"/>
              </a:ext>
            </a:extLst>
          </p:cNvPr>
          <p:cNvSpPr/>
          <p:nvPr/>
        </p:nvSpPr>
        <p:spPr>
          <a:xfrm>
            <a:off x="1221742" y="770898"/>
            <a:ext cx="6904827" cy="1591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C2D72FA-B4C4-4B86-AB7F-755012A3C182}"/>
              </a:ext>
            </a:extLst>
          </p:cNvPr>
          <p:cNvSpPr/>
          <p:nvPr/>
        </p:nvSpPr>
        <p:spPr>
          <a:xfrm>
            <a:off x="1221742" y="2362038"/>
            <a:ext cx="6904827" cy="2309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3D9E4A6-F81E-4094-B6D8-A2E3DB8697A8}"/>
              </a:ext>
            </a:extLst>
          </p:cNvPr>
          <p:cNvSpPr/>
          <p:nvPr/>
        </p:nvSpPr>
        <p:spPr>
          <a:xfrm>
            <a:off x="1344424" y="4672021"/>
            <a:ext cx="5597288" cy="1168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350590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B267420-C793-4BCD-AD18-0333B58AB185}"/>
              </a:ext>
            </a:extLst>
          </p:cNvPr>
          <p:cNvSpPr/>
          <p:nvPr/>
        </p:nvSpPr>
        <p:spPr>
          <a:xfrm>
            <a:off x="156972" y="157054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EB07432-C830-45CD-871F-B9F609056C50}"/>
              </a:ext>
            </a:extLst>
          </p:cNvPr>
          <p:cNvSpPr txBox="1">
            <a:spLocks/>
          </p:cNvSpPr>
          <p:nvPr/>
        </p:nvSpPr>
        <p:spPr>
          <a:xfrm>
            <a:off x="414381" y="349557"/>
            <a:ext cx="1727218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spc="-5" dirty="0">
                <a:latin typeface="Calibri"/>
                <a:cs typeface="Calibri"/>
              </a:rPr>
              <a:t>Р</a:t>
            </a:r>
            <a:r>
              <a:rPr lang="ru-RU" sz="2600" b="1" spc="-16" dirty="0">
                <a:latin typeface="Calibri"/>
                <a:cs typeface="Calibri"/>
              </a:rPr>
              <a:t>е</a:t>
            </a:r>
            <a:r>
              <a:rPr lang="ru-RU" sz="2600" b="1" dirty="0">
                <a:latin typeface="Calibri"/>
                <a:cs typeface="Calibri"/>
              </a:rPr>
              <a:t>зул</a:t>
            </a:r>
            <a:r>
              <a:rPr lang="ru-RU" sz="2600" b="1" spc="-11" dirty="0">
                <a:latin typeface="Calibri"/>
                <a:cs typeface="Calibri"/>
              </a:rPr>
              <a:t>ь</a:t>
            </a:r>
            <a:r>
              <a:rPr lang="ru-RU" sz="2600" b="1" dirty="0">
                <a:latin typeface="Calibri"/>
                <a:cs typeface="Calibri"/>
              </a:rPr>
              <a:t>т</a:t>
            </a:r>
            <a:r>
              <a:rPr lang="ru-RU" sz="2600" b="1" spc="-16" dirty="0">
                <a:latin typeface="Calibri"/>
                <a:cs typeface="Calibri"/>
              </a:rPr>
              <a:t>а</a:t>
            </a:r>
            <a:r>
              <a:rPr lang="ru-RU" sz="2600" b="1" dirty="0">
                <a:latin typeface="Calibri"/>
                <a:cs typeface="Calibri"/>
              </a:rPr>
              <a:t>ты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19B49F3-CDF6-460C-99A7-1B8C5194134E}"/>
              </a:ext>
            </a:extLst>
          </p:cNvPr>
          <p:cNvSpPr txBox="1"/>
          <p:nvPr/>
        </p:nvSpPr>
        <p:spPr>
          <a:xfrm>
            <a:off x="862923" y="837876"/>
            <a:ext cx="8886105" cy="505991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3994" marR="119005" indent="-310926">
              <a:lnSpc>
                <a:spcPct val="99600"/>
              </a:lnSpc>
              <a:spcBef>
                <a:spcPts val="130"/>
              </a:spcBef>
              <a:tabLst>
                <a:tab pos="323994" algn="l"/>
              </a:tabLst>
            </a:pPr>
            <a:r>
              <a:rPr sz="1350" spc="11" dirty="0">
                <a:solidFill>
                  <a:srgbClr val="4471C4"/>
                </a:solidFill>
                <a:latin typeface="Segoe UI Symbol"/>
                <a:cs typeface="Segoe UI Symbol"/>
              </a:rPr>
              <a:t>✔</a:t>
            </a:r>
            <a:r>
              <a:rPr lang="ru-RU" sz="1350" spc="11" dirty="0">
                <a:solidFill>
                  <a:srgbClr val="4471C4"/>
                </a:solidFill>
                <a:latin typeface="Segoe UI Symbol"/>
                <a:cs typeface="Segoe UI Symbol"/>
              </a:rPr>
              <a:t>	</a:t>
            </a:r>
            <a:r>
              <a:rPr lang="ru-RU" sz="1350" b="1" spc="-5" dirty="0">
                <a:latin typeface="Calibri"/>
                <a:cs typeface="Calibri"/>
              </a:rPr>
              <a:t>Проект развивается в </a:t>
            </a:r>
            <a:r>
              <a:rPr lang="ru-RU" sz="1350" b="1" spc="-11" dirty="0">
                <a:latin typeface="Calibri"/>
                <a:cs typeface="Calibri"/>
              </a:rPr>
              <a:t>тесном взаимодействии </a:t>
            </a:r>
            <a:r>
              <a:rPr lang="ru-RU" sz="1350" b="1" spc="-5" dirty="0">
                <a:latin typeface="Calibri"/>
                <a:cs typeface="Calibri"/>
              </a:rPr>
              <a:t>с </a:t>
            </a:r>
            <a:r>
              <a:rPr lang="ru-RU" sz="1350" b="1" spc="-11" dirty="0">
                <a:latin typeface="Calibri"/>
                <a:cs typeface="Calibri"/>
              </a:rPr>
              <a:t>исполнительными </a:t>
            </a:r>
            <a:r>
              <a:rPr lang="ru-RU" sz="1350" b="1" spc="-5" dirty="0">
                <a:latin typeface="Calibri"/>
                <a:cs typeface="Calibri"/>
              </a:rPr>
              <a:t>органами </a:t>
            </a:r>
            <a:r>
              <a:rPr lang="ru-RU" sz="1350" b="1" spc="-11" dirty="0">
                <a:latin typeface="Calibri"/>
                <a:cs typeface="Calibri"/>
              </a:rPr>
              <a:t>государственной  </a:t>
            </a:r>
            <a:r>
              <a:rPr lang="ru-RU" sz="1350" b="1" spc="-5" dirty="0">
                <a:latin typeface="Calibri"/>
                <a:cs typeface="Calibri"/>
              </a:rPr>
              <a:t>власти, органами муниципального </a:t>
            </a:r>
            <a:r>
              <a:rPr lang="ru-RU" sz="1350" b="1" spc="-11" dirty="0">
                <a:latin typeface="Calibri"/>
                <a:cs typeface="Calibri"/>
              </a:rPr>
              <a:t>самоуправления, </a:t>
            </a:r>
            <a:r>
              <a:rPr lang="ru-RU" sz="1350" b="1" spc="-5" dirty="0">
                <a:latin typeface="Calibri"/>
                <a:cs typeface="Calibri"/>
              </a:rPr>
              <a:t>образовательными </a:t>
            </a:r>
            <a:r>
              <a:rPr lang="ru-RU" sz="1350" b="1" spc="-11" dirty="0">
                <a:latin typeface="Calibri"/>
                <a:cs typeface="Calibri"/>
              </a:rPr>
              <a:t>учреждениями,  исполнительными </a:t>
            </a:r>
            <a:r>
              <a:rPr lang="ru-RU" sz="1350" b="1" spc="-5" dirty="0">
                <a:latin typeface="Calibri"/>
                <a:cs typeface="Calibri"/>
              </a:rPr>
              <a:t>и надзорными органами в </a:t>
            </a:r>
            <a:r>
              <a:rPr lang="ru-RU" sz="1350" b="1" spc="-11" dirty="0">
                <a:latin typeface="Calibri"/>
                <a:cs typeface="Calibri"/>
              </a:rPr>
              <a:t>сфере </a:t>
            </a:r>
            <a:r>
              <a:rPr lang="ru-RU" sz="1350" b="1" spc="-5" dirty="0">
                <a:latin typeface="Calibri"/>
                <a:cs typeface="Calibri"/>
              </a:rPr>
              <a:t>работы с детьми </a:t>
            </a:r>
            <a:r>
              <a:rPr lang="ru-RU" sz="1350" b="1" spc="-11" dirty="0">
                <a:latin typeface="Calibri"/>
                <a:cs typeface="Calibri"/>
              </a:rPr>
              <a:t>по </a:t>
            </a:r>
            <a:r>
              <a:rPr lang="ru-RU" sz="1350" b="1" spc="-5" dirty="0">
                <a:latin typeface="Calibri"/>
                <a:cs typeface="Calibri"/>
              </a:rPr>
              <a:t>профилактике детского и  подросткового</a:t>
            </a:r>
            <a:r>
              <a:rPr lang="ru-RU" sz="1350" b="1" spc="11" dirty="0">
                <a:latin typeface="Calibri"/>
                <a:cs typeface="Calibri"/>
              </a:rPr>
              <a:t> </a:t>
            </a:r>
            <a:r>
              <a:rPr lang="ru-RU" sz="1350" b="1" spc="-5" dirty="0">
                <a:latin typeface="Calibri"/>
                <a:cs typeface="Calibri"/>
              </a:rPr>
              <a:t>неблагополучия</a:t>
            </a:r>
            <a:endParaRPr lang="ru-RU" sz="1350" dirty="0">
              <a:latin typeface="Calibri"/>
              <a:cs typeface="Calibri"/>
            </a:endParaRPr>
          </a:p>
          <a:p>
            <a:pPr marL="13758">
              <a:lnSpc>
                <a:spcPts val="1830"/>
              </a:lnSpc>
              <a:tabLst>
                <a:tab pos="323994" algn="l"/>
              </a:tabLst>
            </a:pPr>
            <a:r>
              <a:rPr lang="ru-RU" sz="1350" spc="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350" i="1" dirty="0">
                <a:latin typeface="Calibri"/>
                <a:cs typeface="Calibri"/>
              </a:rPr>
              <a:t>Создана </a:t>
            </a:r>
            <a:r>
              <a:rPr lang="ru-RU" sz="1350" i="1" spc="-5" dirty="0">
                <a:latin typeface="Calibri"/>
                <a:cs typeface="Calibri"/>
              </a:rPr>
              <a:t>инфраструктура, позволяющая организовать бесплатные регулярные занятия</a:t>
            </a:r>
            <a:r>
              <a:rPr lang="ru-RU" sz="1350" i="1" spc="49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айкидо</a:t>
            </a:r>
            <a:endParaRPr lang="ru-RU" sz="1350" dirty="0">
              <a:latin typeface="Calibri"/>
              <a:cs typeface="Calibri"/>
            </a:endParaRPr>
          </a:p>
          <a:p>
            <a:pPr marL="323994" marR="57782">
              <a:lnSpc>
                <a:spcPts val="1820"/>
              </a:lnSpc>
              <a:spcBef>
                <a:spcPts val="49"/>
              </a:spcBef>
            </a:pPr>
            <a:r>
              <a:rPr lang="ru-RU" sz="1350" i="1" dirty="0">
                <a:latin typeface="Calibri"/>
                <a:cs typeface="Calibri"/>
              </a:rPr>
              <a:t>для </a:t>
            </a:r>
            <a:r>
              <a:rPr lang="ru-RU" sz="1350" i="1" spc="-5" dirty="0">
                <a:latin typeface="Calibri"/>
                <a:cs typeface="Calibri"/>
              </a:rPr>
              <a:t>детей из социально уязвимых категорий семей, </a:t>
            </a:r>
            <a:r>
              <a:rPr lang="ru-RU" sz="1350" i="1" dirty="0">
                <a:latin typeface="Calibri"/>
                <a:cs typeface="Calibri"/>
              </a:rPr>
              <a:t>детей, </a:t>
            </a:r>
            <a:r>
              <a:rPr lang="ru-RU" sz="1350" i="1" spc="-5" dirty="0">
                <a:latin typeface="Calibri"/>
                <a:cs typeface="Calibri"/>
              </a:rPr>
              <a:t>оставшихся без попечения </a:t>
            </a:r>
            <a:r>
              <a:rPr lang="ru-RU" sz="1350" i="1" dirty="0">
                <a:latin typeface="Calibri"/>
                <a:cs typeface="Calibri"/>
              </a:rPr>
              <a:t>родителей,  </a:t>
            </a:r>
            <a:r>
              <a:rPr lang="ru-RU" sz="1350" i="1" spc="-5" dirty="0">
                <a:latin typeface="Calibri"/>
                <a:cs typeface="Calibri"/>
              </a:rPr>
              <a:t>детей с ОВЗ на </a:t>
            </a:r>
            <a:r>
              <a:rPr lang="ru-RU" sz="1350" i="1" spc="-11" dirty="0">
                <a:latin typeface="Calibri"/>
                <a:cs typeface="Calibri"/>
              </a:rPr>
              <a:t>13 </a:t>
            </a:r>
            <a:r>
              <a:rPr lang="ru-RU" sz="1350" i="1" spc="-5" dirty="0">
                <a:latin typeface="Calibri"/>
                <a:cs typeface="Calibri"/>
              </a:rPr>
              <a:t>площадках </a:t>
            </a:r>
            <a:r>
              <a:rPr lang="ru-RU" sz="1350" i="1" spc="-5" dirty="0" err="1">
                <a:latin typeface="Calibri"/>
                <a:cs typeface="Calibri"/>
              </a:rPr>
              <a:t>г.Перми</a:t>
            </a:r>
            <a:r>
              <a:rPr lang="ru-RU" sz="1350" i="1" spc="-5" dirty="0">
                <a:latin typeface="Calibri"/>
                <a:cs typeface="Calibri"/>
              </a:rPr>
              <a:t>, 4 площадках Пермского</a:t>
            </a:r>
            <a:r>
              <a:rPr lang="ru-RU" sz="1350" i="1" spc="108" dirty="0">
                <a:latin typeface="Calibri"/>
                <a:cs typeface="Calibri"/>
              </a:rPr>
              <a:t> </a:t>
            </a:r>
            <a:r>
              <a:rPr lang="ru-RU" sz="1350" i="1" dirty="0">
                <a:latin typeface="Calibri"/>
                <a:cs typeface="Calibri"/>
              </a:rPr>
              <a:t>края:</a:t>
            </a:r>
            <a:endParaRPr lang="ru-RU" sz="1350" dirty="0">
              <a:latin typeface="Calibri"/>
              <a:cs typeface="Calibri"/>
            </a:endParaRPr>
          </a:p>
          <a:p>
            <a:pPr marL="462946" indent="-139642">
              <a:lnSpc>
                <a:spcPts val="1760"/>
              </a:lnSpc>
              <a:buChar char="•"/>
              <a:tabLst>
                <a:tab pos="463633" algn="l"/>
              </a:tabLst>
            </a:pPr>
            <a:r>
              <a:rPr lang="ru-RU" sz="1350" i="1" spc="-5" dirty="0">
                <a:latin typeface="Calibri"/>
                <a:cs typeface="Calibri"/>
              </a:rPr>
              <a:t>привлечены учреждения социального профиля, на базе которых</a:t>
            </a:r>
            <a:r>
              <a:rPr lang="ru-RU" sz="1350" i="1" spc="38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проходят</a:t>
            </a:r>
            <a:endParaRPr lang="ru-RU" sz="1350" dirty="0">
              <a:latin typeface="Calibri"/>
              <a:cs typeface="Calibri"/>
            </a:endParaRPr>
          </a:p>
          <a:p>
            <a:pPr marL="452628">
              <a:spcBef>
                <a:spcPts val="5"/>
              </a:spcBef>
            </a:pPr>
            <a:r>
              <a:rPr lang="ru-RU" sz="1350" i="1" spc="-5" dirty="0">
                <a:latin typeface="Calibri"/>
                <a:cs typeface="Calibri"/>
              </a:rPr>
              <a:t>бесплатные занятия</a:t>
            </a:r>
            <a:endParaRPr lang="ru-RU" sz="1350" dirty="0">
              <a:latin typeface="Calibri"/>
              <a:cs typeface="Calibri"/>
            </a:endParaRPr>
          </a:p>
          <a:p>
            <a:pPr marL="462946" indent="-139642">
              <a:buChar char="•"/>
              <a:tabLst>
                <a:tab pos="463633" algn="l"/>
              </a:tabLst>
            </a:pPr>
            <a:r>
              <a:rPr lang="ru-RU" sz="1350" i="1" dirty="0">
                <a:latin typeface="Calibri"/>
                <a:cs typeface="Calibri"/>
              </a:rPr>
              <a:t>создана </a:t>
            </a:r>
            <a:r>
              <a:rPr lang="ru-RU" sz="1350" i="1" spc="-5" dirty="0">
                <a:latin typeface="Calibri"/>
                <a:cs typeface="Calibri"/>
              </a:rPr>
              <a:t>материально-техническая база, позволяющая проводить</a:t>
            </a:r>
            <a:r>
              <a:rPr lang="ru-RU" sz="1350" i="1" spc="27" dirty="0">
                <a:latin typeface="Calibri"/>
                <a:cs typeface="Calibri"/>
              </a:rPr>
              <a:t> </a:t>
            </a:r>
            <a:r>
              <a:rPr lang="ru-RU" sz="1350" i="1" dirty="0">
                <a:latin typeface="Calibri"/>
                <a:cs typeface="Calibri"/>
              </a:rPr>
              <a:t>занятия</a:t>
            </a:r>
            <a:endParaRPr lang="ru-RU" sz="1350" dirty="0">
              <a:latin typeface="Calibri"/>
              <a:cs typeface="Calibri"/>
            </a:endParaRPr>
          </a:p>
          <a:p>
            <a:pPr marL="409290"/>
            <a:r>
              <a:rPr lang="ru-RU" sz="1350" i="1" spc="-5" dirty="0">
                <a:latin typeface="Calibri"/>
                <a:cs typeface="Calibri"/>
              </a:rPr>
              <a:t>в надлежащих условиях </a:t>
            </a:r>
            <a:r>
              <a:rPr lang="ru-RU" sz="1350" i="1" dirty="0">
                <a:latin typeface="Calibri"/>
                <a:cs typeface="Calibri"/>
              </a:rPr>
              <a:t>(приобретено </a:t>
            </a:r>
            <a:r>
              <a:rPr lang="ru-RU" sz="1350" i="1" spc="-5" dirty="0">
                <a:latin typeface="Calibri"/>
                <a:cs typeface="Calibri"/>
              </a:rPr>
              <a:t>татами, </a:t>
            </a:r>
            <a:r>
              <a:rPr lang="ru-RU" sz="1350" i="1" dirty="0">
                <a:latin typeface="Calibri"/>
                <a:cs typeface="Calibri"/>
              </a:rPr>
              <a:t>необходимый инвентарь,</a:t>
            </a:r>
            <a:r>
              <a:rPr lang="ru-RU" sz="1350" i="1" spc="76" dirty="0">
                <a:latin typeface="Calibri"/>
                <a:cs typeface="Calibri"/>
              </a:rPr>
              <a:t> </a:t>
            </a:r>
            <a:r>
              <a:rPr lang="ru-RU" sz="1350" i="1" dirty="0">
                <a:latin typeface="Calibri"/>
                <a:cs typeface="Calibri"/>
              </a:rPr>
              <a:t>кимоно)</a:t>
            </a:r>
            <a:endParaRPr lang="ru-RU" sz="1350" dirty="0">
              <a:latin typeface="Calibri"/>
              <a:cs typeface="Calibri"/>
            </a:endParaRPr>
          </a:p>
          <a:p>
            <a:pPr marL="13758">
              <a:lnSpc>
                <a:spcPts val="1938"/>
              </a:lnSpc>
              <a:spcBef>
                <a:spcPts val="753"/>
              </a:spcBef>
              <a:tabLst>
                <a:tab pos="323994" algn="l"/>
              </a:tabLst>
            </a:pPr>
            <a:r>
              <a:rPr lang="ru-RU" sz="1350" spc="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350" i="1" spc="-11" dirty="0">
                <a:latin typeface="Calibri"/>
                <a:cs typeface="Calibri"/>
              </a:rPr>
              <a:t>Дети </a:t>
            </a:r>
            <a:r>
              <a:rPr lang="ru-RU" sz="1350" i="1" spc="-5" dirty="0">
                <a:latin typeface="Calibri"/>
                <a:cs typeface="Calibri"/>
              </a:rPr>
              <a:t>получают спортивно-патриотическое воспитание: регулярные </a:t>
            </a:r>
            <a:r>
              <a:rPr lang="ru-RU" sz="1350" i="1" dirty="0">
                <a:latin typeface="Calibri"/>
                <a:cs typeface="Calibri"/>
              </a:rPr>
              <a:t>занятия</a:t>
            </a:r>
            <a:r>
              <a:rPr lang="ru-RU" sz="1350" i="1" spc="87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айкидо,</a:t>
            </a:r>
            <a:endParaRPr lang="ru-RU" sz="1350" dirty="0">
              <a:latin typeface="Calibri"/>
              <a:cs typeface="Calibri"/>
            </a:endParaRPr>
          </a:p>
          <a:p>
            <a:pPr marL="323994" marR="431302">
              <a:lnSpc>
                <a:spcPts val="1820"/>
              </a:lnSpc>
              <a:spcBef>
                <a:spcPts val="49"/>
              </a:spcBef>
            </a:pPr>
            <a:r>
              <a:rPr lang="ru-RU" sz="1350" i="1" spc="-5" dirty="0">
                <a:latin typeface="Calibri"/>
                <a:cs typeface="Calibri"/>
              </a:rPr>
              <a:t>патриотические мероприятия, спортивно-массовые мероприятия. Занятия айкидо носят не  только спортивный, </a:t>
            </a:r>
            <a:r>
              <a:rPr lang="ru-RU" sz="1350" i="1" dirty="0">
                <a:latin typeface="Calibri"/>
                <a:cs typeface="Calibri"/>
              </a:rPr>
              <a:t>но </a:t>
            </a:r>
            <a:r>
              <a:rPr lang="ru-RU" sz="1350" i="1" spc="-5" dirty="0">
                <a:latin typeface="Calibri"/>
                <a:cs typeface="Calibri"/>
              </a:rPr>
              <a:t>и воспитательный характер. Сказывается и личность </a:t>
            </a:r>
            <a:r>
              <a:rPr lang="ru-RU" sz="1350" i="1" dirty="0">
                <a:latin typeface="Calibri"/>
                <a:cs typeface="Calibri"/>
              </a:rPr>
              <a:t>тренера,</a:t>
            </a:r>
            <a:r>
              <a:rPr lang="ru-RU" sz="1350" i="1" spc="211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к</a:t>
            </a:r>
            <a:endParaRPr lang="ru-RU" sz="1350" dirty="0">
              <a:latin typeface="Calibri"/>
              <a:cs typeface="Calibri"/>
            </a:endParaRPr>
          </a:p>
          <a:p>
            <a:pPr marL="323994">
              <a:lnSpc>
                <a:spcPts val="1760"/>
              </a:lnSpc>
            </a:pPr>
            <a:r>
              <a:rPr lang="ru-RU" sz="1350" i="1" spc="-5" dirty="0">
                <a:latin typeface="Calibri"/>
                <a:cs typeface="Calibri"/>
              </a:rPr>
              <a:t>кандидатурам которых в клубе подходят с особой</a:t>
            </a:r>
            <a:r>
              <a:rPr lang="ru-RU" sz="1350" i="1" spc="60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ответственностью.</a:t>
            </a:r>
            <a:endParaRPr lang="ru-RU" sz="1350" dirty="0">
              <a:latin typeface="Calibri"/>
              <a:cs typeface="Calibri"/>
            </a:endParaRPr>
          </a:p>
          <a:p>
            <a:pPr marL="13758">
              <a:lnSpc>
                <a:spcPts val="1938"/>
              </a:lnSpc>
              <a:spcBef>
                <a:spcPts val="747"/>
              </a:spcBef>
              <a:tabLst>
                <a:tab pos="323994" algn="l"/>
              </a:tabLst>
            </a:pPr>
            <a:r>
              <a:rPr lang="ru-RU" sz="1350" spc="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350" i="1" spc="-5" dirty="0">
                <a:latin typeface="Calibri"/>
                <a:cs typeface="Calibri"/>
              </a:rPr>
              <a:t>Родители, принимая участие в мероприятиях проекта вместе с детьми, получают</a:t>
            </a:r>
            <a:r>
              <a:rPr lang="ru-RU" sz="1350" i="1" spc="275" dirty="0">
                <a:latin typeface="Calibri"/>
                <a:cs typeface="Calibri"/>
              </a:rPr>
              <a:t> </a:t>
            </a:r>
            <a:r>
              <a:rPr lang="ru-RU" sz="1350" i="1" dirty="0">
                <a:latin typeface="Calibri"/>
                <a:cs typeface="Calibri"/>
              </a:rPr>
              <a:t>возможность</a:t>
            </a:r>
            <a:endParaRPr lang="ru-RU" sz="1350" dirty="0">
              <a:latin typeface="Calibri"/>
              <a:cs typeface="Calibri"/>
            </a:endParaRPr>
          </a:p>
          <a:p>
            <a:pPr marL="323994" marR="557186">
              <a:lnSpc>
                <a:spcPts val="1820"/>
              </a:lnSpc>
              <a:spcBef>
                <a:spcPts val="54"/>
              </a:spcBef>
            </a:pPr>
            <a:r>
              <a:rPr lang="ru-RU" sz="1350" i="1" dirty="0">
                <a:latin typeface="Calibri"/>
                <a:cs typeface="Calibri"/>
              </a:rPr>
              <a:t>проведения </a:t>
            </a:r>
            <a:r>
              <a:rPr lang="ru-RU" sz="1350" i="1" spc="-5" dirty="0">
                <a:latin typeface="Calibri"/>
                <a:cs typeface="Calibri"/>
              </a:rPr>
              <a:t>качественного и </a:t>
            </a:r>
            <a:r>
              <a:rPr lang="ru-RU" sz="1350" i="1" dirty="0">
                <a:latin typeface="Calibri"/>
                <a:cs typeface="Calibri"/>
              </a:rPr>
              <a:t>полезного дополнительного </a:t>
            </a:r>
            <a:r>
              <a:rPr lang="ru-RU" sz="1350" i="1" spc="-5" dirty="0">
                <a:latin typeface="Calibri"/>
                <a:cs typeface="Calibri"/>
              </a:rPr>
              <a:t>досуга с ребенком, таким </a:t>
            </a:r>
            <a:r>
              <a:rPr lang="ru-RU" sz="1350" i="1" dirty="0">
                <a:latin typeface="Calibri"/>
                <a:cs typeface="Calibri"/>
              </a:rPr>
              <a:t>образом  </a:t>
            </a:r>
            <a:r>
              <a:rPr lang="ru-RU" sz="1350" i="1" spc="-5" dirty="0">
                <a:latin typeface="Calibri"/>
                <a:cs typeface="Calibri"/>
              </a:rPr>
              <a:t>показывая </a:t>
            </a:r>
            <a:r>
              <a:rPr lang="ru-RU" sz="1350" i="1" dirty="0">
                <a:latin typeface="Calibri"/>
                <a:cs typeface="Calibri"/>
              </a:rPr>
              <a:t>заинтересованность </a:t>
            </a:r>
            <a:r>
              <a:rPr lang="ru-RU" sz="1350" i="1" spc="-5" dirty="0">
                <a:latin typeface="Calibri"/>
                <a:cs typeface="Calibri"/>
              </a:rPr>
              <a:t>в деятельности </a:t>
            </a:r>
            <a:r>
              <a:rPr lang="ru-RU" sz="1350" i="1" dirty="0">
                <a:latin typeface="Calibri"/>
                <a:cs typeface="Calibri"/>
              </a:rPr>
              <a:t>детей, </a:t>
            </a:r>
            <a:r>
              <a:rPr lang="ru-RU" sz="1350" i="1" spc="-11" dirty="0">
                <a:latin typeface="Calibri"/>
                <a:cs typeface="Calibri"/>
              </a:rPr>
              <a:t>что </a:t>
            </a:r>
            <a:r>
              <a:rPr lang="ru-RU" sz="1350" i="1" dirty="0">
                <a:latin typeface="Calibri"/>
                <a:cs typeface="Calibri"/>
              </a:rPr>
              <a:t>позволяет </a:t>
            </a:r>
            <a:r>
              <a:rPr lang="ru-RU" sz="1350" i="1" spc="-5" dirty="0">
                <a:latin typeface="Calibri"/>
                <a:cs typeface="Calibri"/>
              </a:rPr>
              <a:t>укрепить</a:t>
            </a:r>
            <a:r>
              <a:rPr lang="ru-RU" sz="1350" i="1" spc="11" dirty="0">
                <a:latin typeface="Calibri"/>
                <a:cs typeface="Calibri"/>
              </a:rPr>
              <a:t> </a:t>
            </a:r>
            <a:r>
              <a:rPr lang="ru-RU" sz="1350" i="1" spc="-11" dirty="0">
                <a:latin typeface="Calibri"/>
                <a:cs typeface="Calibri"/>
              </a:rPr>
              <a:t>детско-</a:t>
            </a:r>
            <a:endParaRPr lang="ru-RU" sz="1350" dirty="0">
              <a:latin typeface="Calibri"/>
              <a:cs typeface="Calibri"/>
            </a:endParaRPr>
          </a:p>
          <a:p>
            <a:pPr marL="323994">
              <a:lnSpc>
                <a:spcPts val="1787"/>
              </a:lnSpc>
            </a:pPr>
            <a:r>
              <a:rPr lang="ru-RU" sz="1350" i="1" spc="-5" dirty="0">
                <a:latin typeface="Calibri"/>
                <a:cs typeface="Calibri"/>
              </a:rPr>
              <a:t>родительские</a:t>
            </a:r>
            <a:r>
              <a:rPr lang="ru-RU" sz="1350" i="1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отношения</a:t>
            </a:r>
            <a:endParaRPr lang="ru-RU" sz="1350" dirty="0">
              <a:latin typeface="Calibri"/>
              <a:cs typeface="Calibri"/>
            </a:endParaRPr>
          </a:p>
          <a:p>
            <a:pPr marL="323994" marR="36456" indent="-310926">
              <a:lnSpc>
                <a:spcPts val="1820"/>
              </a:lnSpc>
              <a:spcBef>
                <a:spcPts val="921"/>
              </a:spcBef>
              <a:tabLst>
                <a:tab pos="323994" algn="l"/>
              </a:tabLst>
            </a:pPr>
            <a:r>
              <a:rPr lang="ru-RU" sz="1350" spc="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lang="ru-RU" sz="1350" i="1" dirty="0">
                <a:latin typeface="Calibri"/>
                <a:cs typeface="Calibri"/>
              </a:rPr>
              <a:t>Мероприятия </a:t>
            </a:r>
            <a:r>
              <a:rPr lang="ru-RU" sz="1350" i="1" spc="-5" dirty="0">
                <a:latin typeface="Calibri"/>
                <a:cs typeface="Calibri"/>
              </a:rPr>
              <a:t>клуба проходят в теплой дружеской и, вместе с тем, </a:t>
            </a:r>
            <a:r>
              <a:rPr lang="ru-RU" sz="1350" i="1" dirty="0">
                <a:latin typeface="Calibri"/>
                <a:cs typeface="Calibri"/>
              </a:rPr>
              <a:t>торжественной </a:t>
            </a:r>
            <a:r>
              <a:rPr lang="ru-RU" sz="1350" i="1" spc="-5" dirty="0">
                <a:latin typeface="Calibri"/>
                <a:cs typeface="Calibri"/>
              </a:rPr>
              <a:t>обстановке,  с использованием Российской символики, символики клуба, Фонда президентских </a:t>
            </a:r>
            <a:r>
              <a:rPr lang="ru-RU" sz="1350" i="1" dirty="0">
                <a:latin typeface="Calibri"/>
                <a:cs typeface="Calibri"/>
              </a:rPr>
              <a:t>грантов, </a:t>
            </a:r>
            <a:r>
              <a:rPr lang="ru-RU" sz="1350" i="1" spc="-11" dirty="0">
                <a:latin typeface="Calibri"/>
                <a:cs typeface="Calibri"/>
              </a:rPr>
              <a:t>что  </a:t>
            </a:r>
            <a:r>
              <a:rPr lang="ru-RU" sz="1350" i="1" dirty="0">
                <a:latin typeface="Calibri"/>
                <a:cs typeface="Calibri"/>
              </a:rPr>
              <a:t>создает </a:t>
            </a:r>
            <a:r>
              <a:rPr lang="ru-RU" sz="1350" i="1" spc="-5" dirty="0">
                <a:latin typeface="Calibri"/>
                <a:cs typeface="Calibri"/>
              </a:rPr>
              <a:t>атмосферу </a:t>
            </a:r>
            <a:r>
              <a:rPr lang="ru-RU" sz="1350" i="1" dirty="0">
                <a:latin typeface="Calibri"/>
                <a:cs typeface="Calibri"/>
              </a:rPr>
              <a:t>командного </a:t>
            </a:r>
            <a:r>
              <a:rPr lang="ru-RU" sz="1350" i="1" spc="-5" dirty="0">
                <a:latin typeface="Calibri"/>
                <a:cs typeface="Calibri"/>
              </a:rPr>
              <a:t>духа, причастности к большому, интересному, </a:t>
            </a:r>
            <a:r>
              <a:rPr lang="ru-RU" sz="1350" i="1" dirty="0">
                <a:latin typeface="Calibri"/>
                <a:cs typeface="Calibri"/>
              </a:rPr>
              <a:t>полезному</a:t>
            </a:r>
            <a:r>
              <a:rPr lang="ru-RU" sz="1350" i="1" spc="32" dirty="0">
                <a:latin typeface="Calibri"/>
                <a:cs typeface="Calibri"/>
              </a:rPr>
              <a:t> </a:t>
            </a:r>
            <a:r>
              <a:rPr lang="ru-RU" sz="1350" i="1" spc="-5" dirty="0">
                <a:latin typeface="Calibri"/>
                <a:cs typeface="Calibri"/>
              </a:rPr>
              <a:t>делу</a:t>
            </a:r>
            <a:endParaRPr lang="ru-RU"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52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C4A70EC7-2669-430A-85D2-CB860A9D8AD9}"/>
              </a:ext>
            </a:extLst>
          </p:cNvPr>
          <p:cNvSpPr/>
          <p:nvPr/>
        </p:nvSpPr>
        <p:spPr>
          <a:xfrm>
            <a:off x="156972" y="157054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48CBA85-2D65-4F09-B2BE-6D17283E93E7}"/>
              </a:ext>
            </a:extLst>
          </p:cNvPr>
          <p:cNvSpPr txBox="1">
            <a:spLocks/>
          </p:cNvSpPr>
          <p:nvPr/>
        </p:nvSpPr>
        <p:spPr>
          <a:xfrm>
            <a:off x="389990" y="351090"/>
            <a:ext cx="1656503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spc="-5" dirty="0">
                <a:latin typeface="Calibri"/>
                <a:cs typeface="Calibri"/>
              </a:rPr>
              <a:t>Р</a:t>
            </a:r>
            <a:r>
              <a:rPr lang="ru-RU" sz="2600" b="1" spc="-16" dirty="0">
                <a:latin typeface="Calibri"/>
                <a:cs typeface="Calibri"/>
              </a:rPr>
              <a:t>е</a:t>
            </a:r>
            <a:r>
              <a:rPr lang="ru-RU" sz="2600" b="1" dirty="0">
                <a:latin typeface="Calibri"/>
                <a:cs typeface="Calibri"/>
              </a:rPr>
              <a:t>зул</a:t>
            </a:r>
            <a:r>
              <a:rPr lang="ru-RU" sz="2600" b="1" spc="-11" dirty="0">
                <a:latin typeface="Calibri"/>
                <a:cs typeface="Calibri"/>
              </a:rPr>
              <a:t>ь</a:t>
            </a:r>
            <a:r>
              <a:rPr lang="ru-RU" sz="2600" b="1" dirty="0">
                <a:latin typeface="Calibri"/>
                <a:cs typeface="Calibri"/>
              </a:rPr>
              <a:t>т</a:t>
            </a:r>
            <a:r>
              <a:rPr lang="ru-RU" sz="2600" b="1" spc="-16" dirty="0">
                <a:latin typeface="Calibri"/>
                <a:cs typeface="Calibri"/>
              </a:rPr>
              <a:t>а</a:t>
            </a:r>
            <a:r>
              <a:rPr lang="ru-RU" sz="2600" b="1" dirty="0">
                <a:latin typeface="Calibri"/>
                <a:cs typeface="Calibri"/>
              </a:rPr>
              <a:t>ты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9ECB6FA-A117-4561-896D-85385E4E2296}"/>
              </a:ext>
            </a:extLst>
          </p:cNvPr>
          <p:cNvSpPr txBox="1"/>
          <p:nvPr/>
        </p:nvSpPr>
        <p:spPr>
          <a:xfrm>
            <a:off x="837755" y="919117"/>
            <a:ext cx="8911273" cy="49395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3994" marR="35082" indent="-310926">
              <a:lnSpc>
                <a:spcPct val="99500"/>
              </a:lnSpc>
              <a:spcBef>
                <a:spcPts val="130"/>
              </a:spcBef>
              <a:tabLst>
                <a:tab pos="323994" algn="l"/>
              </a:tabLst>
            </a:pPr>
            <a:r>
              <a:rPr sz="1430" spc="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430" i="1" spc="-11" dirty="0">
                <a:latin typeface="Calibri"/>
                <a:cs typeface="Calibri"/>
              </a:rPr>
              <a:t>Дети </a:t>
            </a:r>
            <a:r>
              <a:rPr sz="1430" i="1" spc="-5" dirty="0">
                <a:latin typeface="Calibri"/>
                <a:cs typeface="Calibri"/>
              </a:rPr>
              <a:t>из социально уязвимых категорий семей, в </a:t>
            </a:r>
            <a:r>
              <a:rPr sz="1430" i="1" spc="-11" dirty="0">
                <a:latin typeface="Calibri"/>
                <a:cs typeface="Calibri"/>
              </a:rPr>
              <a:t>том </a:t>
            </a:r>
            <a:r>
              <a:rPr sz="1430" i="1" spc="-5" dirty="0">
                <a:latin typeface="Calibri"/>
                <a:cs typeface="Calibri"/>
              </a:rPr>
              <a:t>числе, оставшиеся без попечения родителей, в  том </a:t>
            </a:r>
            <a:r>
              <a:rPr sz="1430" i="1" spc="-11" dirty="0">
                <a:latin typeface="Calibri"/>
                <a:cs typeface="Calibri"/>
              </a:rPr>
              <a:t>числе </a:t>
            </a:r>
            <a:r>
              <a:rPr sz="1430" i="1" spc="-5" dirty="0">
                <a:latin typeface="Calibri"/>
                <a:cs typeface="Calibri"/>
              </a:rPr>
              <a:t>дети с </a:t>
            </a:r>
            <a:r>
              <a:rPr sz="1430" i="1" spc="-11" dirty="0">
                <a:latin typeface="Calibri"/>
                <a:cs typeface="Calibri"/>
              </a:rPr>
              <a:t>ОВЗ, </a:t>
            </a:r>
            <a:r>
              <a:rPr sz="1430" i="1" spc="-5" dirty="0">
                <a:latin typeface="Calibri"/>
                <a:cs typeface="Calibri"/>
              </a:rPr>
              <a:t>регулярно бесплатно </a:t>
            </a:r>
            <a:r>
              <a:rPr sz="1430" i="1" spc="-11" dirty="0">
                <a:latin typeface="Calibri"/>
                <a:cs typeface="Calibri"/>
              </a:rPr>
              <a:t>занимаются </a:t>
            </a:r>
            <a:r>
              <a:rPr sz="1430" i="1" spc="-5" dirty="0">
                <a:latin typeface="Calibri"/>
                <a:cs typeface="Calibri"/>
              </a:rPr>
              <a:t>фактически недоступным </a:t>
            </a:r>
            <a:r>
              <a:rPr sz="1430" i="1" dirty="0">
                <a:latin typeface="Calibri"/>
                <a:cs typeface="Calibri"/>
              </a:rPr>
              <a:t>для </a:t>
            </a:r>
            <a:r>
              <a:rPr sz="1430" i="1" spc="-5" dirty="0">
                <a:latin typeface="Calibri"/>
                <a:cs typeface="Calibri"/>
              </a:rPr>
              <a:t>них видом  </a:t>
            </a:r>
            <a:r>
              <a:rPr sz="1430" i="1" spc="-11" dirty="0">
                <a:latin typeface="Calibri"/>
                <a:cs typeface="Calibri"/>
              </a:rPr>
              <a:t>спорта </a:t>
            </a:r>
            <a:r>
              <a:rPr sz="1430" i="1" spc="-5" dirty="0">
                <a:latin typeface="Calibri"/>
                <a:cs typeface="Calibri"/>
              </a:rPr>
              <a:t>–</a:t>
            </a:r>
            <a:r>
              <a:rPr sz="1430" i="1" spc="32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айкидо.</a:t>
            </a:r>
            <a:endParaRPr sz="1430" dirty="0">
              <a:latin typeface="Calibri"/>
              <a:cs typeface="Calibri"/>
            </a:endParaRPr>
          </a:p>
          <a:p>
            <a:pPr marL="323994" marR="244200" indent="-310926">
              <a:lnSpc>
                <a:spcPct val="99800"/>
              </a:lnSpc>
              <a:spcBef>
                <a:spcPts val="753"/>
              </a:spcBef>
              <a:tabLst>
                <a:tab pos="323994" algn="l"/>
              </a:tabLst>
            </a:pPr>
            <a:r>
              <a:rPr sz="1430" spc="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430" i="1" spc="-5" dirty="0">
                <a:latin typeface="Calibri"/>
                <a:cs typeface="Calibri"/>
              </a:rPr>
              <a:t>Дети, регулярно занимающиеся айкидо приобретают навыки бесконфликтного общения,  становятся более уравновешенными (по оценке родителей и педагогов); регулярные </a:t>
            </a:r>
            <a:r>
              <a:rPr sz="1430" i="1" dirty="0">
                <a:latin typeface="Calibri"/>
                <a:cs typeface="Calibri"/>
              </a:rPr>
              <a:t>занятия  </a:t>
            </a:r>
            <a:r>
              <a:rPr sz="1430" i="1" spc="-5" dirty="0">
                <a:latin typeface="Calibri"/>
                <a:cs typeface="Calibri"/>
              </a:rPr>
              <a:t>укрепляют </a:t>
            </a:r>
            <a:r>
              <a:rPr sz="1430" i="1" spc="-11" dirty="0">
                <a:latin typeface="Calibri"/>
                <a:cs typeface="Calibri"/>
              </a:rPr>
              <a:t>мышцы </a:t>
            </a:r>
            <a:r>
              <a:rPr sz="1430" i="1" spc="-5" dirty="0">
                <a:latin typeface="Calibri"/>
                <a:cs typeface="Calibri"/>
              </a:rPr>
              <a:t>и скелет, </a:t>
            </a:r>
            <a:r>
              <a:rPr sz="1430" i="1" spc="-11" dirty="0">
                <a:latin typeface="Calibri"/>
                <a:cs typeface="Calibri"/>
              </a:rPr>
              <a:t>что </a:t>
            </a:r>
            <a:r>
              <a:rPr sz="1430" i="1" spc="-5" dirty="0">
                <a:latin typeface="Calibri"/>
                <a:cs typeface="Calibri"/>
              </a:rPr>
              <a:t>положительно сказывается на осанке, </a:t>
            </a:r>
            <a:r>
              <a:rPr sz="1430" i="1" spc="-11" dirty="0">
                <a:latin typeface="Calibri"/>
                <a:cs typeface="Calibri"/>
              </a:rPr>
              <a:t>что </a:t>
            </a:r>
            <a:r>
              <a:rPr sz="1430" i="1" spc="-5" dirty="0">
                <a:latin typeface="Calibri"/>
                <a:cs typeface="Calibri"/>
              </a:rPr>
              <a:t>позволяет, в </a:t>
            </a:r>
            <a:r>
              <a:rPr sz="1430" i="1" spc="-11" dirty="0">
                <a:latin typeface="Calibri"/>
                <a:cs typeface="Calibri"/>
              </a:rPr>
              <a:t>свою  </a:t>
            </a:r>
            <a:r>
              <a:rPr sz="1430" i="1" spc="-5" dirty="0">
                <a:latin typeface="Calibri"/>
                <a:cs typeface="Calibri"/>
              </a:rPr>
              <a:t>очередь, </a:t>
            </a:r>
            <a:r>
              <a:rPr sz="1430" i="1" spc="-11" dirty="0">
                <a:latin typeface="Calibri"/>
                <a:cs typeface="Calibri"/>
              </a:rPr>
              <a:t>повышать </a:t>
            </a:r>
            <a:r>
              <a:rPr sz="1430" i="1" spc="-5" dirty="0">
                <a:latin typeface="Calibri"/>
                <a:cs typeface="Calibri"/>
              </a:rPr>
              <a:t>усидчивость (правильная осанка снижает нагрузку на </a:t>
            </a:r>
            <a:r>
              <a:rPr sz="1430" i="1" spc="-11" dirty="0">
                <a:latin typeface="Calibri"/>
                <a:cs typeface="Calibri"/>
              </a:rPr>
              <a:t>спину </a:t>
            </a:r>
            <a:r>
              <a:rPr sz="1430" i="1" spc="-5" dirty="0">
                <a:latin typeface="Calibri"/>
                <a:cs typeface="Calibri"/>
              </a:rPr>
              <a:t>во время сидения,  например, на</a:t>
            </a:r>
            <a:r>
              <a:rPr sz="1430" i="1" spc="32" dirty="0">
                <a:latin typeface="Calibri"/>
                <a:cs typeface="Calibri"/>
              </a:rPr>
              <a:t> </a:t>
            </a:r>
            <a:r>
              <a:rPr sz="1430" i="1" spc="-11" dirty="0">
                <a:latin typeface="Calibri"/>
                <a:cs typeface="Calibri"/>
              </a:rPr>
              <a:t>уроках)</a:t>
            </a:r>
            <a:endParaRPr sz="1430" dirty="0">
              <a:latin typeface="Calibri"/>
              <a:cs typeface="Calibri"/>
            </a:endParaRPr>
          </a:p>
          <a:p>
            <a:pPr marL="13758">
              <a:spcBef>
                <a:spcPts val="747"/>
              </a:spcBef>
              <a:tabLst>
                <a:tab pos="323994" algn="l"/>
              </a:tabLst>
            </a:pPr>
            <a:r>
              <a:rPr sz="1430" spc="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430" i="1" spc="-5" dirty="0">
                <a:latin typeface="Calibri"/>
                <a:cs typeface="Calibri"/>
              </a:rPr>
              <a:t>Дети, оставшиеся без попечения родителей, в лице тренера находят </a:t>
            </a:r>
            <a:r>
              <a:rPr sz="1430" i="1" spc="-11" dirty="0">
                <a:latin typeface="Calibri"/>
                <a:cs typeface="Calibri"/>
              </a:rPr>
              <a:t>еще </a:t>
            </a:r>
            <a:r>
              <a:rPr sz="1430" i="1" spc="-5" dirty="0">
                <a:latin typeface="Calibri"/>
                <a:cs typeface="Calibri"/>
              </a:rPr>
              <a:t>одного</a:t>
            </a:r>
            <a:r>
              <a:rPr sz="1430" i="1" spc="11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значимого</a:t>
            </a:r>
            <a:endParaRPr sz="1430" dirty="0">
              <a:latin typeface="Calibri"/>
              <a:cs typeface="Calibri"/>
            </a:endParaRPr>
          </a:p>
          <a:p>
            <a:pPr marL="323994">
              <a:spcBef>
                <a:spcPts val="5"/>
              </a:spcBef>
            </a:pPr>
            <a:r>
              <a:rPr sz="1430" i="1" spc="-5" dirty="0">
                <a:latin typeface="Calibri"/>
                <a:cs typeface="Calibri"/>
              </a:rPr>
              <a:t>взрослого и, </a:t>
            </a:r>
            <a:r>
              <a:rPr sz="1430" i="1" spc="-11" dirty="0">
                <a:latin typeface="Calibri"/>
                <a:cs typeface="Calibri"/>
              </a:rPr>
              <a:t>что </a:t>
            </a:r>
            <a:r>
              <a:rPr sz="1430" i="1" spc="-5" dirty="0">
                <a:latin typeface="Calibri"/>
                <a:cs typeface="Calibri"/>
              </a:rPr>
              <a:t>немаловажно – </a:t>
            </a:r>
            <a:r>
              <a:rPr sz="1430" i="1" spc="-11" dirty="0">
                <a:latin typeface="Calibri"/>
                <a:cs typeface="Calibri"/>
              </a:rPr>
              <a:t>мужчину, </a:t>
            </a:r>
            <a:r>
              <a:rPr sz="1430" i="1" spc="-5" dirty="0">
                <a:latin typeface="Calibri"/>
                <a:cs typeface="Calibri"/>
              </a:rPr>
              <a:t>человека, который является </a:t>
            </a:r>
            <a:r>
              <a:rPr sz="1430" i="1" dirty="0">
                <a:latin typeface="Calibri"/>
                <a:cs typeface="Calibri"/>
              </a:rPr>
              <a:t>для </a:t>
            </a:r>
            <a:r>
              <a:rPr sz="1430" i="1" spc="-5" dirty="0">
                <a:latin typeface="Calibri"/>
                <a:cs typeface="Calibri"/>
              </a:rPr>
              <a:t>них</a:t>
            </a:r>
            <a:r>
              <a:rPr sz="1430" i="1" spc="70" dirty="0">
                <a:latin typeface="Calibri"/>
                <a:cs typeface="Calibri"/>
              </a:rPr>
              <a:t> </a:t>
            </a:r>
            <a:r>
              <a:rPr sz="1430" i="1" spc="-11" dirty="0">
                <a:latin typeface="Calibri"/>
                <a:cs typeface="Calibri"/>
              </a:rPr>
              <a:t>примером</a:t>
            </a:r>
            <a:endParaRPr sz="1430" dirty="0">
              <a:latin typeface="Calibri"/>
              <a:cs typeface="Calibri"/>
            </a:endParaRPr>
          </a:p>
          <a:p>
            <a:pPr marL="323994" marR="81172" indent="-310926">
              <a:lnSpc>
                <a:spcPct val="99600"/>
              </a:lnSpc>
              <a:spcBef>
                <a:spcPts val="764"/>
              </a:spcBef>
              <a:tabLst>
                <a:tab pos="323994" algn="l"/>
              </a:tabLst>
            </a:pPr>
            <a:r>
              <a:rPr sz="1430" spc="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430" i="1" spc="-11" dirty="0">
                <a:latin typeface="Calibri"/>
                <a:cs typeface="Calibri"/>
              </a:rPr>
              <a:t>Дети </a:t>
            </a:r>
            <a:r>
              <a:rPr sz="1430" i="1" spc="-5" dirty="0">
                <a:latin typeface="Calibri"/>
                <a:cs typeface="Calibri"/>
              </a:rPr>
              <a:t>с ОВЗ </a:t>
            </a:r>
            <a:r>
              <a:rPr sz="1430" i="1" spc="-11" dirty="0">
                <a:latin typeface="Calibri"/>
                <a:cs typeface="Calibri"/>
              </a:rPr>
              <a:t>имеют </a:t>
            </a:r>
            <a:r>
              <a:rPr sz="1430" i="1" spc="-5" dirty="0">
                <a:latin typeface="Calibri"/>
                <a:cs typeface="Calibri"/>
              </a:rPr>
              <a:t>возможность заниматься доступным для них видом </a:t>
            </a:r>
            <a:r>
              <a:rPr sz="1430" i="1" spc="-11" dirty="0">
                <a:latin typeface="Calibri"/>
                <a:cs typeface="Calibri"/>
              </a:rPr>
              <a:t>спорта, </a:t>
            </a:r>
            <a:r>
              <a:rPr sz="1430" i="1" spc="-5" dirty="0">
                <a:latin typeface="Calibri"/>
                <a:cs typeface="Calibri"/>
              </a:rPr>
              <a:t>который не  предусматривает высоких нагрузок на организм, вместе с </a:t>
            </a:r>
            <a:r>
              <a:rPr sz="1430" i="1" spc="-11" dirty="0">
                <a:latin typeface="Calibri"/>
                <a:cs typeface="Calibri"/>
              </a:rPr>
              <a:t>тем, участвует </a:t>
            </a:r>
            <a:r>
              <a:rPr sz="1430" i="1" spc="-5" dirty="0">
                <a:latin typeface="Calibri"/>
                <a:cs typeface="Calibri"/>
              </a:rPr>
              <a:t>в его укреплении. Кроме  того, занимаясь, дети </a:t>
            </a:r>
            <a:r>
              <a:rPr sz="1430" i="1" spc="-11" dirty="0">
                <a:latin typeface="Calibri"/>
                <a:cs typeface="Calibri"/>
              </a:rPr>
              <a:t>получают </a:t>
            </a:r>
            <a:r>
              <a:rPr sz="1430" i="1" spc="-5" dirty="0">
                <a:latin typeface="Calibri"/>
                <a:cs typeface="Calibri"/>
              </a:rPr>
              <a:t>дополнительную возможность социализации (дети с ОВЗ  занимаются не только в Центре </a:t>
            </a:r>
            <a:r>
              <a:rPr sz="1430" i="1" spc="-11" dirty="0">
                <a:latin typeface="Calibri"/>
                <a:cs typeface="Calibri"/>
              </a:rPr>
              <a:t>помощи </a:t>
            </a:r>
            <a:r>
              <a:rPr sz="1430" i="1" spc="-5" dirty="0">
                <a:latin typeface="Calibri"/>
                <a:cs typeface="Calibri"/>
              </a:rPr>
              <a:t>детям, но и в других</a:t>
            </a:r>
            <a:r>
              <a:rPr sz="1430" i="1" spc="60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залах)</a:t>
            </a:r>
            <a:endParaRPr sz="1430" dirty="0">
              <a:latin typeface="Calibri"/>
              <a:cs typeface="Calibri"/>
            </a:endParaRPr>
          </a:p>
          <a:p>
            <a:pPr marL="323994" marR="5503" indent="-310926">
              <a:lnSpc>
                <a:spcPts val="1820"/>
              </a:lnSpc>
              <a:spcBef>
                <a:spcPts val="914"/>
              </a:spcBef>
              <a:tabLst>
                <a:tab pos="323994" algn="l"/>
              </a:tabLst>
            </a:pPr>
            <a:r>
              <a:rPr sz="1430" spc="11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430" i="1" spc="-11" dirty="0">
                <a:latin typeface="Calibri"/>
                <a:cs typeface="Calibri"/>
              </a:rPr>
              <a:t>На </a:t>
            </a:r>
            <a:r>
              <a:rPr sz="1430" i="1" spc="-5" dirty="0">
                <a:latin typeface="Calibri"/>
                <a:cs typeface="Calibri"/>
              </a:rPr>
              <a:t>мероприятиях клуба дети </a:t>
            </a:r>
            <a:r>
              <a:rPr sz="1430" i="1" spc="-11" dirty="0">
                <a:latin typeface="Calibri"/>
                <a:cs typeface="Calibri"/>
              </a:rPr>
              <a:t>из </a:t>
            </a:r>
            <a:r>
              <a:rPr sz="1430" i="1" spc="-5" dirty="0">
                <a:latin typeface="Calibri"/>
                <a:cs typeface="Calibri"/>
              </a:rPr>
              <a:t>социально уязвимых категорий семей </a:t>
            </a:r>
            <a:r>
              <a:rPr sz="1430" i="1" spc="-11" dirty="0">
                <a:latin typeface="Calibri"/>
                <a:cs typeface="Calibri"/>
              </a:rPr>
              <a:t>имеют </a:t>
            </a:r>
            <a:r>
              <a:rPr sz="1430" i="1" spc="-5" dirty="0">
                <a:latin typeface="Calibri"/>
                <a:cs typeface="Calibri"/>
              </a:rPr>
              <a:t>возможность </a:t>
            </a:r>
            <a:r>
              <a:rPr sz="1430" i="1" spc="-11" dirty="0">
                <a:latin typeface="Calibri"/>
                <a:cs typeface="Calibri"/>
              </a:rPr>
              <a:t>участия  </a:t>
            </a:r>
            <a:r>
              <a:rPr sz="1430" i="1" spc="-5" dirty="0">
                <a:latin typeface="Calibri"/>
                <a:cs typeface="Calibri"/>
              </a:rPr>
              <a:t>в мастер-классах ведущих российских мастеров айкидо</a:t>
            </a:r>
            <a:r>
              <a:rPr sz="1430" i="1" spc="244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бесплатно</a:t>
            </a:r>
            <a:endParaRPr sz="1430" dirty="0">
              <a:latin typeface="Calibri"/>
              <a:cs typeface="Calibri"/>
            </a:endParaRPr>
          </a:p>
          <a:p>
            <a:pPr marL="323994" marR="185041" indent="-310926">
              <a:lnSpc>
                <a:spcPct val="99500"/>
              </a:lnSpc>
              <a:spcBef>
                <a:spcPts val="704"/>
              </a:spcBef>
              <a:tabLst>
                <a:tab pos="323994" algn="l"/>
              </a:tabLst>
            </a:pPr>
            <a:r>
              <a:rPr sz="1430" spc="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430" i="1" spc="-5" dirty="0">
                <a:latin typeface="Calibri"/>
                <a:cs typeface="Calibri"/>
              </a:rPr>
              <a:t>Повышается интерес к </a:t>
            </a:r>
            <a:r>
              <a:rPr sz="1430" i="1" dirty="0">
                <a:latin typeface="Calibri"/>
                <a:cs typeface="Calibri"/>
              </a:rPr>
              <a:t>занятиям </a:t>
            </a:r>
            <a:r>
              <a:rPr sz="1430" i="1" spc="-5" dirty="0">
                <a:latin typeface="Calibri"/>
                <a:cs typeface="Calibri"/>
              </a:rPr>
              <a:t>айкидо, в </a:t>
            </a:r>
            <a:r>
              <a:rPr sz="1430" i="1" spc="-11" dirty="0">
                <a:latin typeface="Calibri"/>
                <a:cs typeface="Calibri"/>
              </a:rPr>
              <a:t>том </a:t>
            </a:r>
            <a:r>
              <a:rPr sz="1430" i="1" spc="-5" dirty="0">
                <a:latin typeface="Calibri"/>
                <a:cs typeface="Calibri"/>
              </a:rPr>
              <a:t>числе, благодаря информированию через  социальные сети, освещению мероприятий в </a:t>
            </a:r>
            <a:r>
              <a:rPr sz="1430" i="1" spc="-11" dirty="0">
                <a:latin typeface="Calibri"/>
                <a:cs typeface="Calibri"/>
              </a:rPr>
              <a:t>СМИ, </a:t>
            </a:r>
            <a:r>
              <a:rPr sz="1430" i="1" spc="-5" dirty="0">
                <a:latin typeface="Calibri"/>
                <a:cs typeface="Calibri"/>
              </a:rPr>
              <a:t>проведению публичных </a:t>
            </a:r>
            <a:r>
              <a:rPr sz="1430" i="1" spc="-11" dirty="0">
                <a:latin typeface="Calibri"/>
                <a:cs typeface="Calibri"/>
              </a:rPr>
              <a:t>массовых </a:t>
            </a:r>
            <a:r>
              <a:rPr sz="1430" i="1" spc="-5" dirty="0">
                <a:latin typeface="Calibri"/>
                <a:cs typeface="Calibri"/>
              </a:rPr>
              <a:t>мероприятий,  фестиваля с </a:t>
            </a:r>
            <a:r>
              <a:rPr sz="1430" i="1" spc="-11" dirty="0">
                <a:latin typeface="Calibri"/>
                <a:cs typeface="Calibri"/>
              </a:rPr>
              <a:t>участием </a:t>
            </a:r>
            <a:r>
              <a:rPr sz="1430" i="1" spc="-5" dirty="0">
                <a:latin typeface="Calibri"/>
                <a:cs typeface="Calibri"/>
              </a:rPr>
              <a:t>ведущих российских мастеров Айкидо – каждый год</a:t>
            </a:r>
            <a:r>
              <a:rPr sz="1430" i="1" spc="255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увеличивается</a:t>
            </a:r>
            <a:endParaRPr sz="1430" dirty="0">
              <a:latin typeface="Calibri"/>
              <a:cs typeface="Calibri"/>
            </a:endParaRPr>
          </a:p>
          <a:p>
            <a:pPr marL="323994"/>
            <a:r>
              <a:rPr sz="1430" i="1" spc="-5" dirty="0">
                <a:latin typeface="Calibri"/>
                <a:cs typeface="Calibri"/>
              </a:rPr>
              <a:t>количество </a:t>
            </a:r>
            <a:r>
              <a:rPr sz="1430" i="1" spc="-11" dirty="0">
                <a:latin typeface="Calibri"/>
                <a:cs typeface="Calibri"/>
              </a:rPr>
              <a:t>занимающихся </a:t>
            </a:r>
            <a:r>
              <a:rPr sz="1430" i="1" spc="-5" dirty="0">
                <a:latin typeface="Calibri"/>
                <a:cs typeface="Calibri"/>
              </a:rPr>
              <a:t>детей, увеличивается количество школ, желающих присоединиться</a:t>
            </a:r>
            <a:r>
              <a:rPr sz="1430" i="1" spc="179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к</a:t>
            </a:r>
            <a:endParaRPr sz="1430" dirty="0">
              <a:latin typeface="Calibri"/>
              <a:cs typeface="Calibri"/>
            </a:endParaRPr>
          </a:p>
          <a:p>
            <a:pPr marL="323994"/>
            <a:r>
              <a:rPr sz="1430" i="1" spc="-5" dirty="0">
                <a:latin typeface="Calibri"/>
                <a:cs typeface="Calibri"/>
              </a:rPr>
              <a:t>проекту, увеличивается </a:t>
            </a:r>
            <a:r>
              <a:rPr sz="1430" i="1" spc="-11" dirty="0">
                <a:latin typeface="Calibri"/>
                <a:cs typeface="Calibri"/>
              </a:rPr>
              <a:t>количество участников </a:t>
            </a:r>
            <a:r>
              <a:rPr sz="1430" i="1" spc="-5" dirty="0">
                <a:latin typeface="Calibri"/>
                <a:cs typeface="Calibri"/>
              </a:rPr>
              <a:t>спортивных и патриотических</a:t>
            </a:r>
            <a:r>
              <a:rPr sz="1430" i="1" spc="238" dirty="0">
                <a:latin typeface="Calibri"/>
                <a:cs typeface="Calibri"/>
              </a:rPr>
              <a:t> </a:t>
            </a:r>
            <a:r>
              <a:rPr sz="1430" i="1" spc="-5" dirty="0">
                <a:latin typeface="Calibri"/>
                <a:cs typeface="Calibri"/>
              </a:rPr>
              <a:t>мероприятий</a:t>
            </a:r>
            <a:endParaRPr sz="14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57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002876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B63678F-1430-4068-ACA3-23F85969E1B7}"/>
              </a:ext>
            </a:extLst>
          </p:cNvPr>
          <p:cNvSpPr/>
          <p:nvPr/>
        </p:nvSpPr>
        <p:spPr>
          <a:xfrm>
            <a:off x="156972" y="157054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94D4933-1954-4486-9322-5A6C2603AEC4}"/>
              </a:ext>
            </a:extLst>
          </p:cNvPr>
          <p:cNvSpPr txBox="1">
            <a:spLocks/>
          </p:cNvSpPr>
          <p:nvPr/>
        </p:nvSpPr>
        <p:spPr>
          <a:xfrm>
            <a:off x="466831" y="378953"/>
            <a:ext cx="1656503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spc="-5" dirty="0">
                <a:latin typeface="Calibri"/>
                <a:cs typeface="Calibri"/>
              </a:rPr>
              <a:t>Р</a:t>
            </a:r>
            <a:r>
              <a:rPr lang="ru-RU" sz="2600" b="1" spc="-16" dirty="0">
                <a:latin typeface="Calibri"/>
                <a:cs typeface="Calibri"/>
              </a:rPr>
              <a:t>е</a:t>
            </a:r>
            <a:r>
              <a:rPr lang="ru-RU" sz="2600" b="1" dirty="0">
                <a:latin typeface="Calibri"/>
                <a:cs typeface="Calibri"/>
              </a:rPr>
              <a:t>зул</a:t>
            </a:r>
            <a:r>
              <a:rPr lang="ru-RU" sz="2600" b="1" spc="-11" dirty="0">
                <a:latin typeface="Calibri"/>
                <a:cs typeface="Calibri"/>
              </a:rPr>
              <a:t>ь</a:t>
            </a:r>
            <a:r>
              <a:rPr lang="ru-RU" sz="2600" b="1" dirty="0">
                <a:latin typeface="Calibri"/>
                <a:cs typeface="Calibri"/>
              </a:rPr>
              <a:t>т</a:t>
            </a:r>
            <a:r>
              <a:rPr lang="ru-RU" sz="2600" b="1" spc="-16" dirty="0">
                <a:latin typeface="Calibri"/>
                <a:cs typeface="Calibri"/>
              </a:rPr>
              <a:t>а</a:t>
            </a:r>
            <a:r>
              <a:rPr lang="ru-RU" sz="2600" b="1" dirty="0">
                <a:latin typeface="Calibri"/>
                <a:cs typeface="Calibri"/>
              </a:rPr>
              <a:t>ты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AF8918F-30F4-411E-8330-206D2F72A0B5}"/>
              </a:ext>
            </a:extLst>
          </p:cNvPr>
          <p:cNvSpPr/>
          <p:nvPr/>
        </p:nvSpPr>
        <p:spPr>
          <a:xfrm>
            <a:off x="3579769" y="2482139"/>
            <a:ext cx="2896426" cy="2886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5036B90-318E-4E92-9ED7-8E371957E282}"/>
              </a:ext>
            </a:extLst>
          </p:cNvPr>
          <p:cNvSpPr/>
          <p:nvPr/>
        </p:nvSpPr>
        <p:spPr>
          <a:xfrm>
            <a:off x="3599180" y="2491241"/>
            <a:ext cx="2803398" cy="2803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2F2BEF6-437C-4721-9C67-91A86B8783B8}"/>
              </a:ext>
            </a:extLst>
          </p:cNvPr>
          <p:cNvSpPr/>
          <p:nvPr/>
        </p:nvSpPr>
        <p:spPr>
          <a:xfrm>
            <a:off x="6984487" y="2799147"/>
            <a:ext cx="2242056" cy="2238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2CBC3074-D12B-4413-92FE-7414AF285061}"/>
              </a:ext>
            </a:extLst>
          </p:cNvPr>
          <p:cNvSpPr/>
          <p:nvPr/>
        </p:nvSpPr>
        <p:spPr>
          <a:xfrm>
            <a:off x="6993636" y="2811802"/>
            <a:ext cx="2169414" cy="2161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6A85ED59-29E1-4C1E-81E1-EF8AD3DFFEDF}"/>
              </a:ext>
            </a:extLst>
          </p:cNvPr>
          <p:cNvSpPr/>
          <p:nvPr/>
        </p:nvSpPr>
        <p:spPr>
          <a:xfrm>
            <a:off x="846069" y="2799147"/>
            <a:ext cx="2242056" cy="2238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2C011A6B-AB9D-41C6-81DA-83407A7AA22D}"/>
              </a:ext>
            </a:extLst>
          </p:cNvPr>
          <p:cNvSpPr/>
          <p:nvPr/>
        </p:nvSpPr>
        <p:spPr>
          <a:xfrm>
            <a:off x="855217" y="2815113"/>
            <a:ext cx="2169414" cy="21585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B5076E48-BDF7-4009-8EF1-01E762ECC6B4}"/>
              </a:ext>
            </a:extLst>
          </p:cNvPr>
          <p:cNvSpPr txBox="1"/>
          <p:nvPr/>
        </p:nvSpPr>
        <p:spPr>
          <a:xfrm>
            <a:off x="2123334" y="5384223"/>
            <a:ext cx="6120395" cy="482013"/>
          </a:xfrm>
          <a:prstGeom prst="rect">
            <a:avLst/>
          </a:prstGeom>
        </p:spPr>
        <p:txBody>
          <a:bodyPr vert="horz" wrap="square" lIns="0" tIns="15134" rIns="0" bIns="0" rtlCol="0">
            <a:spAutoFit/>
          </a:bodyPr>
          <a:lstStyle/>
          <a:p>
            <a:pPr marL="13758">
              <a:spcBef>
                <a:spcPts val="119"/>
              </a:spcBef>
            </a:pPr>
            <a:r>
              <a:rPr sz="3033" b="1" spc="-5" dirty="0">
                <a:solidFill>
                  <a:srgbClr val="4471C4"/>
                </a:solidFill>
                <a:latin typeface="Candara"/>
                <a:cs typeface="Candara"/>
              </a:rPr>
              <a:t>Не </a:t>
            </a:r>
            <a:r>
              <a:rPr sz="3033" b="1" spc="5" dirty="0">
                <a:solidFill>
                  <a:srgbClr val="4471C4"/>
                </a:solidFill>
                <a:latin typeface="Candara"/>
                <a:cs typeface="Candara"/>
              </a:rPr>
              <a:t>жди </a:t>
            </a:r>
            <a:r>
              <a:rPr sz="3033" b="1" dirty="0">
                <a:solidFill>
                  <a:srgbClr val="4471C4"/>
                </a:solidFill>
                <a:latin typeface="Candara"/>
                <a:cs typeface="Candara"/>
              </a:rPr>
              <a:t>перемен, твори</a:t>
            </a:r>
            <a:r>
              <a:rPr sz="3033" b="1" spc="-114" dirty="0">
                <a:solidFill>
                  <a:srgbClr val="4471C4"/>
                </a:solidFill>
                <a:latin typeface="Candara"/>
                <a:cs typeface="Candara"/>
              </a:rPr>
              <a:t> </a:t>
            </a:r>
            <a:r>
              <a:rPr sz="3033" b="1" dirty="0">
                <a:solidFill>
                  <a:srgbClr val="4471C4"/>
                </a:solidFill>
                <a:latin typeface="Candara"/>
                <a:cs typeface="Candara"/>
              </a:rPr>
              <a:t>перемены!!!</a:t>
            </a:r>
            <a:endParaRPr sz="3033" dirty="0">
              <a:latin typeface="Candara"/>
              <a:cs typeface="Candara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86644DDD-11FF-4FDB-8E61-572142F9B5ED}"/>
              </a:ext>
            </a:extLst>
          </p:cNvPr>
          <p:cNvSpPr txBox="1"/>
          <p:nvPr/>
        </p:nvSpPr>
        <p:spPr>
          <a:xfrm>
            <a:off x="664870" y="1153979"/>
            <a:ext cx="8726223" cy="1190978"/>
          </a:xfrm>
          <a:prstGeom prst="rect">
            <a:avLst/>
          </a:prstGeom>
        </p:spPr>
        <p:txBody>
          <a:bodyPr vert="horz" wrap="square" lIns="0" tIns="36460" rIns="0" bIns="0" rtlCol="0">
            <a:spAutoFit/>
          </a:bodyPr>
          <a:lstStyle/>
          <a:p>
            <a:pPr marL="323994" marR="196735" indent="-310926" algn="just">
              <a:lnSpc>
                <a:spcPts val="1820"/>
              </a:lnSpc>
              <a:spcBef>
                <a:spcPts val="287"/>
              </a:spcBef>
            </a:pPr>
            <a:r>
              <a:rPr sz="1625" spc="5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517" i="1" spc="-5" dirty="0">
                <a:latin typeface="Calibri"/>
                <a:cs typeface="Calibri"/>
              </a:rPr>
              <a:t>Разработан единый стандарт для передачи опыта реализации проекта "Айкидо – детям», </a:t>
            </a:r>
            <a:r>
              <a:rPr sz="1517" i="1" spc="-11" dirty="0">
                <a:latin typeface="Calibri"/>
                <a:cs typeface="Calibri"/>
              </a:rPr>
              <a:t>что  </a:t>
            </a:r>
            <a:r>
              <a:rPr sz="1517" i="1" spc="-5" dirty="0">
                <a:latin typeface="Calibri"/>
                <a:cs typeface="Calibri"/>
              </a:rPr>
              <a:t>даст возможность организациям, желающим присоединиться к проекту, наиболее комфортно  внедрить проект на своей</a:t>
            </a:r>
            <a:r>
              <a:rPr sz="1517" i="1" spc="-11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территории.</a:t>
            </a:r>
            <a:endParaRPr sz="1517" dirty="0">
              <a:latin typeface="Calibri"/>
              <a:cs typeface="Calibri"/>
            </a:endParaRPr>
          </a:p>
          <a:p>
            <a:pPr marL="323994" marR="5503" indent="-310926" algn="just">
              <a:lnSpc>
                <a:spcPts val="1820"/>
              </a:lnSpc>
              <a:spcBef>
                <a:spcPts val="5"/>
              </a:spcBef>
            </a:pPr>
            <a:r>
              <a:rPr sz="1625" spc="5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517" i="1" spc="-5" dirty="0">
                <a:latin typeface="Calibri"/>
                <a:cs typeface="Calibri"/>
              </a:rPr>
              <a:t>Технология и опыт реализации проекта презентованы </a:t>
            </a:r>
            <a:r>
              <a:rPr sz="1517" i="1" spc="-11" dirty="0">
                <a:latin typeface="Calibri"/>
                <a:cs typeface="Calibri"/>
              </a:rPr>
              <a:t>минимум </a:t>
            </a:r>
            <a:r>
              <a:rPr sz="1517" i="1" spc="-5" dirty="0">
                <a:latin typeface="Calibri"/>
                <a:cs typeface="Calibri"/>
              </a:rPr>
              <a:t>на 3 федеральных и региональных  площадках</a:t>
            </a:r>
            <a:endParaRPr sz="151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2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B9A3D73-5446-4DA8-B823-6C07B933F091}"/>
              </a:ext>
            </a:extLst>
          </p:cNvPr>
          <p:cNvSpPr/>
          <p:nvPr/>
        </p:nvSpPr>
        <p:spPr>
          <a:xfrm>
            <a:off x="133128" y="219321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D77DD73-E8EF-4455-AC9F-831B4E477A6F}"/>
              </a:ext>
            </a:extLst>
          </p:cNvPr>
          <p:cNvSpPr txBox="1">
            <a:spLocks/>
          </p:cNvSpPr>
          <p:nvPr/>
        </p:nvSpPr>
        <p:spPr>
          <a:xfrm>
            <a:off x="423499" y="308185"/>
            <a:ext cx="3841327" cy="615382"/>
          </a:xfrm>
          <a:prstGeom prst="rect">
            <a:avLst/>
          </a:prstGeom>
        </p:spPr>
        <p:txBody>
          <a:bodyPr vert="horz" wrap="square" lIns="0" tIns="1513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19"/>
              </a:spcBef>
            </a:pPr>
            <a:r>
              <a:rPr lang="ru-RU" sz="4333" b="1" spc="-5" dirty="0">
                <a:latin typeface="Calibri"/>
                <a:cs typeface="Calibri"/>
              </a:rPr>
              <a:t>Наши</a:t>
            </a:r>
            <a:r>
              <a:rPr lang="ru-RU" sz="4333" b="1" spc="-76" dirty="0">
                <a:latin typeface="Calibri"/>
                <a:cs typeface="Calibri"/>
              </a:rPr>
              <a:t> </a:t>
            </a:r>
            <a:r>
              <a:rPr lang="ru-RU" sz="4333" b="1" dirty="0">
                <a:latin typeface="Calibri"/>
                <a:cs typeface="Calibri"/>
              </a:rPr>
              <a:t>партнёры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2FCB667-EE19-46F9-9538-08E5F9F32440}"/>
              </a:ext>
            </a:extLst>
          </p:cNvPr>
          <p:cNvSpPr/>
          <p:nvPr/>
        </p:nvSpPr>
        <p:spPr>
          <a:xfrm>
            <a:off x="2532637" y="998731"/>
            <a:ext cx="1168473" cy="1037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E713D0E-6555-4D52-8632-8BDC38E3E4B3}"/>
              </a:ext>
            </a:extLst>
          </p:cNvPr>
          <p:cNvSpPr txBox="1"/>
          <p:nvPr/>
        </p:nvSpPr>
        <p:spPr>
          <a:xfrm>
            <a:off x="1004578" y="2271791"/>
            <a:ext cx="1205230" cy="61405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 marR="5503"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А</a:t>
            </a:r>
            <a:r>
              <a:rPr sz="1300" i="1" spc="-11" dirty="0">
                <a:latin typeface="Calibri"/>
                <a:cs typeface="Calibri"/>
              </a:rPr>
              <a:t>д</a:t>
            </a:r>
            <a:r>
              <a:rPr sz="1300" i="1" spc="5" dirty="0">
                <a:latin typeface="Calibri"/>
                <a:cs typeface="Calibri"/>
              </a:rPr>
              <a:t>ми</a:t>
            </a:r>
            <a:r>
              <a:rPr sz="1300" i="1" spc="-11" dirty="0">
                <a:latin typeface="Calibri"/>
                <a:cs typeface="Calibri"/>
              </a:rPr>
              <a:t>н</a:t>
            </a:r>
            <a:r>
              <a:rPr sz="1300" i="1" spc="5" dirty="0">
                <a:latin typeface="Calibri"/>
                <a:cs typeface="Calibri"/>
              </a:rPr>
              <a:t>и</a:t>
            </a:r>
            <a:r>
              <a:rPr sz="1300" i="1" dirty="0">
                <a:latin typeface="Calibri"/>
                <a:cs typeface="Calibri"/>
              </a:rPr>
              <a:t>с</a:t>
            </a:r>
            <a:r>
              <a:rPr sz="1300" i="1" spc="11" dirty="0">
                <a:latin typeface="Calibri"/>
                <a:cs typeface="Calibri"/>
              </a:rPr>
              <a:t>т</a:t>
            </a:r>
            <a:r>
              <a:rPr sz="1300" i="1" spc="5" dirty="0">
                <a:latin typeface="Calibri"/>
                <a:cs typeface="Calibri"/>
              </a:rPr>
              <a:t>раци</a:t>
            </a:r>
            <a:r>
              <a:rPr sz="1300" i="1" dirty="0">
                <a:latin typeface="Calibri"/>
                <a:cs typeface="Calibri"/>
              </a:rPr>
              <a:t>я  губернатора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Пермского</a:t>
            </a:r>
            <a:r>
              <a:rPr sz="1300" i="1" spc="-54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края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6FB3A56-74B4-434C-8F8F-7A2981286FC9}"/>
              </a:ext>
            </a:extLst>
          </p:cNvPr>
          <p:cNvSpPr txBox="1"/>
          <p:nvPr/>
        </p:nvSpPr>
        <p:spPr>
          <a:xfrm>
            <a:off x="3304483" y="2353923"/>
            <a:ext cx="1204542" cy="414002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 marR="5503"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А</a:t>
            </a:r>
            <a:r>
              <a:rPr sz="1300" i="1" spc="-11" dirty="0">
                <a:latin typeface="Calibri"/>
                <a:cs typeface="Calibri"/>
              </a:rPr>
              <a:t>д</a:t>
            </a:r>
            <a:r>
              <a:rPr sz="1300" i="1" dirty="0">
                <a:latin typeface="Calibri"/>
                <a:cs typeface="Calibri"/>
              </a:rPr>
              <a:t>м</a:t>
            </a:r>
            <a:r>
              <a:rPr sz="1300" i="1" spc="5" dirty="0">
                <a:latin typeface="Calibri"/>
                <a:cs typeface="Calibri"/>
              </a:rPr>
              <a:t>и</a:t>
            </a:r>
            <a:r>
              <a:rPr sz="1300" i="1" spc="-11" dirty="0">
                <a:latin typeface="Calibri"/>
                <a:cs typeface="Calibri"/>
              </a:rPr>
              <a:t>н</a:t>
            </a:r>
            <a:r>
              <a:rPr sz="1300" i="1" spc="5" dirty="0">
                <a:latin typeface="Calibri"/>
                <a:cs typeface="Calibri"/>
              </a:rPr>
              <a:t>и</a:t>
            </a:r>
            <a:r>
              <a:rPr sz="1300" i="1" dirty="0">
                <a:latin typeface="Calibri"/>
                <a:cs typeface="Calibri"/>
              </a:rPr>
              <a:t>с</a:t>
            </a:r>
            <a:r>
              <a:rPr sz="1300" i="1" spc="5" dirty="0">
                <a:latin typeface="Calibri"/>
                <a:cs typeface="Calibri"/>
              </a:rPr>
              <a:t>траци</a:t>
            </a:r>
            <a:r>
              <a:rPr sz="1300" i="1" dirty="0">
                <a:latin typeface="Calibri"/>
                <a:cs typeface="Calibri"/>
              </a:rPr>
              <a:t>я  г.Перми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8095613-E963-4C62-9A10-E74CC81234AD}"/>
              </a:ext>
            </a:extLst>
          </p:cNvPr>
          <p:cNvSpPr/>
          <p:nvPr/>
        </p:nvSpPr>
        <p:spPr>
          <a:xfrm>
            <a:off x="456639" y="2121408"/>
            <a:ext cx="467439" cy="788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CC57456-6924-48DC-ADA6-AF58D74113B2}"/>
              </a:ext>
            </a:extLst>
          </p:cNvPr>
          <p:cNvSpPr/>
          <p:nvPr/>
        </p:nvSpPr>
        <p:spPr>
          <a:xfrm>
            <a:off x="5636513" y="1005331"/>
            <a:ext cx="997204" cy="1030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9FA2D62-94A4-4442-A5B5-317B3460B778}"/>
              </a:ext>
            </a:extLst>
          </p:cNvPr>
          <p:cNvSpPr/>
          <p:nvPr/>
        </p:nvSpPr>
        <p:spPr>
          <a:xfrm>
            <a:off x="2738465" y="2329434"/>
            <a:ext cx="470534" cy="504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7BD48510-0324-4A9B-9CA2-A39A793DB350}"/>
              </a:ext>
            </a:extLst>
          </p:cNvPr>
          <p:cNvSpPr txBox="1"/>
          <p:nvPr/>
        </p:nvSpPr>
        <p:spPr>
          <a:xfrm>
            <a:off x="7675911" y="2264774"/>
            <a:ext cx="1401974" cy="414002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Ассоциация</a:t>
            </a:r>
            <a:r>
              <a:rPr sz="1300" i="1" spc="-108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Айкидо</a:t>
            </a:r>
            <a:endParaRPr sz="1300" dirty="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Пермского</a:t>
            </a:r>
            <a:r>
              <a:rPr sz="1300" i="1" spc="-38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края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5745838D-ECFA-4DFC-AB55-61409A5F1691}"/>
              </a:ext>
            </a:extLst>
          </p:cNvPr>
          <p:cNvSpPr/>
          <p:nvPr/>
        </p:nvSpPr>
        <p:spPr>
          <a:xfrm>
            <a:off x="6983740" y="2223769"/>
            <a:ext cx="604265" cy="6042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69C11E5B-D4C9-40E3-B2BC-FE8615527180}"/>
              </a:ext>
            </a:extLst>
          </p:cNvPr>
          <p:cNvSpPr/>
          <p:nvPr/>
        </p:nvSpPr>
        <p:spPr>
          <a:xfrm>
            <a:off x="4880356" y="2339350"/>
            <a:ext cx="422656" cy="528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37E16EC1-1BA8-4886-9C90-BEA58C6A77EA}"/>
              </a:ext>
            </a:extLst>
          </p:cNvPr>
          <p:cNvSpPr txBox="1"/>
          <p:nvPr/>
        </p:nvSpPr>
        <p:spPr>
          <a:xfrm>
            <a:off x="5390249" y="2285969"/>
            <a:ext cx="1500346" cy="578149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lnSpc>
                <a:spcPts val="1484"/>
              </a:lnSpc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Администрация</a:t>
            </a:r>
            <a:endParaRPr sz="1300">
              <a:latin typeface="Calibri"/>
              <a:cs typeface="Calibri"/>
            </a:endParaRPr>
          </a:p>
          <a:p>
            <a:pPr marL="13758" marR="5503">
              <a:lnSpc>
                <a:spcPts val="1408"/>
              </a:lnSpc>
              <a:spcBef>
                <a:spcPts val="92"/>
              </a:spcBef>
            </a:pPr>
            <a:r>
              <a:rPr sz="1300" i="1" dirty="0">
                <a:latin typeface="Calibri"/>
                <a:cs typeface="Calibri"/>
              </a:rPr>
              <a:t>поселка </a:t>
            </a:r>
            <a:r>
              <a:rPr sz="1300" i="1" spc="-5" dirty="0">
                <a:latin typeface="Calibri"/>
                <a:cs typeface="Calibri"/>
              </a:rPr>
              <a:t>Новые</a:t>
            </a:r>
            <a:r>
              <a:rPr sz="1300" i="1" spc="-92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Ляды  </a:t>
            </a:r>
            <a:r>
              <a:rPr sz="1300" i="1" spc="5" dirty="0">
                <a:latin typeface="Calibri"/>
                <a:cs typeface="Calibri"/>
              </a:rPr>
              <a:t>г.</a:t>
            </a:r>
            <a:r>
              <a:rPr sz="1300" i="1" spc="-32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Перми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D228A7F5-7F33-485F-B051-2B67D2DCD909}"/>
              </a:ext>
            </a:extLst>
          </p:cNvPr>
          <p:cNvSpPr txBox="1"/>
          <p:nvPr/>
        </p:nvSpPr>
        <p:spPr>
          <a:xfrm>
            <a:off x="1091090" y="3201579"/>
            <a:ext cx="2903008" cy="5734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758" marR="5503">
              <a:lnSpc>
                <a:spcPct val="90100"/>
              </a:lnSpc>
              <a:spcBef>
                <a:spcPts val="260"/>
              </a:spcBef>
            </a:pPr>
            <a:r>
              <a:rPr sz="1300" i="1" spc="-5" dirty="0">
                <a:latin typeface="Calibri"/>
                <a:cs typeface="Calibri"/>
              </a:rPr>
              <a:t>ГКУ СО </a:t>
            </a:r>
            <a:r>
              <a:rPr sz="1300" i="1" dirty="0">
                <a:latin typeface="Calibri"/>
                <a:cs typeface="Calibri"/>
              </a:rPr>
              <a:t>Пермского края «Центр</a:t>
            </a:r>
            <a:r>
              <a:rPr sz="1300" i="1" spc="-81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помощи  </a:t>
            </a:r>
            <a:r>
              <a:rPr sz="1300" i="1" spc="-5" dirty="0">
                <a:latin typeface="Calibri"/>
                <a:cs typeface="Calibri"/>
              </a:rPr>
              <a:t>детям, </a:t>
            </a:r>
            <a:r>
              <a:rPr sz="1300" i="1" dirty="0">
                <a:latin typeface="Calibri"/>
                <a:cs typeface="Calibri"/>
              </a:rPr>
              <a:t>оставшимся без </a:t>
            </a:r>
            <a:r>
              <a:rPr sz="1300" i="1" spc="-5" dirty="0">
                <a:latin typeface="Calibri"/>
                <a:cs typeface="Calibri"/>
              </a:rPr>
              <a:t>попечения  </a:t>
            </a:r>
            <a:r>
              <a:rPr sz="1300" i="1" dirty="0">
                <a:latin typeface="Calibri"/>
                <a:cs typeface="Calibri"/>
              </a:rPr>
              <a:t>родителей»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C590EA33-6B48-40A1-9BC7-10B71F4BD53A}"/>
              </a:ext>
            </a:extLst>
          </p:cNvPr>
          <p:cNvSpPr/>
          <p:nvPr/>
        </p:nvSpPr>
        <p:spPr>
          <a:xfrm>
            <a:off x="323596" y="3283712"/>
            <a:ext cx="696722" cy="416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C8AFB657-16A4-45A8-BC2C-90660D5DFE35}"/>
              </a:ext>
            </a:extLst>
          </p:cNvPr>
          <p:cNvSpPr/>
          <p:nvPr/>
        </p:nvSpPr>
        <p:spPr>
          <a:xfrm>
            <a:off x="4758191" y="3194558"/>
            <a:ext cx="822197" cy="498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84422261-EB6B-4ECC-B190-63B8106B5209}"/>
              </a:ext>
            </a:extLst>
          </p:cNvPr>
          <p:cNvSpPr txBox="1"/>
          <p:nvPr/>
        </p:nvSpPr>
        <p:spPr>
          <a:xfrm>
            <a:off x="5734748" y="3111409"/>
            <a:ext cx="2768177" cy="578149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lnSpc>
                <a:spcPts val="1484"/>
              </a:lnSpc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МБУ </a:t>
            </a:r>
            <a:r>
              <a:rPr sz="1300" i="1" spc="-5" dirty="0">
                <a:latin typeface="Calibri"/>
                <a:cs typeface="Calibri"/>
              </a:rPr>
              <a:t>ДО </a:t>
            </a:r>
            <a:r>
              <a:rPr sz="1300" i="1" dirty="0">
                <a:latin typeface="Calibri"/>
                <a:cs typeface="Calibri"/>
              </a:rPr>
              <a:t>«Центр</a:t>
            </a:r>
            <a:endParaRPr sz="1300">
              <a:latin typeface="Calibri"/>
              <a:cs typeface="Calibri"/>
            </a:endParaRPr>
          </a:p>
          <a:p>
            <a:pPr marL="13758">
              <a:lnSpc>
                <a:spcPts val="1403"/>
              </a:lnSpc>
            </a:pPr>
            <a:r>
              <a:rPr sz="1300" i="1" dirty="0">
                <a:latin typeface="Calibri"/>
                <a:cs typeface="Calibri"/>
              </a:rPr>
              <a:t>дополнительного образования</a:t>
            </a:r>
            <a:r>
              <a:rPr sz="1300" i="1" spc="-13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детей</a:t>
            </a:r>
            <a:endParaRPr sz="1300">
              <a:latin typeface="Calibri"/>
              <a:cs typeface="Calibri"/>
            </a:endParaRPr>
          </a:p>
          <a:p>
            <a:pPr marL="13758">
              <a:lnSpc>
                <a:spcPts val="1484"/>
              </a:lnSpc>
            </a:pPr>
            <a:r>
              <a:rPr sz="1300" i="1" dirty="0">
                <a:latin typeface="Calibri"/>
                <a:cs typeface="Calibri"/>
              </a:rPr>
              <a:t>«Логос»,</a:t>
            </a:r>
            <a:r>
              <a:rPr sz="1300" i="1" spc="-81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г.Добрянка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A4036DE9-AB26-439F-A7AC-722103173D91}"/>
              </a:ext>
            </a:extLst>
          </p:cNvPr>
          <p:cNvSpPr/>
          <p:nvPr/>
        </p:nvSpPr>
        <p:spPr>
          <a:xfrm>
            <a:off x="3793998" y="1028455"/>
            <a:ext cx="1743456" cy="9245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763D6DB5-AC88-43E4-8DDD-5F78CCB1B1E9}"/>
              </a:ext>
            </a:extLst>
          </p:cNvPr>
          <p:cNvSpPr/>
          <p:nvPr/>
        </p:nvSpPr>
        <p:spPr>
          <a:xfrm>
            <a:off x="7062977" y="1117600"/>
            <a:ext cx="1565148" cy="8519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58FE24BF-B4B1-47C8-A51D-B4B088F835CE}"/>
              </a:ext>
            </a:extLst>
          </p:cNvPr>
          <p:cNvSpPr/>
          <p:nvPr/>
        </p:nvSpPr>
        <p:spPr>
          <a:xfrm>
            <a:off x="445770" y="4049785"/>
            <a:ext cx="587756" cy="5844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950030CF-CA21-4DDA-B4FC-B1931378BB8D}"/>
              </a:ext>
            </a:extLst>
          </p:cNvPr>
          <p:cNvSpPr txBox="1"/>
          <p:nvPr/>
        </p:nvSpPr>
        <p:spPr>
          <a:xfrm>
            <a:off x="1183884" y="4050605"/>
            <a:ext cx="1237562" cy="61405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РОО</a:t>
            </a:r>
            <a:endParaRPr sz="1300" dirty="0">
              <a:latin typeface="Calibri"/>
              <a:cs typeface="Calibri"/>
            </a:endParaRPr>
          </a:p>
          <a:p>
            <a:pPr marL="13758"/>
            <a:r>
              <a:rPr sz="1300" i="1" spc="-5" dirty="0">
                <a:latin typeface="Calibri"/>
                <a:cs typeface="Calibri"/>
              </a:rPr>
              <a:t>«Многодетные</a:t>
            </a:r>
            <a:endParaRPr sz="1300" dirty="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Пермского</a:t>
            </a:r>
            <a:r>
              <a:rPr sz="1300" i="1" spc="-76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края»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3BA79FC7-CD68-4B8E-B466-FFB943611F30}"/>
              </a:ext>
            </a:extLst>
          </p:cNvPr>
          <p:cNvSpPr/>
          <p:nvPr/>
        </p:nvSpPr>
        <p:spPr>
          <a:xfrm>
            <a:off x="3118251" y="4074776"/>
            <a:ext cx="628952" cy="482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BE1C8ACC-E3AE-41DC-B5E6-D539C2DCE2A2}"/>
              </a:ext>
            </a:extLst>
          </p:cNvPr>
          <p:cNvSpPr txBox="1"/>
          <p:nvPr/>
        </p:nvSpPr>
        <p:spPr>
          <a:xfrm>
            <a:off x="3870082" y="3995026"/>
            <a:ext cx="2048616" cy="61405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Пермская</a:t>
            </a:r>
            <a:r>
              <a:rPr sz="1300" i="1" spc="-1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региональная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общественная</a:t>
            </a:r>
            <a:r>
              <a:rPr sz="1300" i="1" spc="-43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организация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«Я помогаю</a:t>
            </a:r>
            <a:r>
              <a:rPr sz="1300" i="1" spc="-81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детям»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CCB44F81-5068-4145-8A43-3385758545C6}"/>
              </a:ext>
            </a:extLst>
          </p:cNvPr>
          <p:cNvSpPr txBox="1"/>
          <p:nvPr/>
        </p:nvSpPr>
        <p:spPr>
          <a:xfrm>
            <a:off x="7069307" y="4010981"/>
            <a:ext cx="2048616" cy="61405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300" i="1" dirty="0">
                <a:latin typeface="Calibri"/>
                <a:cs typeface="Calibri"/>
              </a:rPr>
              <a:t>Пермская</a:t>
            </a:r>
            <a:r>
              <a:rPr sz="1300" i="1" spc="-1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региональная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общественная</a:t>
            </a:r>
            <a:r>
              <a:rPr sz="1300" i="1" spc="-43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организация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«Дети и</a:t>
            </a:r>
            <a:r>
              <a:rPr sz="1300" i="1" spc="-49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диабет»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80DAF32D-8716-42A0-86DF-62AB67EF56BE}"/>
              </a:ext>
            </a:extLst>
          </p:cNvPr>
          <p:cNvSpPr/>
          <p:nvPr/>
        </p:nvSpPr>
        <p:spPr>
          <a:xfrm>
            <a:off x="6364785" y="3972545"/>
            <a:ext cx="427153" cy="6870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2352299C-0B75-48F4-B38A-B8F981F2215B}"/>
              </a:ext>
            </a:extLst>
          </p:cNvPr>
          <p:cNvSpPr/>
          <p:nvPr/>
        </p:nvSpPr>
        <p:spPr>
          <a:xfrm>
            <a:off x="1347215" y="5136133"/>
            <a:ext cx="696722" cy="5316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E3870F2C-F991-4295-90EC-6B1015CA85CC}"/>
              </a:ext>
            </a:extLst>
          </p:cNvPr>
          <p:cNvSpPr txBox="1"/>
          <p:nvPr/>
        </p:nvSpPr>
        <p:spPr>
          <a:xfrm>
            <a:off x="2125662" y="5196400"/>
            <a:ext cx="2966297" cy="414002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300" i="1" spc="-5" dirty="0">
                <a:latin typeface="Calibri"/>
                <a:cs typeface="Calibri"/>
              </a:rPr>
              <a:t>Государственная</a:t>
            </a:r>
            <a:r>
              <a:rPr sz="1300" i="1" spc="-11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телевизионная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dirty="0">
                <a:latin typeface="Calibri"/>
                <a:cs typeface="Calibri"/>
              </a:rPr>
              <a:t>и радиовещательная </a:t>
            </a:r>
            <a:r>
              <a:rPr sz="1300" i="1" spc="-5" dirty="0">
                <a:latin typeface="Calibri"/>
                <a:cs typeface="Calibri"/>
              </a:rPr>
              <a:t>компания</a:t>
            </a:r>
            <a:r>
              <a:rPr sz="1300" i="1" spc="-92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«Пермь»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B170B89B-23F4-4CA8-B125-2B32FA4B1CEE}"/>
              </a:ext>
            </a:extLst>
          </p:cNvPr>
          <p:cNvSpPr txBox="1"/>
          <p:nvPr/>
        </p:nvSpPr>
        <p:spPr>
          <a:xfrm>
            <a:off x="6734852" y="5133244"/>
            <a:ext cx="1383400" cy="414002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300" i="1" spc="-5" dirty="0">
                <a:latin typeface="Calibri"/>
                <a:cs typeface="Calibri"/>
              </a:rPr>
              <a:t>Телеканал</a:t>
            </a:r>
            <a:endParaRPr sz="1300">
              <a:latin typeface="Calibri"/>
              <a:cs typeface="Calibri"/>
            </a:endParaRPr>
          </a:p>
          <a:p>
            <a:pPr marL="13758"/>
            <a:r>
              <a:rPr sz="1300" i="1" spc="-5" dirty="0">
                <a:latin typeface="Calibri"/>
                <a:cs typeface="Calibri"/>
              </a:rPr>
              <a:t>«Урал-Информ</a:t>
            </a:r>
            <a:r>
              <a:rPr sz="1300" i="1" spc="-65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ТВ»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D6D45051-25B0-4782-8DEA-BA837626F0E6}"/>
              </a:ext>
            </a:extLst>
          </p:cNvPr>
          <p:cNvSpPr/>
          <p:nvPr/>
        </p:nvSpPr>
        <p:spPr>
          <a:xfrm>
            <a:off x="5768603" y="5152653"/>
            <a:ext cx="822197" cy="435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416242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B9A3D73-5446-4DA8-B823-6C07B933F091}"/>
              </a:ext>
            </a:extLst>
          </p:cNvPr>
          <p:cNvSpPr/>
          <p:nvPr/>
        </p:nvSpPr>
        <p:spPr>
          <a:xfrm>
            <a:off x="133128" y="219321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BF2238EA-6726-47BB-9D0F-4BCE8A5E3FD1}"/>
              </a:ext>
            </a:extLst>
          </p:cNvPr>
          <p:cNvSpPr txBox="1">
            <a:spLocks/>
          </p:cNvSpPr>
          <p:nvPr/>
        </p:nvSpPr>
        <p:spPr>
          <a:xfrm>
            <a:off x="348088" y="254585"/>
            <a:ext cx="3841327" cy="615382"/>
          </a:xfrm>
          <a:prstGeom prst="rect">
            <a:avLst/>
          </a:prstGeom>
        </p:spPr>
        <p:txBody>
          <a:bodyPr vert="horz" wrap="square" lIns="0" tIns="1513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19"/>
              </a:spcBef>
            </a:pPr>
            <a:r>
              <a:rPr lang="ru-RU" sz="4333" b="1" spc="-5" dirty="0">
                <a:latin typeface="Calibri"/>
                <a:cs typeface="Calibri"/>
              </a:rPr>
              <a:t>Наши</a:t>
            </a:r>
            <a:r>
              <a:rPr lang="ru-RU" sz="4333" b="1" spc="-76" dirty="0">
                <a:latin typeface="Calibri"/>
                <a:cs typeface="Calibri"/>
              </a:rPr>
              <a:t> </a:t>
            </a:r>
            <a:r>
              <a:rPr lang="ru-RU" sz="4333" b="1" dirty="0">
                <a:latin typeface="Calibri"/>
                <a:cs typeface="Calibri"/>
              </a:rPr>
              <a:t>партнёры</a:t>
            </a: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364C748B-8B0E-4FB5-B407-68359FA07542}"/>
              </a:ext>
            </a:extLst>
          </p:cNvPr>
          <p:cNvSpPr txBox="1"/>
          <p:nvPr/>
        </p:nvSpPr>
        <p:spPr>
          <a:xfrm>
            <a:off x="1963864" y="1249415"/>
            <a:ext cx="2543916" cy="6537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lnSpc>
                <a:spcPts val="1728"/>
              </a:lnSpc>
              <a:spcBef>
                <a:spcPts val="97"/>
              </a:spcBef>
            </a:pPr>
            <a:r>
              <a:rPr sz="1517" i="1" spc="-5" dirty="0">
                <a:latin typeface="Calibri"/>
                <a:cs typeface="Calibri"/>
              </a:rPr>
              <a:t>МАОУ</a:t>
            </a:r>
            <a:r>
              <a:rPr sz="1517" i="1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Средняя</a:t>
            </a:r>
            <a:endParaRPr sz="1517">
              <a:latin typeface="Calibri"/>
              <a:cs typeface="Calibri"/>
            </a:endParaRPr>
          </a:p>
          <a:p>
            <a:pPr marL="13758">
              <a:lnSpc>
                <a:spcPts val="1636"/>
              </a:lnSpc>
            </a:pPr>
            <a:r>
              <a:rPr sz="1517" i="1" spc="-5" dirty="0">
                <a:latin typeface="Calibri"/>
                <a:cs typeface="Calibri"/>
              </a:rPr>
              <a:t>общеобразовательная</a:t>
            </a:r>
            <a:r>
              <a:rPr sz="1517" i="1" spc="-60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школа</a:t>
            </a:r>
            <a:endParaRPr sz="1517">
              <a:latin typeface="Calibri"/>
              <a:cs typeface="Calibri"/>
            </a:endParaRPr>
          </a:p>
          <a:p>
            <a:pPr marL="13758">
              <a:lnSpc>
                <a:spcPts val="1728"/>
              </a:lnSpc>
            </a:pPr>
            <a:r>
              <a:rPr sz="1517" i="1" spc="-5" dirty="0">
                <a:latin typeface="Calibri"/>
                <a:cs typeface="Calibri"/>
              </a:rPr>
              <a:t>«Мастерград» г.Перми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816EBD72-DDAA-4FB2-BBDE-422C5C3E2641}"/>
              </a:ext>
            </a:extLst>
          </p:cNvPr>
          <p:cNvSpPr/>
          <p:nvPr/>
        </p:nvSpPr>
        <p:spPr>
          <a:xfrm>
            <a:off x="799084" y="1325636"/>
            <a:ext cx="944372" cy="587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4266B84F-3D13-4F83-8640-56501CEB8271}"/>
              </a:ext>
            </a:extLst>
          </p:cNvPr>
          <p:cNvSpPr/>
          <p:nvPr/>
        </p:nvSpPr>
        <p:spPr>
          <a:xfrm>
            <a:off x="5497830" y="1332239"/>
            <a:ext cx="947674" cy="587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C96A5CD3-A985-4A31-949D-D3469141F849}"/>
              </a:ext>
            </a:extLst>
          </p:cNvPr>
          <p:cNvSpPr/>
          <p:nvPr/>
        </p:nvSpPr>
        <p:spPr>
          <a:xfrm>
            <a:off x="924569" y="2352557"/>
            <a:ext cx="838707" cy="838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C1721A1C-6F33-40AD-830C-D347C2558B6D}"/>
              </a:ext>
            </a:extLst>
          </p:cNvPr>
          <p:cNvSpPr txBox="1"/>
          <p:nvPr/>
        </p:nvSpPr>
        <p:spPr>
          <a:xfrm>
            <a:off x="1963868" y="2539255"/>
            <a:ext cx="2501265" cy="24596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spcBef>
                <a:spcPts val="97"/>
              </a:spcBef>
            </a:pPr>
            <a:r>
              <a:rPr sz="1517" i="1" spc="-5" dirty="0">
                <a:latin typeface="Calibri"/>
                <a:cs typeface="Calibri"/>
              </a:rPr>
              <a:t>МАОУ Гимназия </a:t>
            </a:r>
            <a:r>
              <a:rPr sz="1517" i="1" spc="-16" dirty="0">
                <a:latin typeface="Calibri"/>
                <a:cs typeface="Calibri"/>
              </a:rPr>
              <a:t>№31</a:t>
            </a:r>
            <a:r>
              <a:rPr sz="1517" i="1" spc="-27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г.Перми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E4593C06-AEEF-467D-BF02-FBBDAA592929}"/>
              </a:ext>
            </a:extLst>
          </p:cNvPr>
          <p:cNvSpPr/>
          <p:nvPr/>
        </p:nvSpPr>
        <p:spPr>
          <a:xfrm>
            <a:off x="5633222" y="2339340"/>
            <a:ext cx="676909" cy="795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E9481FC6-7A99-4E82-8C25-C92EDC7AEBDE}"/>
              </a:ext>
            </a:extLst>
          </p:cNvPr>
          <p:cNvSpPr txBox="1"/>
          <p:nvPr/>
        </p:nvSpPr>
        <p:spPr>
          <a:xfrm>
            <a:off x="6538104" y="1249407"/>
            <a:ext cx="2657422" cy="1770101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lnSpc>
                <a:spcPts val="1728"/>
              </a:lnSpc>
              <a:spcBef>
                <a:spcPts val="97"/>
              </a:spcBef>
            </a:pPr>
            <a:r>
              <a:rPr sz="1517" i="1" spc="-5" dirty="0">
                <a:latin typeface="Calibri"/>
                <a:cs typeface="Calibri"/>
              </a:rPr>
              <a:t>МАОУ</a:t>
            </a:r>
            <a:r>
              <a:rPr sz="1517" i="1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Средняя</a:t>
            </a:r>
            <a:endParaRPr sz="1517">
              <a:latin typeface="Calibri"/>
              <a:cs typeface="Calibri"/>
            </a:endParaRPr>
          </a:p>
          <a:p>
            <a:pPr marL="13758" marR="693387">
              <a:lnSpc>
                <a:spcPts val="1636"/>
              </a:lnSpc>
              <a:spcBef>
                <a:spcPts val="119"/>
              </a:spcBef>
            </a:pPr>
            <a:r>
              <a:rPr sz="1517" i="1" spc="-5" dirty="0">
                <a:latin typeface="Calibri"/>
                <a:cs typeface="Calibri"/>
              </a:rPr>
              <a:t>общеоб</a:t>
            </a:r>
            <a:r>
              <a:rPr sz="1517" i="1" dirty="0">
                <a:latin typeface="Calibri"/>
                <a:cs typeface="Calibri"/>
              </a:rPr>
              <a:t>р</a:t>
            </a:r>
            <a:r>
              <a:rPr sz="1517" i="1" spc="-5" dirty="0">
                <a:latin typeface="Calibri"/>
                <a:cs typeface="Calibri"/>
              </a:rPr>
              <a:t>а</a:t>
            </a:r>
            <a:r>
              <a:rPr sz="1517" i="1" spc="5" dirty="0">
                <a:latin typeface="Calibri"/>
                <a:cs typeface="Calibri"/>
              </a:rPr>
              <a:t>з</a:t>
            </a:r>
            <a:r>
              <a:rPr sz="1517" i="1" spc="-5" dirty="0">
                <a:latin typeface="Calibri"/>
                <a:cs typeface="Calibri"/>
              </a:rPr>
              <a:t>оват</a:t>
            </a:r>
            <a:r>
              <a:rPr sz="1517" i="1" dirty="0">
                <a:latin typeface="Calibri"/>
                <a:cs typeface="Calibri"/>
              </a:rPr>
              <a:t>ел</a:t>
            </a:r>
            <a:r>
              <a:rPr sz="1517" i="1" spc="-11" dirty="0">
                <a:latin typeface="Calibri"/>
                <a:cs typeface="Calibri"/>
              </a:rPr>
              <a:t>ь</a:t>
            </a:r>
            <a:r>
              <a:rPr sz="1517" i="1" dirty="0">
                <a:latin typeface="Calibri"/>
                <a:cs typeface="Calibri"/>
              </a:rPr>
              <a:t>н</a:t>
            </a:r>
            <a:r>
              <a:rPr sz="1517" i="1" spc="-5" dirty="0">
                <a:latin typeface="Calibri"/>
                <a:cs typeface="Calibri"/>
              </a:rPr>
              <a:t>ая  школа </a:t>
            </a:r>
            <a:r>
              <a:rPr sz="1517" i="1" spc="-16" dirty="0">
                <a:latin typeface="Calibri"/>
                <a:cs typeface="Calibri"/>
              </a:rPr>
              <a:t>№42</a:t>
            </a:r>
            <a:r>
              <a:rPr sz="1517" i="1" spc="11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г.Перми</a:t>
            </a:r>
            <a:endParaRPr sz="1517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17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1571">
              <a:latin typeface="Calibri"/>
              <a:cs typeface="Calibri"/>
            </a:endParaRPr>
          </a:p>
          <a:p>
            <a:pPr marL="126572">
              <a:lnSpc>
                <a:spcPts val="1728"/>
              </a:lnSpc>
            </a:pPr>
            <a:r>
              <a:rPr sz="1517" i="1" spc="-5" dirty="0">
                <a:latin typeface="Calibri"/>
                <a:cs typeface="Calibri"/>
              </a:rPr>
              <a:t>МАОУ</a:t>
            </a:r>
            <a:r>
              <a:rPr sz="1517" i="1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Средняя</a:t>
            </a:r>
            <a:endParaRPr sz="1517">
              <a:latin typeface="Calibri"/>
              <a:cs typeface="Calibri"/>
            </a:endParaRPr>
          </a:p>
          <a:p>
            <a:pPr marL="126572">
              <a:lnSpc>
                <a:spcPts val="1641"/>
              </a:lnSpc>
            </a:pPr>
            <a:r>
              <a:rPr sz="1517" i="1" spc="-5" dirty="0">
                <a:latin typeface="Calibri"/>
                <a:cs typeface="Calibri"/>
              </a:rPr>
              <a:t>общеобразовательная</a:t>
            </a:r>
            <a:r>
              <a:rPr sz="1517" i="1" spc="-60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школа</a:t>
            </a:r>
            <a:endParaRPr sz="1517">
              <a:latin typeface="Calibri"/>
              <a:cs typeface="Calibri"/>
            </a:endParaRPr>
          </a:p>
          <a:p>
            <a:pPr marL="126572">
              <a:lnSpc>
                <a:spcPts val="1728"/>
              </a:lnSpc>
            </a:pPr>
            <a:r>
              <a:rPr sz="1517" i="1" spc="-11" dirty="0">
                <a:latin typeface="Calibri"/>
                <a:cs typeface="Calibri"/>
              </a:rPr>
              <a:t>№ </a:t>
            </a:r>
            <a:r>
              <a:rPr sz="1517" i="1" spc="-16" dirty="0">
                <a:latin typeface="Calibri"/>
                <a:cs typeface="Calibri"/>
              </a:rPr>
              <a:t>55</a:t>
            </a:r>
            <a:r>
              <a:rPr sz="1517" i="1" spc="22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г.Перми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BFD5B67F-8D0D-4B4B-B0E1-530F038A0F60}"/>
              </a:ext>
            </a:extLst>
          </p:cNvPr>
          <p:cNvSpPr/>
          <p:nvPr/>
        </p:nvSpPr>
        <p:spPr>
          <a:xfrm>
            <a:off x="904758" y="4673854"/>
            <a:ext cx="2182621" cy="739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02D0FB7D-6477-45B8-93E3-DB29DA273F37}"/>
              </a:ext>
            </a:extLst>
          </p:cNvPr>
          <p:cNvSpPr txBox="1"/>
          <p:nvPr/>
        </p:nvSpPr>
        <p:spPr>
          <a:xfrm>
            <a:off x="3451972" y="4714309"/>
            <a:ext cx="2067190" cy="24596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spcBef>
                <a:spcPts val="97"/>
              </a:spcBef>
            </a:pPr>
            <a:r>
              <a:rPr sz="1517" i="1" spc="-5" dirty="0">
                <a:latin typeface="Calibri"/>
                <a:cs typeface="Calibri"/>
              </a:rPr>
              <a:t>МАОУ «Школа бизнеса</a:t>
            </a:r>
            <a:r>
              <a:rPr sz="1517" i="1" spc="-43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6D2C1435-B3DC-43E7-A279-A58A9BB6FB12}"/>
              </a:ext>
            </a:extLst>
          </p:cNvPr>
          <p:cNvSpPr/>
          <p:nvPr/>
        </p:nvSpPr>
        <p:spPr>
          <a:xfrm>
            <a:off x="3464634" y="4940214"/>
            <a:ext cx="2074069" cy="238019"/>
          </a:xfrm>
          <a:custGeom>
            <a:avLst/>
            <a:gdLst/>
            <a:ahLst/>
            <a:cxnLst/>
            <a:rect l="l" t="t" r="r" b="b"/>
            <a:pathLst>
              <a:path w="1914525" h="219710">
                <a:moveTo>
                  <a:pt x="1914143" y="0"/>
                </a:moveTo>
                <a:lnTo>
                  <a:pt x="0" y="0"/>
                </a:lnTo>
                <a:lnTo>
                  <a:pt x="0" y="219455"/>
                </a:lnTo>
                <a:lnTo>
                  <a:pt x="1914143" y="219455"/>
                </a:lnTo>
                <a:lnTo>
                  <a:pt x="1914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E014AD97-90A8-41E4-AFBE-714603A80058}"/>
              </a:ext>
            </a:extLst>
          </p:cNvPr>
          <p:cNvSpPr txBox="1"/>
          <p:nvPr/>
        </p:nvSpPr>
        <p:spPr>
          <a:xfrm>
            <a:off x="3451968" y="4922336"/>
            <a:ext cx="2097457" cy="24596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spcBef>
                <a:spcPts val="97"/>
              </a:spcBef>
            </a:pPr>
            <a:r>
              <a:rPr sz="1517" i="1" spc="-5" dirty="0">
                <a:latin typeface="Calibri"/>
                <a:cs typeface="Calibri"/>
              </a:rPr>
              <a:t>предпринимательства»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D3E06BA0-B2FA-4B02-A061-38989B099747}"/>
              </a:ext>
            </a:extLst>
          </p:cNvPr>
          <p:cNvSpPr txBox="1"/>
          <p:nvPr/>
        </p:nvSpPr>
        <p:spPr>
          <a:xfrm>
            <a:off x="3451968" y="5130026"/>
            <a:ext cx="737447" cy="246659"/>
          </a:xfrm>
          <a:prstGeom prst="rect">
            <a:avLst/>
          </a:prstGeom>
        </p:spPr>
        <p:txBody>
          <a:bodyPr vert="horz" wrap="square" lIns="0" tIns="13070" rIns="0" bIns="0" rtlCol="0">
            <a:spAutoFit/>
          </a:bodyPr>
          <a:lstStyle/>
          <a:p>
            <a:pPr marL="13758">
              <a:spcBef>
                <a:spcPts val="103"/>
              </a:spcBef>
            </a:pPr>
            <a:r>
              <a:rPr sz="1517" i="1" spc="-5" dirty="0">
                <a:latin typeface="Calibri"/>
                <a:cs typeface="Calibri"/>
              </a:rPr>
              <a:t>г.</a:t>
            </a:r>
            <a:r>
              <a:rPr sz="1517" i="1" spc="-65" dirty="0">
                <a:latin typeface="Calibri"/>
                <a:cs typeface="Calibri"/>
              </a:rPr>
              <a:t> </a:t>
            </a:r>
            <a:r>
              <a:rPr sz="1517" i="1" spc="-11" dirty="0">
                <a:latin typeface="Calibri"/>
                <a:cs typeface="Calibri"/>
              </a:rPr>
              <a:t>Перми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501FF6CC-D610-4CF3-BD3D-879A40F816C7}"/>
              </a:ext>
            </a:extLst>
          </p:cNvPr>
          <p:cNvSpPr txBox="1"/>
          <p:nvPr/>
        </p:nvSpPr>
        <p:spPr>
          <a:xfrm>
            <a:off x="1963864" y="3550022"/>
            <a:ext cx="1968818" cy="654463"/>
          </a:xfrm>
          <a:prstGeom prst="rect">
            <a:avLst/>
          </a:prstGeom>
        </p:spPr>
        <p:txBody>
          <a:bodyPr vert="horz" wrap="square" lIns="0" tIns="13070" rIns="0" bIns="0" rtlCol="0">
            <a:spAutoFit/>
          </a:bodyPr>
          <a:lstStyle/>
          <a:p>
            <a:pPr marL="13758">
              <a:lnSpc>
                <a:spcPts val="1728"/>
              </a:lnSpc>
              <a:spcBef>
                <a:spcPts val="103"/>
              </a:spcBef>
            </a:pPr>
            <a:r>
              <a:rPr sz="1517" i="1" spc="-5" dirty="0">
                <a:latin typeface="Calibri"/>
                <a:cs typeface="Calibri"/>
              </a:rPr>
              <a:t>МАОУ</a:t>
            </a:r>
            <a:r>
              <a:rPr sz="1517" i="1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Средняя</a:t>
            </a:r>
            <a:endParaRPr sz="1517">
              <a:latin typeface="Calibri"/>
              <a:cs typeface="Calibri"/>
            </a:endParaRPr>
          </a:p>
          <a:p>
            <a:pPr marL="13758" marR="5503">
              <a:lnSpc>
                <a:spcPts val="1636"/>
              </a:lnSpc>
              <a:spcBef>
                <a:spcPts val="114"/>
              </a:spcBef>
            </a:pPr>
            <a:r>
              <a:rPr sz="1517" i="1" spc="-5" dirty="0">
                <a:latin typeface="Calibri"/>
                <a:cs typeface="Calibri"/>
              </a:rPr>
              <a:t>обще</a:t>
            </a:r>
            <a:r>
              <a:rPr sz="1517" i="1" dirty="0">
                <a:latin typeface="Calibri"/>
                <a:cs typeface="Calibri"/>
              </a:rPr>
              <a:t>о</a:t>
            </a:r>
            <a:r>
              <a:rPr sz="1517" i="1" spc="-5" dirty="0">
                <a:latin typeface="Calibri"/>
                <a:cs typeface="Calibri"/>
              </a:rPr>
              <a:t>б</a:t>
            </a:r>
            <a:r>
              <a:rPr sz="1517" i="1" dirty="0">
                <a:latin typeface="Calibri"/>
                <a:cs typeface="Calibri"/>
              </a:rPr>
              <a:t>р</a:t>
            </a:r>
            <a:r>
              <a:rPr sz="1517" i="1" spc="-5" dirty="0">
                <a:latin typeface="Calibri"/>
                <a:cs typeface="Calibri"/>
              </a:rPr>
              <a:t>а</a:t>
            </a:r>
            <a:r>
              <a:rPr sz="1517" i="1" spc="5" dirty="0">
                <a:latin typeface="Calibri"/>
                <a:cs typeface="Calibri"/>
              </a:rPr>
              <a:t>з</a:t>
            </a:r>
            <a:r>
              <a:rPr sz="1517" i="1" spc="-5" dirty="0">
                <a:latin typeface="Calibri"/>
                <a:cs typeface="Calibri"/>
              </a:rPr>
              <a:t>оват</a:t>
            </a:r>
            <a:r>
              <a:rPr sz="1517" i="1" dirty="0">
                <a:latin typeface="Calibri"/>
                <a:cs typeface="Calibri"/>
              </a:rPr>
              <a:t>ел</a:t>
            </a:r>
            <a:r>
              <a:rPr sz="1517" i="1" spc="-11" dirty="0">
                <a:latin typeface="Calibri"/>
                <a:cs typeface="Calibri"/>
              </a:rPr>
              <a:t>ь</a:t>
            </a:r>
            <a:r>
              <a:rPr sz="1517" i="1" dirty="0">
                <a:latin typeface="Calibri"/>
                <a:cs typeface="Calibri"/>
              </a:rPr>
              <a:t>н</a:t>
            </a:r>
            <a:r>
              <a:rPr sz="1517" i="1" spc="-5" dirty="0">
                <a:latin typeface="Calibri"/>
                <a:cs typeface="Calibri"/>
              </a:rPr>
              <a:t>ая  школа </a:t>
            </a:r>
            <a:r>
              <a:rPr sz="1517" i="1" spc="-16" dirty="0">
                <a:latin typeface="Calibri"/>
                <a:cs typeface="Calibri"/>
              </a:rPr>
              <a:t>“135</a:t>
            </a:r>
            <a:r>
              <a:rPr sz="1517" i="1" spc="54" dirty="0">
                <a:latin typeface="Calibri"/>
                <a:cs typeface="Calibri"/>
              </a:rPr>
              <a:t> </a:t>
            </a:r>
            <a:r>
              <a:rPr sz="1517" i="1" spc="-5" dirty="0">
                <a:latin typeface="Calibri"/>
                <a:cs typeface="Calibri"/>
              </a:rPr>
              <a:t>г.Перми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51" name="object 18">
            <a:extLst>
              <a:ext uri="{FF2B5EF4-FFF2-40B4-BE49-F238E27FC236}">
                <a16:creationId xmlns:a16="http://schemas.microsoft.com/office/drawing/2014/main" id="{572A3852-F9B0-4ECC-8E6C-6DB2267C3547}"/>
              </a:ext>
            </a:extLst>
          </p:cNvPr>
          <p:cNvSpPr/>
          <p:nvPr/>
        </p:nvSpPr>
        <p:spPr>
          <a:xfrm>
            <a:off x="5679890" y="3548305"/>
            <a:ext cx="765623" cy="775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52" name="object 19">
            <a:extLst>
              <a:ext uri="{FF2B5EF4-FFF2-40B4-BE49-F238E27FC236}">
                <a16:creationId xmlns:a16="http://schemas.microsoft.com/office/drawing/2014/main" id="{2606DAF5-3BA1-463F-9FAB-91A9BBBB7E22}"/>
              </a:ext>
            </a:extLst>
          </p:cNvPr>
          <p:cNvSpPr txBox="1"/>
          <p:nvPr/>
        </p:nvSpPr>
        <p:spPr>
          <a:xfrm>
            <a:off x="6651332" y="3702525"/>
            <a:ext cx="1695027" cy="448521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13758">
              <a:lnSpc>
                <a:spcPts val="1728"/>
              </a:lnSpc>
              <a:spcBef>
                <a:spcPts val="97"/>
              </a:spcBef>
            </a:pPr>
            <a:r>
              <a:rPr sz="1517" i="1" spc="-5" dirty="0">
                <a:latin typeface="Calibri"/>
                <a:cs typeface="Calibri"/>
              </a:rPr>
              <a:t>МАОУ Гимназия</a:t>
            </a:r>
            <a:r>
              <a:rPr sz="1517" i="1" spc="-43" dirty="0">
                <a:latin typeface="Calibri"/>
                <a:cs typeface="Calibri"/>
              </a:rPr>
              <a:t> </a:t>
            </a:r>
            <a:r>
              <a:rPr sz="1517" i="1" spc="-16" dirty="0">
                <a:latin typeface="Calibri"/>
                <a:cs typeface="Calibri"/>
              </a:rPr>
              <a:t>№7</a:t>
            </a:r>
            <a:endParaRPr sz="1517">
              <a:latin typeface="Calibri"/>
              <a:cs typeface="Calibri"/>
            </a:endParaRPr>
          </a:p>
          <a:p>
            <a:pPr marL="13758">
              <a:lnSpc>
                <a:spcPts val="1728"/>
              </a:lnSpc>
            </a:pPr>
            <a:r>
              <a:rPr sz="1517" i="1" spc="-5" dirty="0">
                <a:latin typeface="Calibri"/>
                <a:cs typeface="Calibri"/>
              </a:rPr>
              <a:t>г.Перми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id="{E9C0DC78-D3EB-4BE9-98BF-03B507F709D6}"/>
              </a:ext>
            </a:extLst>
          </p:cNvPr>
          <p:cNvSpPr/>
          <p:nvPr/>
        </p:nvSpPr>
        <p:spPr>
          <a:xfrm>
            <a:off x="924559" y="3537976"/>
            <a:ext cx="729742" cy="739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131414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E7D53AED-366C-4155-8E93-C7469062D924}"/>
              </a:ext>
            </a:extLst>
          </p:cNvPr>
          <p:cNvSpPr/>
          <p:nvPr/>
        </p:nvSpPr>
        <p:spPr>
          <a:xfrm>
            <a:off x="4349500" y="6138675"/>
            <a:ext cx="1558621" cy="524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91B3C280-5967-4284-8D76-DCB005EA1A54}"/>
              </a:ext>
            </a:extLst>
          </p:cNvPr>
          <p:cNvSpPr/>
          <p:nvPr/>
        </p:nvSpPr>
        <p:spPr>
          <a:xfrm>
            <a:off x="8131367" y="6126841"/>
            <a:ext cx="749807" cy="536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99744BD2-CBA9-4512-920B-46D5EE03B43C}"/>
              </a:ext>
            </a:extLst>
          </p:cNvPr>
          <p:cNvSpPr/>
          <p:nvPr/>
        </p:nvSpPr>
        <p:spPr>
          <a:xfrm>
            <a:off x="505971" y="20726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4" y="0"/>
                </a:moveTo>
                <a:lnTo>
                  <a:pt x="310858" y="3283"/>
                </a:lnTo>
                <a:lnTo>
                  <a:pt x="264049" y="12847"/>
                </a:lnTo>
                <a:lnTo>
                  <a:pt x="219664" y="28263"/>
                </a:lnTo>
                <a:lnTo>
                  <a:pt x="178133" y="49103"/>
                </a:lnTo>
                <a:lnTo>
                  <a:pt x="139882" y="74939"/>
                </a:lnTo>
                <a:lnTo>
                  <a:pt x="105341" y="105341"/>
                </a:lnTo>
                <a:lnTo>
                  <a:pt x="74939" y="139882"/>
                </a:lnTo>
                <a:lnTo>
                  <a:pt x="49103" y="178133"/>
                </a:lnTo>
                <a:lnTo>
                  <a:pt x="28263" y="219664"/>
                </a:lnTo>
                <a:lnTo>
                  <a:pt x="12847" y="264049"/>
                </a:lnTo>
                <a:lnTo>
                  <a:pt x="3283" y="310858"/>
                </a:lnTo>
                <a:lnTo>
                  <a:pt x="0" y="359664"/>
                </a:lnTo>
                <a:lnTo>
                  <a:pt x="3283" y="408469"/>
                </a:lnTo>
                <a:lnTo>
                  <a:pt x="12847" y="455278"/>
                </a:lnTo>
                <a:lnTo>
                  <a:pt x="28263" y="499663"/>
                </a:lnTo>
                <a:lnTo>
                  <a:pt x="49103" y="541194"/>
                </a:lnTo>
                <a:lnTo>
                  <a:pt x="74939" y="579445"/>
                </a:lnTo>
                <a:lnTo>
                  <a:pt x="105341" y="613986"/>
                </a:lnTo>
                <a:lnTo>
                  <a:pt x="139882" y="644388"/>
                </a:lnTo>
                <a:lnTo>
                  <a:pt x="178133" y="670224"/>
                </a:lnTo>
                <a:lnTo>
                  <a:pt x="219664" y="691064"/>
                </a:lnTo>
                <a:lnTo>
                  <a:pt x="264049" y="706480"/>
                </a:lnTo>
                <a:lnTo>
                  <a:pt x="310858" y="716044"/>
                </a:lnTo>
                <a:lnTo>
                  <a:pt x="359664" y="719328"/>
                </a:lnTo>
                <a:lnTo>
                  <a:pt x="408469" y="716044"/>
                </a:lnTo>
                <a:lnTo>
                  <a:pt x="455278" y="706480"/>
                </a:lnTo>
                <a:lnTo>
                  <a:pt x="499663" y="691064"/>
                </a:lnTo>
                <a:lnTo>
                  <a:pt x="541194" y="670224"/>
                </a:lnTo>
                <a:lnTo>
                  <a:pt x="579445" y="644388"/>
                </a:lnTo>
                <a:lnTo>
                  <a:pt x="613986" y="613986"/>
                </a:lnTo>
                <a:lnTo>
                  <a:pt x="644388" y="579445"/>
                </a:lnTo>
                <a:lnTo>
                  <a:pt x="670224" y="541194"/>
                </a:lnTo>
                <a:lnTo>
                  <a:pt x="691064" y="499663"/>
                </a:lnTo>
                <a:lnTo>
                  <a:pt x="706480" y="455278"/>
                </a:lnTo>
                <a:lnTo>
                  <a:pt x="716044" y="408469"/>
                </a:lnTo>
                <a:lnTo>
                  <a:pt x="719328" y="359664"/>
                </a:lnTo>
                <a:lnTo>
                  <a:pt x="716044" y="310858"/>
                </a:lnTo>
                <a:lnTo>
                  <a:pt x="706480" y="264049"/>
                </a:lnTo>
                <a:lnTo>
                  <a:pt x="691064" y="219664"/>
                </a:lnTo>
                <a:lnTo>
                  <a:pt x="670224" y="178133"/>
                </a:lnTo>
                <a:lnTo>
                  <a:pt x="644388" y="139882"/>
                </a:lnTo>
                <a:lnTo>
                  <a:pt x="613986" y="105341"/>
                </a:lnTo>
                <a:lnTo>
                  <a:pt x="579445" y="74939"/>
                </a:lnTo>
                <a:lnTo>
                  <a:pt x="541194" y="49103"/>
                </a:lnTo>
                <a:lnTo>
                  <a:pt x="499663" y="28263"/>
                </a:lnTo>
                <a:lnTo>
                  <a:pt x="455278" y="12847"/>
                </a:lnTo>
                <a:lnTo>
                  <a:pt x="408469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FEEC5678-D38E-4061-ACC7-625DEA5D1B1F}"/>
              </a:ext>
            </a:extLst>
          </p:cNvPr>
          <p:cNvSpPr txBox="1"/>
          <p:nvPr/>
        </p:nvSpPr>
        <p:spPr>
          <a:xfrm>
            <a:off x="767718" y="258254"/>
            <a:ext cx="21189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b="1" spc="-50" dirty="0">
                <a:latin typeface="Calibri"/>
                <a:cs typeface="Calibri"/>
              </a:rPr>
              <a:t>К</a:t>
            </a:r>
            <a:r>
              <a:rPr sz="4000" b="1" spc="5" dirty="0">
                <a:latin typeface="Calibri"/>
                <a:cs typeface="Calibri"/>
              </a:rPr>
              <a:t>о</a:t>
            </a:r>
            <a:r>
              <a:rPr sz="4000" b="1" spc="-5" dirty="0">
                <a:latin typeface="Calibri"/>
                <a:cs typeface="Calibri"/>
              </a:rPr>
              <a:t>нт</a:t>
            </a:r>
            <a:r>
              <a:rPr sz="4000" b="1" spc="-15" dirty="0">
                <a:latin typeface="Calibri"/>
                <a:cs typeface="Calibri"/>
              </a:rPr>
              <a:t>а</a:t>
            </a:r>
            <a:r>
              <a:rPr sz="4000" b="1" spc="5" dirty="0">
                <a:latin typeface="Calibri"/>
                <a:cs typeface="Calibri"/>
              </a:rPr>
              <a:t>к</a:t>
            </a:r>
            <a:r>
              <a:rPr sz="4000" b="1" spc="-5" dirty="0">
                <a:latin typeface="Calibri"/>
                <a:cs typeface="Calibri"/>
              </a:rPr>
              <a:t>т</a:t>
            </a:r>
            <a:r>
              <a:rPr sz="4000" b="1" spc="5" dirty="0">
                <a:latin typeface="Calibri"/>
                <a:cs typeface="Calibri"/>
              </a:rPr>
              <a:t>ы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5F65CB04-FB53-42FF-99A7-688F363594C7}"/>
              </a:ext>
            </a:extLst>
          </p:cNvPr>
          <p:cNvSpPr txBox="1">
            <a:spLocks/>
          </p:cNvSpPr>
          <p:nvPr/>
        </p:nvSpPr>
        <p:spPr>
          <a:xfrm>
            <a:off x="6324603" y="242112"/>
            <a:ext cx="2631197" cy="80502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ru-RU" sz="2400" b="1" dirty="0">
                <a:latin typeface="Calibri"/>
                <a:cs typeface="Calibri"/>
              </a:rPr>
              <a:t>#</a:t>
            </a:r>
            <a:r>
              <a:rPr lang="ru-RU" sz="2400" b="1" spc="-10" dirty="0" err="1">
                <a:latin typeface="Calibri"/>
                <a:cs typeface="Calibri"/>
              </a:rPr>
              <a:t>А</a:t>
            </a:r>
            <a:r>
              <a:rPr lang="ru-RU" sz="2400" b="1" spc="5" dirty="0" err="1">
                <a:latin typeface="Calibri"/>
                <a:cs typeface="Calibri"/>
              </a:rPr>
              <a:t>й</a:t>
            </a:r>
            <a:r>
              <a:rPr lang="ru-RU" sz="2400" b="1" spc="-15" dirty="0" err="1">
                <a:latin typeface="Calibri"/>
                <a:cs typeface="Calibri"/>
              </a:rPr>
              <a:t>к</a:t>
            </a:r>
            <a:r>
              <a:rPr lang="ru-RU" sz="2400" b="1" spc="5" dirty="0" err="1">
                <a:latin typeface="Calibri"/>
                <a:cs typeface="Calibri"/>
              </a:rPr>
              <a:t>и</a:t>
            </a:r>
            <a:r>
              <a:rPr lang="ru-RU" sz="2400" b="1" spc="-30" dirty="0" err="1">
                <a:latin typeface="Calibri"/>
                <a:cs typeface="Calibri"/>
              </a:rPr>
              <a:t>д</a:t>
            </a:r>
            <a:r>
              <a:rPr lang="ru-RU" sz="2400" b="1" spc="5" dirty="0" err="1">
                <a:latin typeface="Calibri"/>
                <a:cs typeface="Calibri"/>
              </a:rPr>
              <a:t>о</a:t>
            </a:r>
            <a:r>
              <a:rPr lang="ru-RU" sz="2400" b="1" spc="-10" dirty="0" err="1">
                <a:latin typeface="Calibri"/>
                <a:cs typeface="Calibri"/>
              </a:rPr>
              <a:t>Бе</a:t>
            </a:r>
            <a:r>
              <a:rPr lang="ru-RU" sz="2400" b="1" spc="5" dirty="0" err="1">
                <a:latin typeface="Calibri"/>
                <a:cs typeface="Calibri"/>
              </a:rPr>
              <a:t>з</a:t>
            </a:r>
            <a:r>
              <a:rPr lang="ru-RU" sz="2400" b="1" spc="-10" dirty="0" err="1">
                <a:latin typeface="Calibri"/>
                <a:cs typeface="Calibri"/>
              </a:rPr>
              <a:t>Г</a:t>
            </a:r>
            <a:r>
              <a:rPr lang="ru-RU" sz="2400" b="1" spc="5" dirty="0" err="1">
                <a:latin typeface="Calibri"/>
                <a:cs typeface="Calibri"/>
              </a:rPr>
              <a:t>р</a:t>
            </a:r>
            <a:r>
              <a:rPr lang="ru-RU" sz="2400" b="1" spc="-10" dirty="0" err="1">
                <a:latin typeface="Calibri"/>
                <a:cs typeface="Calibri"/>
              </a:rPr>
              <a:t>а</a:t>
            </a:r>
            <a:r>
              <a:rPr lang="ru-RU" sz="2400" b="1" spc="10" dirty="0" err="1">
                <a:latin typeface="Calibri"/>
                <a:cs typeface="Calibri"/>
              </a:rPr>
              <a:t>н</a:t>
            </a:r>
            <a:r>
              <a:rPr lang="ru-RU" sz="2400" b="1" spc="5" dirty="0" err="1">
                <a:latin typeface="Calibri"/>
                <a:cs typeface="Calibri"/>
              </a:rPr>
              <a:t>иц</a:t>
            </a:r>
            <a:r>
              <a:rPr lang="ru-RU" sz="2400" b="1" spc="5" dirty="0">
                <a:latin typeface="Calibri"/>
                <a:cs typeface="Calibri"/>
              </a:rPr>
              <a:t>  </a:t>
            </a:r>
            <a:r>
              <a:rPr lang="ru-RU" sz="2400" b="1" spc="-10" dirty="0">
                <a:latin typeface="Calibri"/>
                <a:cs typeface="Calibri"/>
              </a:rPr>
              <a:t>#</a:t>
            </a:r>
            <a:r>
              <a:rPr lang="ru-RU" sz="2400" b="1" spc="-10" dirty="0" err="1">
                <a:latin typeface="Calibri"/>
                <a:cs typeface="Calibri"/>
              </a:rPr>
              <a:t>АйкидоДинастия</a:t>
            </a:r>
            <a:endParaRPr lang="ru-RU" sz="2400" b="1" dirty="0">
              <a:latin typeface="Calibri"/>
              <a:cs typeface="Calibri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B8A21430-6DE0-40C6-B364-C9EF9DEAE4C7}"/>
              </a:ext>
            </a:extLst>
          </p:cNvPr>
          <p:cNvSpPr txBox="1"/>
          <p:nvPr/>
        </p:nvSpPr>
        <p:spPr>
          <a:xfrm>
            <a:off x="1167450" y="5643065"/>
            <a:ext cx="13195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b="1" dirty="0">
                <a:latin typeface="Candara"/>
                <a:cs typeface="Candara"/>
              </a:rPr>
              <a:t>aikido-perm.ru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43" name="object 8">
            <a:extLst>
              <a:ext uri="{FF2B5EF4-FFF2-40B4-BE49-F238E27FC236}">
                <a16:creationId xmlns:a16="http://schemas.microsoft.com/office/drawing/2014/main" id="{3488772C-C3D1-4075-A6E6-76EA62AB69AE}"/>
              </a:ext>
            </a:extLst>
          </p:cNvPr>
          <p:cNvSpPr/>
          <p:nvPr/>
        </p:nvSpPr>
        <p:spPr>
          <a:xfrm>
            <a:off x="4718812" y="4800868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359664" y="0"/>
                </a:moveTo>
                <a:lnTo>
                  <a:pt x="310858" y="3283"/>
                </a:lnTo>
                <a:lnTo>
                  <a:pt x="264049" y="12847"/>
                </a:lnTo>
                <a:lnTo>
                  <a:pt x="219664" y="28263"/>
                </a:lnTo>
                <a:lnTo>
                  <a:pt x="178133" y="49103"/>
                </a:lnTo>
                <a:lnTo>
                  <a:pt x="139882" y="74939"/>
                </a:lnTo>
                <a:lnTo>
                  <a:pt x="105341" y="105341"/>
                </a:lnTo>
                <a:lnTo>
                  <a:pt x="74939" y="139882"/>
                </a:lnTo>
                <a:lnTo>
                  <a:pt x="49103" y="178133"/>
                </a:lnTo>
                <a:lnTo>
                  <a:pt x="28263" y="219664"/>
                </a:lnTo>
                <a:lnTo>
                  <a:pt x="12847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7" y="455278"/>
                </a:lnTo>
                <a:lnTo>
                  <a:pt x="28263" y="499663"/>
                </a:lnTo>
                <a:lnTo>
                  <a:pt x="49103" y="541194"/>
                </a:lnTo>
                <a:lnTo>
                  <a:pt x="74939" y="579445"/>
                </a:lnTo>
                <a:lnTo>
                  <a:pt x="105341" y="613986"/>
                </a:lnTo>
                <a:lnTo>
                  <a:pt x="139882" y="644388"/>
                </a:lnTo>
                <a:lnTo>
                  <a:pt x="178133" y="670224"/>
                </a:lnTo>
                <a:lnTo>
                  <a:pt x="219664" y="691064"/>
                </a:lnTo>
                <a:lnTo>
                  <a:pt x="264049" y="706480"/>
                </a:lnTo>
                <a:lnTo>
                  <a:pt x="310858" y="716044"/>
                </a:lnTo>
                <a:lnTo>
                  <a:pt x="359664" y="719327"/>
                </a:lnTo>
                <a:lnTo>
                  <a:pt x="408469" y="716044"/>
                </a:lnTo>
                <a:lnTo>
                  <a:pt x="455278" y="706480"/>
                </a:lnTo>
                <a:lnTo>
                  <a:pt x="499663" y="691064"/>
                </a:lnTo>
                <a:lnTo>
                  <a:pt x="541194" y="670224"/>
                </a:lnTo>
                <a:lnTo>
                  <a:pt x="579445" y="644388"/>
                </a:lnTo>
                <a:lnTo>
                  <a:pt x="613986" y="613986"/>
                </a:lnTo>
                <a:lnTo>
                  <a:pt x="644388" y="579445"/>
                </a:lnTo>
                <a:lnTo>
                  <a:pt x="670224" y="541194"/>
                </a:lnTo>
                <a:lnTo>
                  <a:pt x="691064" y="499663"/>
                </a:lnTo>
                <a:lnTo>
                  <a:pt x="706480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80" y="264049"/>
                </a:lnTo>
                <a:lnTo>
                  <a:pt x="691064" y="219664"/>
                </a:lnTo>
                <a:lnTo>
                  <a:pt x="670224" y="178133"/>
                </a:lnTo>
                <a:lnTo>
                  <a:pt x="644388" y="139882"/>
                </a:lnTo>
                <a:lnTo>
                  <a:pt x="613986" y="105341"/>
                </a:lnTo>
                <a:lnTo>
                  <a:pt x="579445" y="74939"/>
                </a:lnTo>
                <a:lnTo>
                  <a:pt x="541194" y="49103"/>
                </a:lnTo>
                <a:lnTo>
                  <a:pt x="499663" y="28263"/>
                </a:lnTo>
                <a:lnTo>
                  <a:pt x="455278" y="12847"/>
                </a:lnTo>
                <a:lnTo>
                  <a:pt x="408469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F3BB716D-3E52-48B9-BF2C-B7057D451C19}"/>
              </a:ext>
            </a:extLst>
          </p:cNvPr>
          <p:cNvSpPr/>
          <p:nvPr/>
        </p:nvSpPr>
        <p:spPr>
          <a:xfrm>
            <a:off x="8111336" y="4794033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359664" y="0"/>
                </a:moveTo>
                <a:lnTo>
                  <a:pt x="310858" y="3283"/>
                </a:lnTo>
                <a:lnTo>
                  <a:pt x="264049" y="12847"/>
                </a:lnTo>
                <a:lnTo>
                  <a:pt x="219664" y="28263"/>
                </a:lnTo>
                <a:lnTo>
                  <a:pt x="178133" y="49103"/>
                </a:lnTo>
                <a:lnTo>
                  <a:pt x="139882" y="74939"/>
                </a:lnTo>
                <a:lnTo>
                  <a:pt x="105341" y="105341"/>
                </a:lnTo>
                <a:lnTo>
                  <a:pt x="74939" y="139882"/>
                </a:lnTo>
                <a:lnTo>
                  <a:pt x="49103" y="178133"/>
                </a:lnTo>
                <a:lnTo>
                  <a:pt x="28263" y="219664"/>
                </a:lnTo>
                <a:lnTo>
                  <a:pt x="12847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7" y="455278"/>
                </a:lnTo>
                <a:lnTo>
                  <a:pt x="28263" y="499663"/>
                </a:lnTo>
                <a:lnTo>
                  <a:pt x="49103" y="541194"/>
                </a:lnTo>
                <a:lnTo>
                  <a:pt x="74939" y="579445"/>
                </a:lnTo>
                <a:lnTo>
                  <a:pt x="105341" y="613986"/>
                </a:lnTo>
                <a:lnTo>
                  <a:pt x="139882" y="644388"/>
                </a:lnTo>
                <a:lnTo>
                  <a:pt x="178133" y="670224"/>
                </a:lnTo>
                <a:lnTo>
                  <a:pt x="219664" y="691064"/>
                </a:lnTo>
                <a:lnTo>
                  <a:pt x="264049" y="706480"/>
                </a:lnTo>
                <a:lnTo>
                  <a:pt x="310858" y="716044"/>
                </a:lnTo>
                <a:lnTo>
                  <a:pt x="359664" y="719327"/>
                </a:lnTo>
                <a:lnTo>
                  <a:pt x="408469" y="716044"/>
                </a:lnTo>
                <a:lnTo>
                  <a:pt x="455278" y="706480"/>
                </a:lnTo>
                <a:lnTo>
                  <a:pt x="499663" y="691064"/>
                </a:lnTo>
                <a:lnTo>
                  <a:pt x="541194" y="670224"/>
                </a:lnTo>
                <a:lnTo>
                  <a:pt x="579445" y="644388"/>
                </a:lnTo>
                <a:lnTo>
                  <a:pt x="613986" y="613986"/>
                </a:lnTo>
                <a:lnTo>
                  <a:pt x="644388" y="579445"/>
                </a:lnTo>
                <a:lnTo>
                  <a:pt x="670224" y="541194"/>
                </a:lnTo>
                <a:lnTo>
                  <a:pt x="691064" y="499663"/>
                </a:lnTo>
                <a:lnTo>
                  <a:pt x="706480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80" y="264049"/>
                </a:lnTo>
                <a:lnTo>
                  <a:pt x="691064" y="219664"/>
                </a:lnTo>
                <a:lnTo>
                  <a:pt x="670224" y="178133"/>
                </a:lnTo>
                <a:lnTo>
                  <a:pt x="644388" y="139882"/>
                </a:lnTo>
                <a:lnTo>
                  <a:pt x="613986" y="105341"/>
                </a:lnTo>
                <a:lnTo>
                  <a:pt x="579445" y="74939"/>
                </a:lnTo>
                <a:lnTo>
                  <a:pt x="541194" y="49103"/>
                </a:lnTo>
                <a:lnTo>
                  <a:pt x="499663" y="28263"/>
                </a:lnTo>
                <a:lnTo>
                  <a:pt x="455278" y="12847"/>
                </a:lnTo>
                <a:lnTo>
                  <a:pt x="408469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DDC50037-96A9-41D0-BA34-1A137C61A163}"/>
              </a:ext>
            </a:extLst>
          </p:cNvPr>
          <p:cNvSpPr txBox="1"/>
          <p:nvPr/>
        </p:nvSpPr>
        <p:spPr>
          <a:xfrm>
            <a:off x="3914505" y="5590438"/>
            <a:ext cx="232806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1600" b="1" dirty="0">
                <a:latin typeface="Candara"/>
                <a:cs typeface="Candara"/>
              </a:rPr>
              <a:t>aikidodynasty@yandex.ru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BB985DAA-7847-47A5-A85E-DC397BCE42E7}"/>
              </a:ext>
            </a:extLst>
          </p:cNvPr>
          <p:cNvSpPr txBox="1"/>
          <p:nvPr/>
        </p:nvSpPr>
        <p:spPr>
          <a:xfrm>
            <a:off x="7432994" y="5605049"/>
            <a:ext cx="20307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b="1" dirty="0">
                <a:latin typeface="Candara"/>
                <a:cs typeface="Candara"/>
              </a:rPr>
              <a:t>vk.com/aikido_dynasty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47" name="object 12">
            <a:extLst>
              <a:ext uri="{FF2B5EF4-FFF2-40B4-BE49-F238E27FC236}">
                <a16:creationId xmlns:a16="http://schemas.microsoft.com/office/drawing/2014/main" id="{AA402069-8D83-477A-AC4E-7B519ABDF444}"/>
              </a:ext>
            </a:extLst>
          </p:cNvPr>
          <p:cNvSpPr/>
          <p:nvPr/>
        </p:nvSpPr>
        <p:spPr>
          <a:xfrm>
            <a:off x="4882073" y="5000826"/>
            <a:ext cx="420623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7C6B5D8-AD77-4972-B6E4-6D809A58E2B3}"/>
              </a:ext>
            </a:extLst>
          </p:cNvPr>
          <p:cNvSpPr/>
          <p:nvPr/>
        </p:nvSpPr>
        <p:spPr>
          <a:xfrm>
            <a:off x="8260688" y="4943387"/>
            <a:ext cx="420623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EEC60FA-5C4E-4E45-8337-B83DEE1D4DE1}"/>
              </a:ext>
            </a:extLst>
          </p:cNvPr>
          <p:cNvSpPr/>
          <p:nvPr/>
        </p:nvSpPr>
        <p:spPr>
          <a:xfrm>
            <a:off x="1399729" y="479486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58" y="3283"/>
                </a:lnTo>
                <a:lnTo>
                  <a:pt x="264049" y="12847"/>
                </a:lnTo>
                <a:lnTo>
                  <a:pt x="219664" y="28263"/>
                </a:lnTo>
                <a:lnTo>
                  <a:pt x="178133" y="49103"/>
                </a:lnTo>
                <a:lnTo>
                  <a:pt x="139882" y="74939"/>
                </a:lnTo>
                <a:lnTo>
                  <a:pt x="105341" y="105341"/>
                </a:lnTo>
                <a:lnTo>
                  <a:pt x="74939" y="139882"/>
                </a:lnTo>
                <a:lnTo>
                  <a:pt x="49103" y="178133"/>
                </a:lnTo>
                <a:lnTo>
                  <a:pt x="28263" y="219664"/>
                </a:lnTo>
                <a:lnTo>
                  <a:pt x="12847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7" y="455278"/>
                </a:lnTo>
                <a:lnTo>
                  <a:pt x="28263" y="499663"/>
                </a:lnTo>
                <a:lnTo>
                  <a:pt x="49103" y="541194"/>
                </a:lnTo>
                <a:lnTo>
                  <a:pt x="74939" y="579445"/>
                </a:lnTo>
                <a:lnTo>
                  <a:pt x="105341" y="613986"/>
                </a:lnTo>
                <a:lnTo>
                  <a:pt x="139882" y="644388"/>
                </a:lnTo>
                <a:lnTo>
                  <a:pt x="178133" y="670224"/>
                </a:lnTo>
                <a:lnTo>
                  <a:pt x="219664" y="691064"/>
                </a:lnTo>
                <a:lnTo>
                  <a:pt x="264049" y="706480"/>
                </a:lnTo>
                <a:lnTo>
                  <a:pt x="310858" y="716044"/>
                </a:lnTo>
                <a:lnTo>
                  <a:pt x="359664" y="719327"/>
                </a:lnTo>
                <a:lnTo>
                  <a:pt x="408469" y="716044"/>
                </a:lnTo>
                <a:lnTo>
                  <a:pt x="455278" y="706480"/>
                </a:lnTo>
                <a:lnTo>
                  <a:pt x="499663" y="691064"/>
                </a:lnTo>
                <a:lnTo>
                  <a:pt x="541194" y="670224"/>
                </a:lnTo>
                <a:lnTo>
                  <a:pt x="579445" y="644388"/>
                </a:lnTo>
                <a:lnTo>
                  <a:pt x="613986" y="613986"/>
                </a:lnTo>
                <a:lnTo>
                  <a:pt x="644388" y="579445"/>
                </a:lnTo>
                <a:lnTo>
                  <a:pt x="670224" y="541194"/>
                </a:lnTo>
                <a:lnTo>
                  <a:pt x="691064" y="499663"/>
                </a:lnTo>
                <a:lnTo>
                  <a:pt x="706480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80" y="264049"/>
                </a:lnTo>
                <a:lnTo>
                  <a:pt x="691064" y="219664"/>
                </a:lnTo>
                <a:lnTo>
                  <a:pt x="670224" y="178133"/>
                </a:lnTo>
                <a:lnTo>
                  <a:pt x="644388" y="139882"/>
                </a:lnTo>
                <a:lnTo>
                  <a:pt x="613986" y="105341"/>
                </a:lnTo>
                <a:lnTo>
                  <a:pt x="579445" y="74939"/>
                </a:lnTo>
                <a:lnTo>
                  <a:pt x="541194" y="49103"/>
                </a:lnTo>
                <a:lnTo>
                  <a:pt x="499663" y="28263"/>
                </a:lnTo>
                <a:lnTo>
                  <a:pt x="455278" y="12847"/>
                </a:lnTo>
                <a:lnTo>
                  <a:pt x="408469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5">
            <a:extLst>
              <a:ext uri="{FF2B5EF4-FFF2-40B4-BE49-F238E27FC236}">
                <a16:creationId xmlns:a16="http://schemas.microsoft.com/office/drawing/2014/main" id="{C354AB99-659D-4DB3-9A76-3F364C7A4474}"/>
              </a:ext>
            </a:extLst>
          </p:cNvPr>
          <p:cNvSpPr txBox="1"/>
          <p:nvPr/>
        </p:nvSpPr>
        <p:spPr>
          <a:xfrm>
            <a:off x="1435000" y="4997758"/>
            <a:ext cx="647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WWW</a:t>
            </a:r>
            <a:endParaRPr>
              <a:latin typeface="Calibri"/>
              <a:cs typeface="Calibri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E629575-0464-413A-9220-CC6F61C8D510}"/>
              </a:ext>
            </a:extLst>
          </p:cNvPr>
          <p:cNvSpPr/>
          <p:nvPr/>
        </p:nvSpPr>
        <p:spPr>
          <a:xfrm>
            <a:off x="1439353" y="6126841"/>
            <a:ext cx="640079" cy="64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7">
            <a:extLst>
              <a:ext uri="{FF2B5EF4-FFF2-40B4-BE49-F238E27FC236}">
                <a16:creationId xmlns:a16="http://schemas.microsoft.com/office/drawing/2014/main" id="{0EC7FB1E-BBF2-454D-BE59-C87C29B2D426}"/>
              </a:ext>
            </a:extLst>
          </p:cNvPr>
          <p:cNvSpPr/>
          <p:nvPr/>
        </p:nvSpPr>
        <p:spPr>
          <a:xfrm>
            <a:off x="920499" y="1085092"/>
            <a:ext cx="1984247" cy="2002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4C3C70C1-0589-44AC-B714-3153DACEC9EB}"/>
              </a:ext>
            </a:extLst>
          </p:cNvPr>
          <p:cNvSpPr/>
          <p:nvPr/>
        </p:nvSpPr>
        <p:spPr>
          <a:xfrm>
            <a:off x="947932" y="1112523"/>
            <a:ext cx="1874519" cy="1892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9">
            <a:extLst>
              <a:ext uri="{FF2B5EF4-FFF2-40B4-BE49-F238E27FC236}">
                <a16:creationId xmlns:a16="http://schemas.microsoft.com/office/drawing/2014/main" id="{28E6D1F9-ED56-4DD9-8A3A-661BBFA536EB}"/>
              </a:ext>
            </a:extLst>
          </p:cNvPr>
          <p:cNvSpPr/>
          <p:nvPr/>
        </p:nvSpPr>
        <p:spPr>
          <a:xfrm>
            <a:off x="3200404" y="3284610"/>
            <a:ext cx="637031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0">
            <a:extLst>
              <a:ext uri="{FF2B5EF4-FFF2-40B4-BE49-F238E27FC236}">
                <a16:creationId xmlns:a16="http://schemas.microsoft.com/office/drawing/2014/main" id="{672DC786-B2CF-42E9-A304-57A5D56DF940}"/>
              </a:ext>
            </a:extLst>
          </p:cNvPr>
          <p:cNvSpPr txBox="1">
            <a:spLocks/>
          </p:cNvSpPr>
          <p:nvPr/>
        </p:nvSpPr>
        <p:spPr>
          <a:xfrm>
            <a:off x="1598739" y="1217289"/>
            <a:ext cx="7129144" cy="2071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404" marR="5080" algn="l">
              <a:spcBef>
                <a:spcPts val="100"/>
              </a:spcBef>
            </a:pPr>
            <a:r>
              <a:rPr lang="ru-RU" sz="1600" b="1" spc="-25" dirty="0" err="1"/>
              <a:t>Гатаулин</a:t>
            </a:r>
            <a:r>
              <a:rPr lang="ru-RU" sz="1600" b="1" spc="-25" dirty="0"/>
              <a:t> </a:t>
            </a:r>
            <a:r>
              <a:rPr lang="ru-RU" sz="1600" b="1" spc="-10" dirty="0"/>
              <a:t>Денис</a:t>
            </a:r>
            <a:r>
              <a:rPr lang="ru-RU" sz="1600" b="1" spc="20" dirty="0"/>
              <a:t> </a:t>
            </a:r>
            <a:r>
              <a:rPr lang="ru-RU" sz="1600" b="1" spc="-5" dirty="0" err="1"/>
              <a:t>Фаритович</a:t>
            </a:r>
            <a:endParaRPr lang="ru-RU" sz="1600" b="1" spc="-5" dirty="0"/>
          </a:p>
          <a:p>
            <a:pPr marL="1796404" marR="5080" algn="l">
              <a:spcBef>
                <a:spcPts val="100"/>
              </a:spcBef>
            </a:pPr>
            <a:endParaRPr lang="ru-RU" sz="1600" b="1" spc="-5" dirty="0"/>
          </a:p>
          <a:p>
            <a:pPr marL="2082152" marR="5080" indent="-285748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600" spc="-5" dirty="0"/>
              <a:t>Директор АНО «Спортивный клуб </a:t>
            </a:r>
            <a:r>
              <a:rPr lang="ru-RU" sz="1600" dirty="0"/>
              <a:t>айкидо </a:t>
            </a:r>
            <a:r>
              <a:rPr lang="ru-RU" sz="1600" spc="-5" dirty="0"/>
              <a:t>«Династия»,  </a:t>
            </a:r>
            <a:r>
              <a:rPr lang="ru-RU" sz="1600" spc="-15" dirty="0"/>
              <a:t>руководитель </a:t>
            </a:r>
            <a:r>
              <a:rPr lang="ru-RU" sz="1600" spc="-5" dirty="0"/>
              <a:t>проекта «Айкидо </a:t>
            </a:r>
            <a:r>
              <a:rPr lang="ru-RU" sz="1600" dirty="0"/>
              <a:t>–</a:t>
            </a:r>
            <a:r>
              <a:rPr lang="ru-RU" sz="1600" spc="65" dirty="0"/>
              <a:t> </a:t>
            </a:r>
            <a:r>
              <a:rPr lang="ru-RU" sz="1600" spc="-5" dirty="0"/>
              <a:t>детям»</a:t>
            </a:r>
          </a:p>
          <a:p>
            <a:pPr marL="2082152" marR="5080" indent="-285748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Исполнительный директор Ассоциации Айкидо Пермского края</a:t>
            </a:r>
          </a:p>
          <a:p>
            <a:pPr marL="2126602" indent="-342898" algn="l"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Член Совета Отцов при уполномоченном по правам ребёнка в Пермском крае</a:t>
            </a:r>
          </a:p>
          <a:p>
            <a:pPr marL="2126602" indent="-342898" algn="l"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Заместитель председателя Совета Родителей </a:t>
            </a:r>
            <a:r>
              <a:rPr lang="ru-RU" sz="1600" dirty="0" err="1"/>
              <a:t>г.Перми</a:t>
            </a:r>
            <a:endParaRPr lang="ru-RU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387C18-37FA-4705-8BA1-1420EFAAEF91}"/>
              </a:ext>
            </a:extLst>
          </p:cNvPr>
          <p:cNvSpPr txBox="1"/>
          <p:nvPr/>
        </p:nvSpPr>
        <p:spPr>
          <a:xfrm>
            <a:off x="3899672" y="3429001"/>
            <a:ext cx="168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-5" dirty="0"/>
              <a:t>+7-</a:t>
            </a:r>
            <a:r>
              <a:rPr lang="ru-RU" sz="1600" dirty="0"/>
              <a:t>965</a:t>
            </a:r>
            <a:r>
              <a:rPr lang="ru-RU" sz="1600" spc="-10" dirty="0"/>
              <a:t>-</a:t>
            </a:r>
            <a:r>
              <a:rPr lang="ru-RU" sz="1600" spc="5" dirty="0"/>
              <a:t>564-57-77</a:t>
            </a:r>
            <a:endParaRPr lang="ru-RU" sz="1600" dirty="0"/>
          </a:p>
        </p:txBody>
      </p:sp>
      <p:sp>
        <p:nvSpPr>
          <p:cNvPr id="57" name="object 8">
            <a:extLst>
              <a:ext uri="{FF2B5EF4-FFF2-40B4-BE49-F238E27FC236}">
                <a16:creationId xmlns:a16="http://schemas.microsoft.com/office/drawing/2014/main" id="{72C25EB6-9F18-4193-B1D3-7C76657856B3}"/>
              </a:ext>
            </a:extLst>
          </p:cNvPr>
          <p:cNvSpPr/>
          <p:nvPr/>
        </p:nvSpPr>
        <p:spPr>
          <a:xfrm>
            <a:off x="3206500" y="4029460"/>
            <a:ext cx="640079" cy="640079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359664" y="0"/>
                </a:moveTo>
                <a:lnTo>
                  <a:pt x="310858" y="3283"/>
                </a:lnTo>
                <a:lnTo>
                  <a:pt x="264049" y="12847"/>
                </a:lnTo>
                <a:lnTo>
                  <a:pt x="219664" y="28263"/>
                </a:lnTo>
                <a:lnTo>
                  <a:pt x="178133" y="49103"/>
                </a:lnTo>
                <a:lnTo>
                  <a:pt x="139882" y="74939"/>
                </a:lnTo>
                <a:lnTo>
                  <a:pt x="105341" y="105341"/>
                </a:lnTo>
                <a:lnTo>
                  <a:pt x="74939" y="139882"/>
                </a:lnTo>
                <a:lnTo>
                  <a:pt x="49103" y="178133"/>
                </a:lnTo>
                <a:lnTo>
                  <a:pt x="28263" y="219664"/>
                </a:lnTo>
                <a:lnTo>
                  <a:pt x="12847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7" y="455278"/>
                </a:lnTo>
                <a:lnTo>
                  <a:pt x="28263" y="499663"/>
                </a:lnTo>
                <a:lnTo>
                  <a:pt x="49103" y="541194"/>
                </a:lnTo>
                <a:lnTo>
                  <a:pt x="74939" y="579445"/>
                </a:lnTo>
                <a:lnTo>
                  <a:pt x="105341" y="613986"/>
                </a:lnTo>
                <a:lnTo>
                  <a:pt x="139882" y="644388"/>
                </a:lnTo>
                <a:lnTo>
                  <a:pt x="178133" y="670224"/>
                </a:lnTo>
                <a:lnTo>
                  <a:pt x="219664" y="691064"/>
                </a:lnTo>
                <a:lnTo>
                  <a:pt x="264049" y="706480"/>
                </a:lnTo>
                <a:lnTo>
                  <a:pt x="310858" y="716044"/>
                </a:lnTo>
                <a:lnTo>
                  <a:pt x="359664" y="719327"/>
                </a:lnTo>
                <a:lnTo>
                  <a:pt x="408469" y="716044"/>
                </a:lnTo>
                <a:lnTo>
                  <a:pt x="455278" y="706480"/>
                </a:lnTo>
                <a:lnTo>
                  <a:pt x="499663" y="691064"/>
                </a:lnTo>
                <a:lnTo>
                  <a:pt x="541194" y="670224"/>
                </a:lnTo>
                <a:lnTo>
                  <a:pt x="579445" y="644388"/>
                </a:lnTo>
                <a:lnTo>
                  <a:pt x="613986" y="613986"/>
                </a:lnTo>
                <a:lnTo>
                  <a:pt x="644388" y="579445"/>
                </a:lnTo>
                <a:lnTo>
                  <a:pt x="670224" y="541194"/>
                </a:lnTo>
                <a:lnTo>
                  <a:pt x="691064" y="499663"/>
                </a:lnTo>
                <a:lnTo>
                  <a:pt x="706480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80" y="264049"/>
                </a:lnTo>
                <a:lnTo>
                  <a:pt x="691064" y="219664"/>
                </a:lnTo>
                <a:lnTo>
                  <a:pt x="670224" y="178133"/>
                </a:lnTo>
                <a:lnTo>
                  <a:pt x="644388" y="139882"/>
                </a:lnTo>
                <a:lnTo>
                  <a:pt x="613986" y="105341"/>
                </a:lnTo>
                <a:lnTo>
                  <a:pt x="579445" y="74939"/>
                </a:lnTo>
                <a:lnTo>
                  <a:pt x="541194" y="49103"/>
                </a:lnTo>
                <a:lnTo>
                  <a:pt x="499663" y="28263"/>
                </a:lnTo>
                <a:lnTo>
                  <a:pt x="455278" y="12847"/>
                </a:lnTo>
                <a:lnTo>
                  <a:pt x="408469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DB183A21-F015-4C6C-A8C8-229AD829BD65}"/>
              </a:ext>
            </a:extLst>
          </p:cNvPr>
          <p:cNvSpPr/>
          <p:nvPr/>
        </p:nvSpPr>
        <p:spPr>
          <a:xfrm>
            <a:off x="3339427" y="4219333"/>
            <a:ext cx="374216" cy="260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3089E9-3042-4A0F-AB4B-63A1E25BA300}"/>
              </a:ext>
            </a:extLst>
          </p:cNvPr>
          <p:cNvSpPr txBox="1"/>
          <p:nvPr/>
        </p:nvSpPr>
        <p:spPr>
          <a:xfrm>
            <a:off x="3899669" y="4135833"/>
            <a:ext cx="20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5" dirty="0"/>
              <a:t>gataulin24@mail.ru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08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5AEB5B0D-C1A2-4284-9CFA-7EEAFD5C68C1}"/>
              </a:ext>
            </a:extLst>
          </p:cNvPr>
          <p:cNvSpPr/>
          <p:nvPr/>
        </p:nvSpPr>
        <p:spPr>
          <a:xfrm>
            <a:off x="515922" y="877343"/>
            <a:ext cx="2093221" cy="2089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D5DB6666-003B-47D7-8100-FBABE046DD59}"/>
              </a:ext>
            </a:extLst>
          </p:cNvPr>
          <p:cNvSpPr/>
          <p:nvPr/>
        </p:nvSpPr>
        <p:spPr>
          <a:xfrm>
            <a:off x="525017" y="886469"/>
            <a:ext cx="2020824" cy="201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51AF161C-F00E-4DFA-98BD-B14172FE8388}"/>
              </a:ext>
            </a:extLst>
          </p:cNvPr>
          <p:cNvSpPr txBox="1"/>
          <p:nvPr/>
        </p:nvSpPr>
        <p:spPr>
          <a:xfrm>
            <a:off x="3098111" y="920255"/>
            <a:ext cx="2023163" cy="61405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950" b="1" spc="-5" dirty="0">
                <a:latin typeface="Calibri"/>
                <a:cs typeface="Calibri"/>
              </a:rPr>
              <a:t>«Айкидо </a:t>
            </a:r>
            <a:r>
              <a:rPr sz="1950" b="1" dirty="0">
                <a:latin typeface="Calibri"/>
                <a:cs typeface="Calibri"/>
              </a:rPr>
              <a:t>–</a:t>
            </a:r>
            <a:r>
              <a:rPr sz="1950" b="1" spc="-32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детям»</a:t>
            </a:r>
            <a:endParaRPr sz="1950">
              <a:latin typeface="Calibri"/>
              <a:cs typeface="Calibri"/>
            </a:endParaRPr>
          </a:p>
          <a:p>
            <a:pPr marL="13758">
              <a:spcBef>
                <a:spcPts val="5"/>
              </a:spcBef>
            </a:pPr>
            <a:r>
              <a:rPr sz="1950" b="1" spc="-5" dirty="0">
                <a:latin typeface="Calibri"/>
                <a:cs typeface="Calibri"/>
              </a:rPr>
              <a:t>2017-2018</a:t>
            </a:r>
            <a:r>
              <a:rPr sz="1950" b="1" spc="-11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гг.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080BC49-CFB2-4612-9BB5-C66B64DDF7A2}"/>
              </a:ext>
            </a:extLst>
          </p:cNvPr>
          <p:cNvSpPr txBox="1"/>
          <p:nvPr/>
        </p:nvSpPr>
        <p:spPr>
          <a:xfrm>
            <a:off x="3098111" y="1518525"/>
            <a:ext cx="1631050" cy="946349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323994" indent="-310926">
              <a:spcBef>
                <a:spcPts val="97"/>
              </a:spcBef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5" dirty="0">
                <a:latin typeface="Calibri"/>
                <a:cs typeface="Calibri"/>
              </a:rPr>
              <a:t>5 </a:t>
            </a:r>
            <a:r>
              <a:rPr sz="1517" dirty="0">
                <a:latin typeface="Calibri"/>
                <a:cs typeface="Calibri"/>
              </a:rPr>
              <a:t>залов</a:t>
            </a:r>
            <a:endParaRPr sz="1517">
              <a:latin typeface="Calibri"/>
              <a:cs typeface="Calibri"/>
            </a:endParaRPr>
          </a:p>
          <a:p>
            <a:pPr marL="323994" indent="-310926"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16" dirty="0">
                <a:latin typeface="Calibri"/>
                <a:cs typeface="Calibri"/>
              </a:rPr>
              <a:t>110</a:t>
            </a:r>
            <a:r>
              <a:rPr sz="1517" spc="22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детей</a:t>
            </a:r>
            <a:endParaRPr sz="1517">
              <a:latin typeface="Calibri"/>
              <a:cs typeface="Calibri"/>
            </a:endParaRPr>
          </a:p>
          <a:p>
            <a:pPr marL="323994" indent="-310926">
              <a:spcBef>
                <a:spcPts val="5"/>
              </a:spcBef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16" dirty="0">
                <a:latin typeface="Calibri"/>
                <a:cs typeface="Calibri"/>
              </a:rPr>
              <a:t>300</a:t>
            </a:r>
            <a:r>
              <a:rPr sz="1517" spc="-27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тренировок</a:t>
            </a:r>
            <a:endParaRPr sz="1517">
              <a:latin typeface="Calibri"/>
              <a:cs typeface="Calibri"/>
            </a:endParaRPr>
          </a:p>
          <a:p>
            <a:pPr marL="323994" indent="-310926"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5" dirty="0">
                <a:latin typeface="Calibri"/>
                <a:cs typeface="Calibri"/>
              </a:rPr>
              <a:t>г.</a:t>
            </a:r>
            <a:r>
              <a:rPr sz="1517" spc="-11" dirty="0">
                <a:latin typeface="Calibri"/>
                <a:cs typeface="Calibri"/>
              </a:rPr>
              <a:t> Пермь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E8B1F778-82AA-474D-B706-3822F57E1322}"/>
              </a:ext>
            </a:extLst>
          </p:cNvPr>
          <p:cNvSpPr txBox="1"/>
          <p:nvPr/>
        </p:nvSpPr>
        <p:spPr>
          <a:xfrm>
            <a:off x="5104619" y="2038257"/>
            <a:ext cx="2387071" cy="931388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950" b="1" spc="-5" dirty="0">
                <a:latin typeface="Calibri"/>
                <a:cs typeface="Calibri"/>
              </a:rPr>
              <a:t>«Айкидо </a:t>
            </a:r>
            <a:r>
              <a:rPr sz="1950" b="1" dirty="0">
                <a:latin typeface="Calibri"/>
                <a:cs typeface="Calibri"/>
              </a:rPr>
              <a:t>– </a:t>
            </a:r>
            <a:r>
              <a:rPr sz="1950" b="1" spc="-5" dirty="0">
                <a:latin typeface="Calibri"/>
                <a:cs typeface="Calibri"/>
              </a:rPr>
              <a:t>детям:</a:t>
            </a:r>
            <a:endParaRPr sz="1950">
              <a:latin typeface="Calibri"/>
              <a:cs typeface="Calibri"/>
            </a:endParaRPr>
          </a:p>
          <a:p>
            <a:pPr marL="13758" marR="5503">
              <a:lnSpc>
                <a:spcPts val="2362"/>
              </a:lnSpc>
              <a:spcBef>
                <a:spcPts val="65"/>
              </a:spcBef>
            </a:pPr>
            <a:r>
              <a:rPr sz="1950" b="1" spc="-11" dirty="0">
                <a:latin typeface="Calibri"/>
                <a:cs typeface="Calibri"/>
              </a:rPr>
              <a:t>Новые </a:t>
            </a:r>
            <a:r>
              <a:rPr sz="1950" b="1" spc="-5" dirty="0">
                <a:latin typeface="Calibri"/>
                <a:cs typeface="Calibri"/>
              </a:rPr>
              <a:t>возможности»  2018-2019 </a:t>
            </a:r>
            <a:r>
              <a:rPr sz="1950" b="1" dirty="0">
                <a:latin typeface="Calibri"/>
                <a:cs typeface="Calibri"/>
              </a:rPr>
              <a:t>гг.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0D9E7B2F-87BA-4F6E-94F8-6BE6D4606DA3}"/>
              </a:ext>
            </a:extLst>
          </p:cNvPr>
          <p:cNvSpPr/>
          <p:nvPr/>
        </p:nvSpPr>
        <p:spPr>
          <a:xfrm>
            <a:off x="7455925" y="1989339"/>
            <a:ext cx="2180833" cy="2180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6B0C7486-362E-4791-B4B6-0E2A93191FE8}"/>
              </a:ext>
            </a:extLst>
          </p:cNvPr>
          <p:cNvSpPr/>
          <p:nvPr/>
        </p:nvSpPr>
        <p:spPr>
          <a:xfrm>
            <a:off x="7485634" y="2019046"/>
            <a:ext cx="2067052" cy="2067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71A32D28-74AB-41AA-8E02-B17B60EFEE6D}"/>
              </a:ext>
            </a:extLst>
          </p:cNvPr>
          <p:cNvSpPr/>
          <p:nvPr/>
        </p:nvSpPr>
        <p:spPr>
          <a:xfrm>
            <a:off x="126161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ED1E80F4-079F-419B-A434-E3FED5A260FC}"/>
              </a:ext>
            </a:extLst>
          </p:cNvPr>
          <p:cNvSpPr txBox="1">
            <a:spLocks/>
          </p:cNvSpPr>
          <p:nvPr/>
        </p:nvSpPr>
        <p:spPr>
          <a:xfrm>
            <a:off x="420952" y="316311"/>
            <a:ext cx="5217848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spc="-5" dirty="0">
                <a:latin typeface="Calibri"/>
                <a:cs typeface="Calibri"/>
              </a:rPr>
              <a:t>Развитие проекта </a:t>
            </a:r>
            <a:r>
              <a:rPr lang="ru-RU" sz="2600" b="1" dirty="0">
                <a:latin typeface="Calibri"/>
                <a:cs typeface="Calibri"/>
              </a:rPr>
              <a:t>«Айкидо</a:t>
            </a:r>
            <a:r>
              <a:rPr lang="ru-RU" sz="2600" b="1" spc="-38" dirty="0">
                <a:latin typeface="Calibri"/>
                <a:cs typeface="Calibri"/>
              </a:rPr>
              <a:t> </a:t>
            </a:r>
            <a:r>
              <a:rPr lang="ru-RU" sz="2600" b="1" spc="-5" dirty="0">
                <a:latin typeface="Calibri"/>
                <a:cs typeface="Calibri"/>
              </a:rPr>
              <a:t>–детям»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B8093BF1-F5FB-4EBD-98D3-94DF99AA2002}"/>
              </a:ext>
            </a:extLst>
          </p:cNvPr>
          <p:cNvSpPr txBox="1"/>
          <p:nvPr/>
        </p:nvSpPr>
        <p:spPr>
          <a:xfrm>
            <a:off x="2951170" y="2936817"/>
            <a:ext cx="4871138" cy="3006838"/>
          </a:xfrm>
          <a:prstGeom prst="rect">
            <a:avLst/>
          </a:prstGeom>
        </p:spPr>
        <p:txBody>
          <a:bodyPr vert="horz" wrap="square" lIns="0" tIns="13070" rIns="0" bIns="0" rtlCol="0">
            <a:spAutoFit/>
          </a:bodyPr>
          <a:lstStyle/>
          <a:p>
            <a:pPr marL="2477756" indent="-311612">
              <a:spcBef>
                <a:spcPts val="103"/>
              </a:spcBef>
              <a:buClr>
                <a:srgbClr val="4471C4"/>
              </a:buClr>
              <a:buFont typeface="Arial"/>
              <a:buChar char="•"/>
              <a:tabLst>
                <a:tab pos="2477756" algn="l"/>
                <a:tab pos="2478444" algn="l"/>
              </a:tabLst>
            </a:pPr>
            <a:r>
              <a:rPr sz="1517" spc="-16" dirty="0">
                <a:latin typeface="Calibri"/>
                <a:cs typeface="Calibri"/>
              </a:rPr>
              <a:t>10</a:t>
            </a:r>
            <a:r>
              <a:rPr sz="1517" dirty="0">
                <a:latin typeface="Calibri"/>
                <a:cs typeface="Calibri"/>
              </a:rPr>
              <a:t> залов</a:t>
            </a:r>
            <a:endParaRPr sz="1517">
              <a:latin typeface="Calibri"/>
              <a:cs typeface="Calibri"/>
            </a:endParaRPr>
          </a:p>
          <a:p>
            <a:pPr marL="2477756" indent="-311612">
              <a:buClr>
                <a:srgbClr val="4471C4"/>
              </a:buClr>
              <a:buFont typeface="Arial"/>
              <a:buChar char="•"/>
              <a:tabLst>
                <a:tab pos="2477756" algn="l"/>
                <a:tab pos="2478444" algn="l"/>
              </a:tabLst>
            </a:pPr>
            <a:r>
              <a:rPr sz="1517" spc="-16" dirty="0">
                <a:latin typeface="Calibri"/>
                <a:cs typeface="Calibri"/>
              </a:rPr>
              <a:t>285</a:t>
            </a:r>
            <a:r>
              <a:rPr sz="1517" spc="27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детей</a:t>
            </a:r>
            <a:endParaRPr sz="1517">
              <a:latin typeface="Calibri"/>
              <a:cs typeface="Calibri"/>
            </a:endParaRPr>
          </a:p>
          <a:p>
            <a:pPr marL="2477756" indent="-311612">
              <a:buClr>
                <a:srgbClr val="4471C4"/>
              </a:buClr>
              <a:buFont typeface="Arial"/>
              <a:buChar char="•"/>
              <a:tabLst>
                <a:tab pos="2477756" algn="l"/>
                <a:tab pos="2478444" algn="l"/>
              </a:tabLst>
            </a:pPr>
            <a:r>
              <a:rPr sz="1517" spc="-16" dirty="0">
                <a:latin typeface="Calibri"/>
                <a:cs typeface="Calibri"/>
              </a:rPr>
              <a:t>865</a:t>
            </a:r>
            <a:r>
              <a:rPr sz="1517" spc="27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тренировок</a:t>
            </a:r>
            <a:endParaRPr sz="1517">
              <a:latin typeface="Calibri"/>
              <a:cs typeface="Calibri"/>
            </a:endParaRPr>
          </a:p>
          <a:p>
            <a:pPr marL="2477756" indent="-311612">
              <a:lnSpc>
                <a:spcPts val="1803"/>
              </a:lnSpc>
              <a:buClr>
                <a:srgbClr val="4471C4"/>
              </a:buClr>
              <a:buFont typeface="Arial"/>
              <a:buChar char="•"/>
              <a:tabLst>
                <a:tab pos="2477756" algn="l"/>
                <a:tab pos="2478444" algn="l"/>
              </a:tabLst>
            </a:pPr>
            <a:r>
              <a:rPr sz="1517" spc="-5" dirty="0">
                <a:latin typeface="Calibri"/>
                <a:cs typeface="Calibri"/>
              </a:rPr>
              <a:t>г. </a:t>
            </a:r>
            <a:r>
              <a:rPr sz="1517" spc="-16" dirty="0">
                <a:latin typeface="Calibri"/>
                <a:cs typeface="Calibri"/>
              </a:rPr>
              <a:t>Пермь,</a:t>
            </a:r>
            <a:r>
              <a:rPr sz="1517" spc="49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Добрянка</a:t>
            </a:r>
            <a:endParaRPr sz="1517">
              <a:latin typeface="Calibri"/>
              <a:cs typeface="Calibri"/>
            </a:endParaRPr>
          </a:p>
          <a:p>
            <a:pPr marL="13758">
              <a:lnSpc>
                <a:spcPts val="2324"/>
              </a:lnSpc>
            </a:pPr>
            <a:r>
              <a:rPr sz="1950" b="1" spc="-5" dirty="0">
                <a:latin typeface="Calibri"/>
                <a:cs typeface="Calibri"/>
              </a:rPr>
              <a:t>«Айкидо </a:t>
            </a:r>
            <a:r>
              <a:rPr sz="1950" b="1" dirty="0">
                <a:latin typeface="Calibri"/>
                <a:cs typeface="Calibri"/>
              </a:rPr>
              <a:t>–</a:t>
            </a:r>
            <a:r>
              <a:rPr sz="1950" b="1" spc="11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детям:</a:t>
            </a:r>
            <a:endParaRPr sz="1950">
              <a:latin typeface="Calibri"/>
              <a:cs typeface="Calibri"/>
            </a:endParaRPr>
          </a:p>
          <a:p>
            <a:pPr marL="13758" marR="2516966">
              <a:spcBef>
                <a:spcPts val="27"/>
              </a:spcBef>
            </a:pPr>
            <a:r>
              <a:rPr sz="1950" b="1" spc="-5" dirty="0">
                <a:latin typeface="Calibri"/>
                <a:cs typeface="Calibri"/>
              </a:rPr>
              <a:t>Развиваемся вместе»  2020-2021 </a:t>
            </a:r>
            <a:r>
              <a:rPr sz="1950" b="1" dirty="0">
                <a:latin typeface="Calibri"/>
                <a:cs typeface="Calibri"/>
              </a:rPr>
              <a:t>гг.</a:t>
            </a:r>
            <a:endParaRPr sz="1950">
              <a:latin typeface="Calibri"/>
              <a:cs typeface="Calibri"/>
            </a:endParaRPr>
          </a:p>
          <a:p>
            <a:pPr marL="323994" indent="-310926">
              <a:spcBef>
                <a:spcPts val="16"/>
              </a:spcBef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16" dirty="0">
                <a:latin typeface="Calibri"/>
                <a:cs typeface="Calibri"/>
              </a:rPr>
              <a:t>17</a:t>
            </a:r>
            <a:r>
              <a:rPr sz="1517" dirty="0">
                <a:latin typeface="Calibri"/>
                <a:cs typeface="Calibri"/>
              </a:rPr>
              <a:t> залов</a:t>
            </a:r>
            <a:endParaRPr sz="1517">
              <a:latin typeface="Calibri"/>
              <a:cs typeface="Calibri"/>
            </a:endParaRPr>
          </a:p>
          <a:p>
            <a:pPr marL="323994" indent="-310926">
              <a:spcBef>
                <a:spcPts val="5"/>
              </a:spcBef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16" dirty="0">
                <a:latin typeface="Calibri"/>
                <a:cs typeface="Calibri"/>
              </a:rPr>
              <a:t>410</a:t>
            </a:r>
            <a:r>
              <a:rPr sz="1517" spc="27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детей</a:t>
            </a:r>
            <a:endParaRPr sz="1517">
              <a:latin typeface="Calibri"/>
              <a:cs typeface="Calibri"/>
            </a:endParaRPr>
          </a:p>
          <a:p>
            <a:pPr marL="323994" indent="-310926"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16" dirty="0">
                <a:latin typeface="Calibri"/>
                <a:cs typeface="Calibri"/>
              </a:rPr>
              <a:t>1458</a:t>
            </a:r>
            <a:r>
              <a:rPr sz="1517" spc="54" dirty="0">
                <a:latin typeface="Calibri"/>
                <a:cs typeface="Calibri"/>
              </a:rPr>
              <a:t> </a:t>
            </a:r>
            <a:r>
              <a:rPr sz="1517" spc="-11" dirty="0">
                <a:latin typeface="Calibri"/>
                <a:cs typeface="Calibri"/>
              </a:rPr>
              <a:t>тренировок</a:t>
            </a:r>
            <a:endParaRPr sz="1517">
              <a:latin typeface="Calibri"/>
              <a:cs typeface="Calibri"/>
            </a:endParaRPr>
          </a:p>
          <a:p>
            <a:pPr marL="323994" indent="-310926">
              <a:buClr>
                <a:srgbClr val="4471C4"/>
              </a:buClr>
              <a:buFont typeface="Arial"/>
              <a:buChar char="•"/>
              <a:tabLst>
                <a:tab pos="323994" algn="l"/>
                <a:tab pos="324683" algn="l"/>
              </a:tabLst>
            </a:pPr>
            <a:r>
              <a:rPr sz="1517" spc="-5" dirty="0">
                <a:latin typeface="Calibri"/>
                <a:cs typeface="Calibri"/>
              </a:rPr>
              <a:t>4 </a:t>
            </a:r>
            <a:r>
              <a:rPr sz="1517" spc="-16" dirty="0">
                <a:latin typeface="Calibri"/>
                <a:cs typeface="Calibri"/>
              </a:rPr>
              <a:t>территории </a:t>
            </a:r>
            <a:r>
              <a:rPr sz="1517" spc="-5" dirty="0">
                <a:latin typeface="Calibri"/>
                <a:cs typeface="Calibri"/>
              </a:rPr>
              <a:t>Пермского</a:t>
            </a:r>
            <a:r>
              <a:rPr sz="1517" spc="-173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края:</a:t>
            </a:r>
            <a:endParaRPr sz="1517">
              <a:latin typeface="Calibri"/>
              <a:cs typeface="Calibri"/>
            </a:endParaRPr>
          </a:p>
          <a:p>
            <a:pPr marL="323994"/>
            <a:r>
              <a:rPr sz="1517" spc="-5" dirty="0">
                <a:latin typeface="Calibri"/>
                <a:cs typeface="Calibri"/>
              </a:rPr>
              <a:t>г. </a:t>
            </a:r>
            <a:r>
              <a:rPr sz="1517" spc="-11" dirty="0">
                <a:latin typeface="Calibri"/>
                <a:cs typeface="Calibri"/>
              </a:rPr>
              <a:t>Пермь, </a:t>
            </a:r>
            <a:r>
              <a:rPr sz="1517" spc="-5" dirty="0">
                <a:latin typeface="Calibri"/>
                <a:cs typeface="Calibri"/>
              </a:rPr>
              <a:t>Добрянка, </a:t>
            </a:r>
            <a:r>
              <a:rPr sz="1517" spc="-11" dirty="0">
                <a:latin typeface="Calibri"/>
                <a:cs typeface="Calibri"/>
              </a:rPr>
              <a:t>Лысьва, Верещагино,</a:t>
            </a:r>
            <a:r>
              <a:rPr sz="1517" spc="206" dirty="0">
                <a:latin typeface="Calibri"/>
                <a:cs typeface="Calibri"/>
              </a:rPr>
              <a:t> </a:t>
            </a:r>
            <a:r>
              <a:rPr sz="1517" spc="-5" dirty="0">
                <a:latin typeface="Calibri"/>
                <a:cs typeface="Calibri"/>
              </a:rPr>
              <a:t>Менделеево</a:t>
            </a:r>
            <a:endParaRPr sz="1517">
              <a:latin typeface="Calibri"/>
              <a:cs typeface="Calibri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B8C80490-869D-44B7-95D7-42196F0FB87D}"/>
              </a:ext>
            </a:extLst>
          </p:cNvPr>
          <p:cNvSpPr/>
          <p:nvPr/>
        </p:nvSpPr>
        <p:spPr>
          <a:xfrm>
            <a:off x="515866" y="3766503"/>
            <a:ext cx="2096793" cy="2096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748D3F08-8E53-4419-B89E-C100B878A3D3}"/>
              </a:ext>
            </a:extLst>
          </p:cNvPr>
          <p:cNvSpPr/>
          <p:nvPr/>
        </p:nvSpPr>
        <p:spPr>
          <a:xfrm>
            <a:off x="525017" y="3775710"/>
            <a:ext cx="2024126" cy="20241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195021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1">
            <a:extLst>
              <a:ext uri="{FF2B5EF4-FFF2-40B4-BE49-F238E27FC236}">
                <a16:creationId xmlns:a16="http://schemas.microsoft.com/office/drawing/2014/main" id="{56FA6D53-FE23-4E75-ACA6-AD64A0F4C79B}"/>
              </a:ext>
            </a:extLst>
          </p:cNvPr>
          <p:cNvSpPr/>
          <p:nvPr/>
        </p:nvSpPr>
        <p:spPr>
          <a:xfrm>
            <a:off x="126161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191333EE-AE1A-4D1E-8131-2682FDB8593A}"/>
              </a:ext>
            </a:extLst>
          </p:cNvPr>
          <p:cNvSpPr txBox="1">
            <a:spLocks/>
          </p:cNvSpPr>
          <p:nvPr/>
        </p:nvSpPr>
        <p:spPr>
          <a:xfrm>
            <a:off x="302070" y="334335"/>
            <a:ext cx="2684939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«Айкидо –</a:t>
            </a:r>
            <a:r>
              <a:rPr lang="ru-RU" sz="2600" b="1" spc="-103" dirty="0">
                <a:latin typeface="Calibri"/>
                <a:cs typeface="Calibri"/>
              </a:rPr>
              <a:t> </a:t>
            </a:r>
            <a:r>
              <a:rPr lang="ru-RU" sz="2600" b="1" spc="-5" dirty="0">
                <a:latin typeface="Calibri"/>
                <a:cs typeface="Calibri"/>
              </a:rPr>
              <a:t>детям»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ED249C1-8739-41AE-8AEC-E3D555EDC3E8}"/>
              </a:ext>
            </a:extLst>
          </p:cNvPr>
          <p:cNvSpPr/>
          <p:nvPr/>
        </p:nvSpPr>
        <p:spPr>
          <a:xfrm>
            <a:off x="4857041" y="1979264"/>
            <a:ext cx="3873179" cy="3876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EBFB791-2EDF-4852-B91E-F2AC7E15743C}"/>
              </a:ext>
            </a:extLst>
          </p:cNvPr>
          <p:cNvSpPr/>
          <p:nvPr/>
        </p:nvSpPr>
        <p:spPr>
          <a:xfrm>
            <a:off x="4890272" y="2018495"/>
            <a:ext cx="3800601" cy="379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9F63A74-9301-4583-891C-EA2DC8AF240C}"/>
              </a:ext>
            </a:extLst>
          </p:cNvPr>
          <p:cNvSpPr/>
          <p:nvPr/>
        </p:nvSpPr>
        <p:spPr>
          <a:xfrm>
            <a:off x="1159011" y="2547365"/>
            <a:ext cx="3480307" cy="3467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75FCAB5-0B29-4F30-9A3D-A0F238863F07}"/>
              </a:ext>
            </a:extLst>
          </p:cNvPr>
          <p:cNvSpPr txBox="1"/>
          <p:nvPr/>
        </p:nvSpPr>
        <p:spPr>
          <a:xfrm>
            <a:off x="871837" y="819599"/>
            <a:ext cx="8521912" cy="1081289"/>
          </a:xfrm>
          <a:prstGeom prst="rect">
            <a:avLst/>
          </a:prstGeom>
        </p:spPr>
        <p:txBody>
          <a:bodyPr vert="horz" wrap="square" lIns="0" tIns="14446" rIns="0" bIns="0" rtlCol="0">
            <a:spAutoFit/>
          </a:bodyPr>
          <a:lstStyle/>
          <a:p>
            <a:pPr marL="188480" indent="-175410">
              <a:spcBef>
                <a:spcPts val="114"/>
              </a:spcBef>
              <a:buSzPct val="93750"/>
              <a:buFont typeface="Wingdings"/>
              <a:buChar char=""/>
              <a:tabLst>
                <a:tab pos="189168" algn="l"/>
              </a:tabLst>
            </a:pPr>
            <a:r>
              <a:rPr sz="1733" i="1" spc="-5" dirty="0">
                <a:latin typeface="Calibri"/>
                <a:cs typeface="Calibri"/>
              </a:rPr>
              <a:t>Презентация </a:t>
            </a:r>
            <a:r>
              <a:rPr sz="1733" i="1" dirty="0">
                <a:latin typeface="Calibri"/>
                <a:cs typeface="Calibri"/>
              </a:rPr>
              <a:t>проекта </a:t>
            </a:r>
            <a:r>
              <a:rPr sz="1733" i="1" spc="-5" dirty="0">
                <a:latin typeface="Calibri"/>
                <a:cs typeface="Calibri"/>
              </a:rPr>
              <a:t>на федеральной площадке </a:t>
            </a:r>
            <a:r>
              <a:rPr sz="1733" i="1" dirty="0">
                <a:latin typeface="Calibri"/>
                <a:cs typeface="Calibri"/>
              </a:rPr>
              <a:t>–</a:t>
            </a:r>
            <a:endParaRPr sz="1733" dirty="0">
              <a:latin typeface="Calibri"/>
              <a:cs typeface="Calibri"/>
            </a:endParaRPr>
          </a:p>
          <a:p>
            <a:pPr marL="13758"/>
            <a:r>
              <a:rPr sz="1733" i="1" spc="-5" dirty="0">
                <a:latin typeface="Calibri"/>
                <a:cs typeface="Calibri"/>
              </a:rPr>
              <a:t>Форум Национального </a:t>
            </a:r>
            <a:r>
              <a:rPr sz="1733" i="1" dirty="0">
                <a:latin typeface="Calibri"/>
                <a:cs typeface="Calibri"/>
              </a:rPr>
              <a:t>Совета </a:t>
            </a:r>
            <a:r>
              <a:rPr sz="1733" i="1" spc="-5" dirty="0">
                <a:latin typeface="Calibri"/>
                <a:cs typeface="Calibri"/>
              </a:rPr>
              <a:t>Айкидо России, апрель </a:t>
            </a:r>
            <a:r>
              <a:rPr sz="1733" i="1" spc="5" dirty="0">
                <a:latin typeface="Calibri"/>
                <a:cs typeface="Calibri"/>
              </a:rPr>
              <a:t>2019 </a:t>
            </a:r>
            <a:r>
              <a:rPr sz="1733" i="1" spc="11" dirty="0">
                <a:latin typeface="Calibri"/>
                <a:cs typeface="Calibri"/>
              </a:rPr>
              <a:t>г.</a:t>
            </a:r>
            <a:endParaRPr sz="1733" dirty="0">
              <a:latin typeface="Calibri"/>
              <a:cs typeface="Calibri"/>
            </a:endParaRPr>
          </a:p>
          <a:p>
            <a:pPr marL="13758" marR="5503">
              <a:spcBef>
                <a:spcPts val="5"/>
              </a:spcBef>
              <a:buSzPct val="93750"/>
              <a:buFont typeface="Wingdings"/>
              <a:buChar char=""/>
              <a:tabLst>
                <a:tab pos="189168" algn="l"/>
              </a:tabLst>
            </a:pPr>
            <a:r>
              <a:rPr sz="1733" i="1" dirty="0">
                <a:latin typeface="Calibri"/>
                <a:cs typeface="Calibri"/>
              </a:rPr>
              <a:t>выбран экспертами II </a:t>
            </a:r>
            <a:r>
              <a:rPr sz="1733" i="1" spc="-5" dirty="0">
                <a:latin typeface="Calibri"/>
                <a:cs typeface="Calibri"/>
              </a:rPr>
              <a:t>Всероссийской конференции </a:t>
            </a:r>
            <a:r>
              <a:rPr sz="1733" i="1" dirty="0">
                <a:latin typeface="Calibri"/>
                <a:cs typeface="Calibri"/>
              </a:rPr>
              <a:t>«Опыт и </a:t>
            </a:r>
            <a:r>
              <a:rPr sz="1733" i="1" spc="-5" dirty="0">
                <a:latin typeface="Calibri"/>
                <a:cs typeface="Calibri"/>
              </a:rPr>
              <a:t>роль </a:t>
            </a:r>
            <a:r>
              <a:rPr sz="1733" i="1" dirty="0">
                <a:latin typeface="Calibri"/>
                <a:cs typeface="Calibri"/>
              </a:rPr>
              <a:t>НКО в сфере </a:t>
            </a:r>
            <a:r>
              <a:rPr sz="1733" i="1" spc="-11" dirty="0">
                <a:latin typeface="Calibri"/>
                <a:cs typeface="Calibri"/>
              </a:rPr>
              <a:t>защиты  </a:t>
            </a:r>
            <a:r>
              <a:rPr sz="1733" i="1" dirty="0">
                <a:latin typeface="Calibri"/>
                <a:cs typeface="Calibri"/>
              </a:rPr>
              <a:t>и </a:t>
            </a:r>
            <a:r>
              <a:rPr sz="1733" i="1" spc="-5" dirty="0">
                <a:latin typeface="Calibri"/>
                <a:cs typeface="Calibri"/>
              </a:rPr>
              <a:t>благополучия </a:t>
            </a:r>
            <a:r>
              <a:rPr sz="1733" i="1" dirty="0">
                <a:latin typeface="Calibri"/>
                <a:cs typeface="Calibri"/>
              </a:rPr>
              <a:t>детства: </a:t>
            </a:r>
            <a:r>
              <a:rPr sz="1733" i="1" spc="-5" dirty="0">
                <a:latin typeface="Calibri"/>
                <a:cs typeface="Calibri"/>
              </a:rPr>
              <a:t>объединяем</a:t>
            </a:r>
            <a:r>
              <a:rPr sz="1733" i="1" spc="-65" dirty="0">
                <a:latin typeface="Calibri"/>
                <a:cs typeface="Calibri"/>
              </a:rPr>
              <a:t> </a:t>
            </a:r>
            <a:r>
              <a:rPr sz="1733" i="1" spc="-5" dirty="0">
                <a:latin typeface="Calibri"/>
                <a:cs typeface="Calibri"/>
              </a:rPr>
              <a:t>усилия»</a:t>
            </a:r>
            <a:endParaRPr sz="17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83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10CE574-93FA-4732-A605-365C1DCAB59D}"/>
              </a:ext>
            </a:extLst>
          </p:cNvPr>
          <p:cNvSpPr txBox="1">
            <a:spLocks/>
          </p:cNvSpPr>
          <p:nvPr/>
        </p:nvSpPr>
        <p:spPr>
          <a:xfrm>
            <a:off x="1083499" y="110002"/>
            <a:ext cx="7686781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«Айкидо – </a:t>
            </a:r>
            <a:r>
              <a:rPr lang="ru-RU" sz="2600" b="1" spc="-5" dirty="0">
                <a:latin typeface="Calibri"/>
                <a:cs typeface="Calibri"/>
              </a:rPr>
              <a:t>детям: </a:t>
            </a:r>
            <a:r>
              <a:rPr lang="ru-RU" sz="2600" b="1" spc="-11" dirty="0">
                <a:latin typeface="Calibri"/>
                <a:cs typeface="Calibri"/>
              </a:rPr>
              <a:t>Развиваемся вместе» </a:t>
            </a:r>
            <a:r>
              <a:rPr lang="ru-RU" sz="2600" b="1" spc="5" dirty="0">
                <a:latin typeface="Calibri"/>
                <a:cs typeface="Calibri"/>
              </a:rPr>
              <a:t>2020-2021</a:t>
            </a:r>
            <a:r>
              <a:rPr lang="ru-RU" sz="2600" b="1" spc="-27" dirty="0">
                <a:latin typeface="Calibri"/>
                <a:cs typeface="Calibri"/>
              </a:rPr>
              <a:t> </a:t>
            </a:r>
            <a:r>
              <a:rPr lang="ru-RU" sz="2600" b="1" spc="-11" dirty="0">
                <a:latin typeface="Calibri"/>
                <a:cs typeface="Calibri"/>
              </a:rPr>
              <a:t>гг.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2FC85A9-2E37-432E-B741-A3B354E23C83}"/>
              </a:ext>
            </a:extLst>
          </p:cNvPr>
          <p:cNvSpPr/>
          <p:nvPr/>
        </p:nvSpPr>
        <p:spPr>
          <a:xfrm>
            <a:off x="0" y="514330"/>
            <a:ext cx="9906000" cy="3817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E3F11C7-4048-4105-BB0E-77A18BFFB3D0}"/>
              </a:ext>
            </a:extLst>
          </p:cNvPr>
          <p:cNvSpPr txBox="1"/>
          <p:nvPr/>
        </p:nvSpPr>
        <p:spPr>
          <a:xfrm>
            <a:off x="302070" y="4331441"/>
            <a:ext cx="2971800" cy="1675886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386591" indent="-373521">
              <a:spcBef>
                <a:spcPts val="108"/>
              </a:spcBef>
              <a:buAutoNum type="arabicPeriod"/>
              <a:tabLst>
                <a:tab pos="386591" algn="l"/>
                <a:tab pos="387279" algn="l"/>
              </a:tabLst>
            </a:pPr>
            <a:r>
              <a:rPr sz="1200" b="1" dirty="0">
                <a:latin typeface="Calibri"/>
                <a:cs typeface="Calibri"/>
              </a:rPr>
              <a:t>Дворец </a:t>
            </a:r>
            <a:r>
              <a:rPr sz="1200" b="1" spc="-5" dirty="0">
                <a:latin typeface="Calibri"/>
                <a:cs typeface="Calibri"/>
              </a:rPr>
              <a:t>культуры </a:t>
            </a:r>
            <a:r>
              <a:rPr sz="1200" b="1" dirty="0">
                <a:latin typeface="Calibri"/>
                <a:cs typeface="Calibri"/>
              </a:rPr>
              <a:t>им.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Ю.А.Гагарина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dirty="0">
                <a:latin typeface="Calibri"/>
                <a:cs typeface="Calibri"/>
              </a:rPr>
              <a:t>Дворец </a:t>
            </a:r>
            <a:r>
              <a:rPr sz="1200" b="1" spc="-5" dirty="0">
                <a:latin typeface="Calibri"/>
                <a:cs typeface="Calibri"/>
              </a:rPr>
              <a:t>культуры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«Искра»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СОШ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«Мастерград»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СОШ</a:t>
            </a:r>
            <a:r>
              <a:rPr sz="1200" b="1" spc="22" dirty="0">
                <a:latin typeface="Calibri"/>
                <a:cs typeface="Calibri"/>
              </a:rPr>
              <a:t> </a:t>
            </a:r>
            <a:r>
              <a:rPr sz="1200" b="1" spc="-11" dirty="0">
                <a:latin typeface="Calibri"/>
                <a:cs typeface="Calibri"/>
              </a:rPr>
              <a:t>№42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</a:t>
            </a:r>
            <a:r>
              <a:rPr sz="1200" b="1" dirty="0">
                <a:latin typeface="Calibri"/>
                <a:cs typeface="Calibri"/>
              </a:rPr>
              <a:t>«Гимназия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spc="-11" dirty="0">
                <a:latin typeface="Calibri"/>
                <a:cs typeface="Calibri"/>
              </a:rPr>
              <a:t>№7»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СОШ</a:t>
            </a:r>
            <a:r>
              <a:rPr sz="1200" b="1" spc="22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№55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spcBef>
                <a:spcPts val="5"/>
              </a:spcBef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</a:t>
            </a:r>
            <a:r>
              <a:rPr sz="1200" b="1" dirty="0">
                <a:latin typeface="Calibri"/>
                <a:cs typeface="Calibri"/>
              </a:rPr>
              <a:t>«Гимназии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spc="-11" dirty="0">
                <a:latin typeface="Calibri"/>
                <a:cs typeface="Calibri"/>
              </a:rPr>
              <a:t>31»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СОШ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spc="-11" dirty="0">
                <a:latin typeface="Calibri"/>
                <a:cs typeface="Calibri"/>
              </a:rPr>
              <a:t>135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МАОУ СОШ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spc="-11" dirty="0">
                <a:latin typeface="Calibri"/>
                <a:cs typeface="Calibri"/>
              </a:rPr>
              <a:t>105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2A650817-56B5-4411-BE73-F441036B752F}"/>
              </a:ext>
            </a:extLst>
          </p:cNvPr>
          <p:cNvSpPr txBox="1"/>
          <p:nvPr/>
        </p:nvSpPr>
        <p:spPr>
          <a:xfrm>
            <a:off x="8339345" y="4301523"/>
            <a:ext cx="1193535" cy="937222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3758">
              <a:spcBef>
                <a:spcPts val="108"/>
              </a:spcBef>
            </a:pPr>
            <a:r>
              <a:rPr sz="1200" b="1" dirty="0">
                <a:latin typeface="Calibri"/>
                <a:cs typeface="Calibri"/>
              </a:rPr>
              <a:t>Пермский</a:t>
            </a:r>
            <a:r>
              <a:rPr sz="1200" b="1" spc="-87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край</a:t>
            </a:r>
            <a:endParaRPr sz="1200" dirty="0">
              <a:latin typeface="Calibri"/>
              <a:cs typeface="Calibri"/>
            </a:endParaRPr>
          </a:p>
          <a:p>
            <a:pPr marL="261395" indent="-247637">
              <a:buAutoNum type="arabicPeriod" startAt="14"/>
              <a:tabLst>
                <a:tab pos="261395" algn="l"/>
              </a:tabLst>
            </a:pPr>
            <a:r>
              <a:rPr sz="1200" b="1" dirty="0">
                <a:latin typeface="Calibri"/>
                <a:cs typeface="Calibri"/>
              </a:rPr>
              <a:t>Добрянка</a:t>
            </a:r>
            <a:endParaRPr sz="1200" dirty="0">
              <a:latin typeface="Calibri"/>
              <a:cs typeface="Calibri"/>
            </a:endParaRPr>
          </a:p>
          <a:p>
            <a:pPr marL="261395" indent="-247637">
              <a:buAutoNum type="arabicPeriod" startAt="14"/>
              <a:tabLst>
                <a:tab pos="261395" algn="l"/>
              </a:tabLst>
            </a:pPr>
            <a:r>
              <a:rPr sz="1200" b="1" spc="-5" dirty="0">
                <a:latin typeface="Calibri"/>
                <a:cs typeface="Calibri"/>
              </a:rPr>
              <a:t>Верещагино</a:t>
            </a:r>
            <a:endParaRPr sz="1200" dirty="0">
              <a:latin typeface="Calibri"/>
              <a:cs typeface="Calibri"/>
            </a:endParaRPr>
          </a:p>
          <a:p>
            <a:pPr marL="261395" indent="-247637">
              <a:buAutoNum type="arabicPeriod" startAt="14"/>
              <a:tabLst>
                <a:tab pos="261395" algn="l"/>
              </a:tabLst>
            </a:pPr>
            <a:r>
              <a:rPr sz="1200" b="1" spc="5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1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ее</a:t>
            </a:r>
            <a:r>
              <a:rPr sz="1200" b="1" spc="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</a:t>
            </a:r>
            <a:endParaRPr sz="1200" dirty="0">
              <a:latin typeface="Calibri"/>
              <a:cs typeface="Calibri"/>
            </a:endParaRPr>
          </a:p>
          <a:p>
            <a:pPr marL="261395" indent="-247637">
              <a:buAutoNum type="arabicPeriod" startAt="14"/>
              <a:tabLst>
                <a:tab pos="261395" algn="l"/>
              </a:tabLst>
            </a:pPr>
            <a:r>
              <a:rPr sz="1200" b="1" dirty="0">
                <a:latin typeface="Calibri"/>
                <a:cs typeface="Calibri"/>
              </a:rPr>
              <a:t>Лысьва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CF77BCC9-0423-4659-8DF3-E8F3DD629751}"/>
              </a:ext>
            </a:extLst>
          </p:cNvPr>
          <p:cNvSpPr txBox="1"/>
          <p:nvPr/>
        </p:nvSpPr>
        <p:spPr>
          <a:xfrm>
            <a:off x="3496412" y="4331441"/>
            <a:ext cx="4479025" cy="1860552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386591" indent="-373521">
              <a:spcBef>
                <a:spcPts val="108"/>
              </a:spcBef>
              <a:buAutoNum type="arabicPeriod" startAt="10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Общественный </a:t>
            </a:r>
            <a:r>
              <a:rPr sz="1200" b="1" spc="-11" dirty="0">
                <a:latin typeface="Calibri"/>
                <a:cs typeface="Calibri"/>
              </a:rPr>
              <a:t>центр </a:t>
            </a:r>
            <a:r>
              <a:rPr sz="1200" b="1" spc="-5" dirty="0">
                <a:latin typeface="Calibri"/>
                <a:cs typeface="Calibri"/>
              </a:rPr>
              <a:t>поселка </a:t>
            </a:r>
            <a:r>
              <a:rPr sz="1200" b="1" dirty="0">
                <a:latin typeface="Calibri"/>
                <a:cs typeface="Calibri"/>
              </a:rPr>
              <a:t>Новые</a:t>
            </a:r>
            <a:r>
              <a:rPr sz="1200" b="1" spc="-43" dirty="0">
                <a:latin typeface="Calibri"/>
                <a:cs typeface="Calibri"/>
              </a:rPr>
              <a:t> </a:t>
            </a:r>
            <a:r>
              <a:rPr sz="1200" b="1" spc="-11" dirty="0">
                <a:latin typeface="Calibri"/>
                <a:cs typeface="Calibri"/>
              </a:rPr>
              <a:t>Ляды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buAutoNum type="arabicPeriod" startAt="10"/>
              <a:tabLst>
                <a:tab pos="386591" algn="l"/>
                <a:tab pos="387279" algn="l"/>
              </a:tabLst>
            </a:pPr>
            <a:r>
              <a:rPr sz="1200" b="1" dirty="0">
                <a:latin typeface="Calibri"/>
                <a:cs typeface="Calibri"/>
              </a:rPr>
              <a:t>Пермский </a:t>
            </a:r>
            <a:r>
              <a:rPr sz="1200" b="1" spc="-5" dirty="0">
                <a:latin typeface="Calibri"/>
                <a:cs typeface="Calibri"/>
              </a:rPr>
              <a:t>Государственный Институт</a:t>
            </a:r>
            <a:r>
              <a:rPr sz="1200" b="1" spc="-14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Культуры</a:t>
            </a:r>
            <a:endParaRPr sz="1200" dirty="0">
              <a:latin typeface="Calibri"/>
              <a:cs typeface="Calibri"/>
            </a:endParaRPr>
          </a:p>
          <a:p>
            <a:pPr marL="386591" marR="485646" indent="-373521">
              <a:buAutoNum type="arabicPeriod" startAt="10"/>
              <a:tabLst>
                <a:tab pos="386591" algn="l"/>
                <a:tab pos="387279" algn="l"/>
              </a:tabLst>
            </a:pPr>
            <a:r>
              <a:rPr sz="1200" b="1" spc="-5" dirty="0">
                <a:latin typeface="Calibri"/>
                <a:cs typeface="Calibri"/>
              </a:rPr>
              <a:t>ГКУСО </a:t>
            </a:r>
            <a:r>
              <a:rPr sz="1200" b="1" spc="5" dirty="0">
                <a:latin typeface="Calibri"/>
                <a:cs typeface="Calibri"/>
              </a:rPr>
              <a:t>ПК </a:t>
            </a:r>
            <a:r>
              <a:rPr sz="1200" b="1" spc="-5" dirty="0">
                <a:latin typeface="Calibri"/>
                <a:cs typeface="Calibri"/>
              </a:rPr>
              <a:t>«Центр </a:t>
            </a:r>
            <a:r>
              <a:rPr sz="1200" b="1" dirty="0">
                <a:latin typeface="Calibri"/>
                <a:cs typeface="Calibri"/>
              </a:rPr>
              <a:t>помощи </a:t>
            </a:r>
            <a:r>
              <a:rPr sz="1200" b="1" spc="-5" dirty="0">
                <a:latin typeface="Calibri"/>
                <a:cs typeface="Calibri"/>
              </a:rPr>
              <a:t>детям, оставшимся </a:t>
            </a:r>
            <a:r>
              <a:rPr sz="1200" b="1" dirty="0">
                <a:latin typeface="Calibri"/>
                <a:cs typeface="Calibri"/>
              </a:rPr>
              <a:t>без  </a:t>
            </a:r>
            <a:r>
              <a:rPr sz="1200" b="1" spc="-5" dirty="0">
                <a:latin typeface="Calibri"/>
                <a:cs typeface="Calibri"/>
              </a:rPr>
              <a:t>попечения родителей </a:t>
            </a:r>
            <a:r>
              <a:rPr sz="1200" b="1" dirty="0">
                <a:latin typeface="Calibri"/>
                <a:cs typeface="Calibri"/>
              </a:rPr>
              <a:t>г. Перми»,</a:t>
            </a:r>
            <a:r>
              <a:rPr sz="1200" b="1" spc="-43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отделение</a:t>
            </a:r>
            <a:endParaRPr sz="1200" dirty="0">
              <a:latin typeface="Calibri"/>
              <a:cs typeface="Calibri"/>
            </a:endParaRPr>
          </a:p>
          <a:p>
            <a:pPr marL="386591"/>
            <a:r>
              <a:rPr sz="1200" b="1" spc="-5" dirty="0">
                <a:latin typeface="Calibri"/>
                <a:cs typeface="Calibri"/>
              </a:rPr>
              <a:t>длительного </a:t>
            </a:r>
            <a:r>
              <a:rPr sz="1200" b="1" dirty="0">
                <a:latin typeface="Calibri"/>
                <a:cs typeface="Calibri"/>
              </a:rPr>
              <a:t>пребывания </a:t>
            </a:r>
            <a:r>
              <a:rPr sz="1200" b="1" spc="-5" dirty="0">
                <a:latin typeface="Calibri"/>
                <a:cs typeface="Calibri"/>
              </a:rPr>
              <a:t>для </a:t>
            </a:r>
            <a:r>
              <a:rPr sz="1200" b="1" spc="-11" dirty="0">
                <a:latin typeface="Calibri"/>
                <a:cs typeface="Calibri"/>
              </a:rPr>
              <a:t>детей 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49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ограниченными</a:t>
            </a:r>
            <a:endParaRPr sz="1200" dirty="0">
              <a:latin typeface="Calibri"/>
              <a:cs typeface="Calibri"/>
            </a:endParaRPr>
          </a:p>
          <a:p>
            <a:pPr marL="386591"/>
            <a:r>
              <a:rPr sz="1200" b="1" spc="-5" dirty="0">
                <a:latin typeface="Calibri"/>
                <a:cs typeface="Calibri"/>
              </a:rPr>
              <a:t>возможностями здоровья </a:t>
            </a:r>
            <a:r>
              <a:rPr sz="1200" b="1" dirty="0">
                <a:latin typeface="Calibri"/>
                <a:cs typeface="Calibri"/>
              </a:rPr>
              <a:t>№</a:t>
            </a:r>
            <a:r>
              <a:rPr sz="1200" b="1" spc="-3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  <a:p>
            <a:pPr marL="386591" indent="-373521">
              <a:spcBef>
                <a:spcPts val="5"/>
              </a:spcBef>
              <a:buAutoNum type="arabicPeriod" startAt="13"/>
              <a:tabLst>
                <a:tab pos="386591" algn="l"/>
                <a:tab pos="387279" algn="l"/>
              </a:tabLst>
            </a:pPr>
            <a:r>
              <a:rPr sz="1200" b="1" dirty="0">
                <a:latin typeface="Calibri"/>
                <a:cs typeface="Calibri"/>
              </a:rPr>
              <a:t>ГКУ </a:t>
            </a:r>
            <a:r>
              <a:rPr sz="1200" b="1" spc="-11" dirty="0">
                <a:latin typeface="Calibri"/>
                <a:cs typeface="Calibri"/>
              </a:rPr>
              <a:t>СО </a:t>
            </a:r>
            <a:r>
              <a:rPr sz="1200" b="1" spc="5" dirty="0">
                <a:latin typeface="Calibri"/>
                <a:cs typeface="Calibri"/>
              </a:rPr>
              <a:t>ПК </a:t>
            </a:r>
            <a:r>
              <a:rPr sz="1200" b="1" spc="-5" dirty="0">
                <a:latin typeface="Calibri"/>
                <a:cs typeface="Calibri"/>
              </a:rPr>
              <a:t>«Центр </a:t>
            </a:r>
            <a:r>
              <a:rPr sz="1200" b="1" dirty="0">
                <a:latin typeface="Calibri"/>
                <a:cs typeface="Calibri"/>
              </a:rPr>
              <a:t>помощи </a:t>
            </a:r>
            <a:r>
              <a:rPr sz="1200" b="1" spc="-5" dirty="0">
                <a:latin typeface="Calibri"/>
                <a:cs typeface="Calibri"/>
              </a:rPr>
              <a:t>детям, оставшимся</a:t>
            </a:r>
            <a:r>
              <a:rPr sz="1200" b="1" spc="-49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без</a:t>
            </a:r>
            <a:endParaRPr sz="1200" dirty="0">
              <a:latin typeface="Calibri"/>
              <a:cs typeface="Calibri"/>
            </a:endParaRPr>
          </a:p>
          <a:p>
            <a:pPr marL="386591"/>
            <a:r>
              <a:rPr sz="1200" b="1" spc="-5" dirty="0">
                <a:latin typeface="Calibri"/>
                <a:cs typeface="Calibri"/>
              </a:rPr>
              <a:t>попечения родителей </a:t>
            </a:r>
            <a:r>
              <a:rPr sz="1200" b="1" dirty="0">
                <a:latin typeface="Calibri"/>
                <a:cs typeface="Calibri"/>
              </a:rPr>
              <a:t>города Перми», </a:t>
            </a:r>
            <a:r>
              <a:rPr sz="1200" b="1" spc="-5" dirty="0">
                <a:latin typeface="Calibri"/>
                <a:cs typeface="Calibri"/>
              </a:rPr>
              <a:t>Центр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кадетского</a:t>
            </a:r>
            <a:endParaRPr sz="1200" dirty="0">
              <a:latin typeface="Calibri"/>
              <a:cs typeface="Calibri"/>
            </a:endParaRPr>
          </a:p>
          <a:p>
            <a:pPr marL="386591"/>
            <a:r>
              <a:rPr sz="1200" b="1" spc="-5" dirty="0">
                <a:latin typeface="Calibri"/>
                <a:cs typeface="Calibri"/>
              </a:rPr>
              <a:t>воспитания для </a:t>
            </a:r>
            <a:r>
              <a:rPr sz="1200" b="1" spc="-11" dirty="0">
                <a:latin typeface="Calibri"/>
                <a:cs typeface="Calibri"/>
              </a:rPr>
              <a:t>детей </a:t>
            </a:r>
            <a:r>
              <a:rPr sz="1200" b="1" dirty="0">
                <a:latin typeface="Calibri"/>
                <a:cs typeface="Calibri"/>
              </a:rPr>
              <a:t>сирот и </a:t>
            </a:r>
            <a:r>
              <a:rPr sz="1200" b="1" spc="-11" dirty="0">
                <a:latin typeface="Calibri"/>
                <a:cs typeface="Calibri"/>
              </a:rPr>
              <a:t>детей, </a:t>
            </a:r>
            <a:r>
              <a:rPr sz="1200" b="1" spc="-5" dirty="0">
                <a:latin typeface="Calibri"/>
                <a:cs typeface="Calibri"/>
              </a:rPr>
              <a:t>оставшихся</a:t>
            </a:r>
            <a:r>
              <a:rPr sz="1200" b="1" spc="-16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без</a:t>
            </a:r>
            <a:endParaRPr sz="1200" dirty="0">
              <a:latin typeface="Calibri"/>
              <a:cs typeface="Calibri"/>
            </a:endParaRPr>
          </a:p>
          <a:p>
            <a:pPr marL="386591"/>
            <a:r>
              <a:rPr sz="1200" b="1" spc="-5" dirty="0">
                <a:latin typeface="Calibri"/>
                <a:cs typeface="Calibri"/>
              </a:rPr>
              <a:t>попечения</a:t>
            </a:r>
            <a:r>
              <a:rPr sz="1200" b="1" spc="-1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родителей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81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1">
            <a:extLst>
              <a:ext uri="{FF2B5EF4-FFF2-40B4-BE49-F238E27FC236}">
                <a16:creationId xmlns:a16="http://schemas.microsoft.com/office/drawing/2014/main" id="{AEAFD591-5B38-4452-B9DF-350EC3AE8E94}"/>
              </a:ext>
            </a:extLst>
          </p:cNvPr>
          <p:cNvSpPr/>
          <p:nvPr/>
        </p:nvSpPr>
        <p:spPr>
          <a:xfrm>
            <a:off x="126161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27F521A-5F6A-438A-925A-7BAF43DCD5D9}"/>
              </a:ext>
            </a:extLst>
          </p:cNvPr>
          <p:cNvSpPr txBox="1">
            <a:spLocks/>
          </p:cNvSpPr>
          <p:nvPr/>
        </p:nvSpPr>
        <p:spPr>
          <a:xfrm>
            <a:off x="358767" y="375949"/>
            <a:ext cx="5783315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«Айкидо – </a:t>
            </a:r>
            <a:r>
              <a:rPr lang="ru-RU" sz="2600" b="1" spc="-5" dirty="0">
                <a:latin typeface="Calibri"/>
                <a:cs typeface="Calibri"/>
              </a:rPr>
              <a:t>детям: Развиваемся </a:t>
            </a:r>
            <a:r>
              <a:rPr lang="ru-RU" sz="2600" b="1" spc="-11" dirty="0">
                <a:latin typeface="Calibri"/>
                <a:cs typeface="Calibri"/>
              </a:rPr>
              <a:t>вместе»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120FEC9-9205-418C-A95C-BCC0DC0E98C3}"/>
              </a:ext>
            </a:extLst>
          </p:cNvPr>
          <p:cNvSpPr/>
          <p:nvPr/>
        </p:nvSpPr>
        <p:spPr>
          <a:xfrm>
            <a:off x="5960120" y="2976677"/>
            <a:ext cx="3467215" cy="346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DDBE263-33E4-4D9C-9A5F-5C217EF78E42}"/>
              </a:ext>
            </a:extLst>
          </p:cNvPr>
          <p:cNvSpPr/>
          <p:nvPr/>
        </p:nvSpPr>
        <p:spPr>
          <a:xfrm>
            <a:off x="6174739" y="3191256"/>
            <a:ext cx="2861068" cy="2861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835B862-7ED1-4A54-ABF7-B1B296F84255}"/>
              </a:ext>
            </a:extLst>
          </p:cNvPr>
          <p:cNvSpPr/>
          <p:nvPr/>
        </p:nvSpPr>
        <p:spPr>
          <a:xfrm>
            <a:off x="2968507" y="3135151"/>
            <a:ext cx="3196231" cy="3163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AC26DE1-6BF0-4D29-A83A-42B90802DEB3}"/>
              </a:ext>
            </a:extLst>
          </p:cNvPr>
          <p:cNvSpPr/>
          <p:nvPr/>
        </p:nvSpPr>
        <p:spPr>
          <a:xfrm>
            <a:off x="3183139" y="3349751"/>
            <a:ext cx="2589814" cy="2557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37B9D18C-1585-47EE-983B-7F502CD741E2}"/>
              </a:ext>
            </a:extLst>
          </p:cNvPr>
          <p:cNvSpPr/>
          <p:nvPr/>
        </p:nvSpPr>
        <p:spPr>
          <a:xfrm>
            <a:off x="409458" y="3329949"/>
            <a:ext cx="2782625" cy="2782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16DF04E7-CE02-48F4-84D4-65D2FB6D8DD6}"/>
              </a:ext>
            </a:extLst>
          </p:cNvPr>
          <p:cNvSpPr/>
          <p:nvPr/>
        </p:nvSpPr>
        <p:spPr>
          <a:xfrm>
            <a:off x="624078" y="3548147"/>
            <a:ext cx="2176478" cy="2172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026B1E07-783F-48B8-913D-88BFF34C0919}"/>
              </a:ext>
            </a:extLst>
          </p:cNvPr>
          <p:cNvSpPr txBox="1"/>
          <p:nvPr/>
        </p:nvSpPr>
        <p:spPr>
          <a:xfrm>
            <a:off x="890338" y="583524"/>
            <a:ext cx="8202030" cy="2531174"/>
          </a:xfrm>
          <a:prstGeom prst="rect">
            <a:avLst/>
          </a:prstGeom>
        </p:spPr>
        <p:txBody>
          <a:bodyPr vert="horz" wrap="square" lIns="0" tIns="216694" rIns="0" bIns="0" rtlCol="0">
            <a:spAutoFit/>
          </a:bodyPr>
          <a:lstStyle/>
          <a:p>
            <a:pPr marL="13758">
              <a:spcBef>
                <a:spcPts val="1706"/>
              </a:spcBef>
            </a:pPr>
            <a:r>
              <a:rPr sz="2600" b="1" i="1" dirty="0">
                <a:latin typeface="Calibri"/>
                <a:cs typeface="Calibri"/>
              </a:rPr>
              <a:t>Цель</a:t>
            </a:r>
            <a:r>
              <a:rPr sz="2600" b="1" i="1" spc="-27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проекта:</a:t>
            </a:r>
            <a:endParaRPr sz="2600" dirty="0">
              <a:latin typeface="Calibri"/>
              <a:cs typeface="Calibri"/>
            </a:endParaRPr>
          </a:p>
          <a:p>
            <a:pPr marL="13758">
              <a:spcBef>
                <a:spcPts val="1197"/>
              </a:spcBef>
            </a:pPr>
            <a:r>
              <a:rPr sz="1950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733" i="1" spc="-11" dirty="0">
                <a:latin typeface="Calibri"/>
                <a:cs typeface="Calibri"/>
              </a:rPr>
              <a:t>Создание </a:t>
            </a:r>
            <a:r>
              <a:rPr sz="1733" i="1" spc="-5" dirty="0">
                <a:latin typeface="Calibri"/>
                <a:cs typeface="Calibri"/>
              </a:rPr>
              <a:t>условий для профилактика </a:t>
            </a:r>
            <a:r>
              <a:rPr sz="1733" i="1" dirty="0">
                <a:latin typeface="Calibri"/>
                <a:cs typeface="Calibri"/>
              </a:rPr>
              <a:t>детского и </a:t>
            </a:r>
            <a:r>
              <a:rPr sz="1733" i="1" spc="-5" dirty="0">
                <a:latin typeface="Calibri"/>
                <a:cs typeface="Calibri"/>
              </a:rPr>
              <a:t>подросткового</a:t>
            </a:r>
            <a:r>
              <a:rPr sz="1733" i="1" spc="-70" dirty="0">
                <a:latin typeface="Calibri"/>
                <a:cs typeface="Calibri"/>
              </a:rPr>
              <a:t> </a:t>
            </a:r>
            <a:r>
              <a:rPr sz="1733" i="1" spc="-5" dirty="0">
                <a:latin typeface="Calibri"/>
                <a:cs typeface="Calibri"/>
              </a:rPr>
              <a:t>неблагополучия</a:t>
            </a:r>
            <a:endParaRPr sz="1733" dirty="0">
              <a:latin typeface="Calibri"/>
              <a:cs typeface="Calibri"/>
            </a:endParaRPr>
          </a:p>
          <a:p>
            <a:pPr marL="323994">
              <a:spcBef>
                <a:spcPts val="168"/>
              </a:spcBef>
            </a:pPr>
            <a:r>
              <a:rPr sz="1733" i="1" dirty="0">
                <a:latin typeface="Calibri"/>
                <a:cs typeface="Calibri"/>
              </a:rPr>
              <a:t>среди </a:t>
            </a:r>
            <a:r>
              <a:rPr sz="1733" i="1" spc="-5" dirty="0">
                <a:latin typeface="Calibri"/>
                <a:cs typeface="Calibri"/>
              </a:rPr>
              <a:t>социально уязвимых категорий </a:t>
            </a:r>
            <a:r>
              <a:rPr sz="1733" i="1" dirty="0">
                <a:latin typeface="Calibri"/>
                <a:cs typeface="Calibri"/>
              </a:rPr>
              <a:t>семей </a:t>
            </a:r>
            <a:r>
              <a:rPr sz="1733" i="1" spc="-5" dirty="0">
                <a:latin typeface="Calibri"/>
                <a:cs typeface="Calibri"/>
              </a:rPr>
              <a:t>через формирование</a:t>
            </a:r>
            <a:r>
              <a:rPr sz="1733" i="1" spc="32" dirty="0">
                <a:latin typeface="Calibri"/>
                <a:cs typeface="Calibri"/>
              </a:rPr>
              <a:t> </a:t>
            </a:r>
            <a:r>
              <a:rPr sz="1733" i="1" dirty="0">
                <a:latin typeface="Calibri"/>
                <a:cs typeface="Calibri"/>
              </a:rPr>
              <a:t>комплексного</a:t>
            </a:r>
            <a:endParaRPr sz="1733" dirty="0">
              <a:latin typeface="Calibri"/>
              <a:cs typeface="Calibri"/>
            </a:endParaRPr>
          </a:p>
          <a:p>
            <a:pPr marL="323994" marR="5503">
              <a:lnSpc>
                <a:spcPct val="108800"/>
              </a:lnSpc>
            </a:pPr>
            <a:r>
              <a:rPr sz="1733" i="1" spc="-5" dirty="0">
                <a:latin typeface="Calibri"/>
                <a:cs typeface="Calibri"/>
              </a:rPr>
              <a:t>подхода </a:t>
            </a:r>
            <a:r>
              <a:rPr sz="1733" i="1" dirty="0">
                <a:latin typeface="Calibri"/>
                <a:cs typeface="Calibri"/>
              </a:rPr>
              <a:t>к </a:t>
            </a:r>
            <a:r>
              <a:rPr sz="1733" i="1" spc="-5" dirty="0">
                <a:latin typeface="Calibri"/>
                <a:cs typeface="Calibri"/>
              </a:rPr>
              <a:t>организации </a:t>
            </a:r>
            <a:r>
              <a:rPr sz="1733" i="1" dirty="0">
                <a:latin typeface="Calibri"/>
                <a:cs typeface="Calibri"/>
              </a:rPr>
              <a:t>спортивно-патриотического, </a:t>
            </a:r>
            <a:r>
              <a:rPr sz="1733" i="1" spc="-5" dirty="0">
                <a:latin typeface="Calibri"/>
                <a:cs typeface="Calibri"/>
              </a:rPr>
              <a:t>духовного </a:t>
            </a:r>
            <a:r>
              <a:rPr sz="1733" i="1" dirty="0">
                <a:latin typeface="Calibri"/>
                <a:cs typeface="Calibri"/>
              </a:rPr>
              <a:t>и </a:t>
            </a:r>
            <a:r>
              <a:rPr sz="1733" i="1" spc="-5" dirty="0">
                <a:latin typeface="Calibri"/>
                <a:cs typeface="Calibri"/>
              </a:rPr>
              <a:t>нравственного  воспитания </a:t>
            </a:r>
            <a:r>
              <a:rPr sz="1733" i="1" dirty="0">
                <a:latin typeface="Calibri"/>
                <a:cs typeface="Calibri"/>
              </a:rPr>
              <a:t>с </a:t>
            </a:r>
            <a:r>
              <a:rPr sz="1733" i="1" spc="-5" dirty="0">
                <a:latin typeface="Calibri"/>
                <a:cs typeface="Calibri"/>
              </a:rPr>
              <a:t>вовлечением родительского </a:t>
            </a:r>
            <a:r>
              <a:rPr sz="1733" i="1" dirty="0">
                <a:latin typeface="Calibri"/>
                <a:cs typeface="Calibri"/>
              </a:rPr>
              <a:t>сообщества,</a:t>
            </a:r>
            <a:r>
              <a:rPr sz="1733" i="1" spc="-16" dirty="0">
                <a:latin typeface="Calibri"/>
                <a:cs typeface="Calibri"/>
              </a:rPr>
              <a:t> </a:t>
            </a:r>
            <a:r>
              <a:rPr sz="1733" i="1" spc="-5" dirty="0">
                <a:latin typeface="Calibri"/>
                <a:cs typeface="Calibri"/>
              </a:rPr>
              <a:t>участием</a:t>
            </a:r>
            <a:endParaRPr sz="1733" dirty="0">
              <a:latin typeface="Calibri"/>
              <a:cs typeface="Calibri"/>
            </a:endParaRPr>
          </a:p>
          <a:p>
            <a:pPr marL="323994">
              <a:spcBef>
                <a:spcPts val="184"/>
              </a:spcBef>
            </a:pPr>
            <a:r>
              <a:rPr sz="1733" i="1" dirty="0">
                <a:latin typeface="Calibri"/>
                <a:cs typeface="Calibri"/>
              </a:rPr>
              <a:t>представителей </a:t>
            </a:r>
            <a:r>
              <a:rPr sz="1733" i="1" spc="-5" dirty="0">
                <a:latin typeface="Calibri"/>
                <a:cs typeface="Calibri"/>
              </a:rPr>
              <a:t>исполнительных органов </a:t>
            </a:r>
            <a:r>
              <a:rPr sz="1733" i="1" dirty="0">
                <a:latin typeface="Calibri"/>
                <a:cs typeface="Calibri"/>
              </a:rPr>
              <a:t>государственной</a:t>
            </a:r>
            <a:r>
              <a:rPr sz="1733" i="1" spc="-92" dirty="0">
                <a:latin typeface="Calibri"/>
                <a:cs typeface="Calibri"/>
              </a:rPr>
              <a:t> </a:t>
            </a:r>
            <a:r>
              <a:rPr sz="1733" i="1" spc="-5" dirty="0">
                <a:latin typeface="Calibri"/>
                <a:cs typeface="Calibri"/>
              </a:rPr>
              <a:t>власти,</a:t>
            </a:r>
            <a:endParaRPr sz="1733" dirty="0">
              <a:latin typeface="Calibri"/>
              <a:cs typeface="Calibri"/>
            </a:endParaRPr>
          </a:p>
          <a:p>
            <a:pPr marL="323994">
              <a:spcBef>
                <a:spcPts val="184"/>
              </a:spcBef>
            </a:pPr>
            <a:r>
              <a:rPr sz="1733" i="1" spc="-5" dirty="0">
                <a:latin typeface="Calibri"/>
                <a:cs typeface="Calibri"/>
              </a:rPr>
              <a:t>заинтересованных учреждений </a:t>
            </a:r>
            <a:r>
              <a:rPr sz="1733" i="1" dirty="0">
                <a:latin typeface="Calibri"/>
                <a:cs typeface="Calibri"/>
              </a:rPr>
              <a:t>и</a:t>
            </a:r>
            <a:r>
              <a:rPr sz="1733" i="1" spc="-32" dirty="0">
                <a:latin typeface="Calibri"/>
                <a:cs typeface="Calibri"/>
              </a:rPr>
              <a:t> </a:t>
            </a:r>
            <a:r>
              <a:rPr sz="1733" i="1" dirty="0">
                <a:latin typeface="Calibri"/>
                <a:cs typeface="Calibri"/>
              </a:rPr>
              <a:t>ведомств</a:t>
            </a:r>
            <a:endParaRPr sz="1733" dirty="0">
              <a:latin typeface="Calibri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335A28E7-D41E-4C89-9338-1975E1F80FD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A23AB8E8-DE21-4571-AF2F-2FCFAC0B323C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01D6A6-AE68-4674-AE94-91A10C686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1">
            <a:extLst>
              <a:ext uri="{FF2B5EF4-FFF2-40B4-BE49-F238E27FC236}">
                <a16:creationId xmlns:a16="http://schemas.microsoft.com/office/drawing/2014/main" id="{4B69CF6E-754D-485F-8621-D1C54BC29470}"/>
              </a:ext>
            </a:extLst>
          </p:cNvPr>
          <p:cNvSpPr/>
          <p:nvPr/>
        </p:nvSpPr>
        <p:spPr>
          <a:xfrm>
            <a:off x="126161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7FAE75E-FF56-4A7A-822D-CAA0202FAD68}"/>
              </a:ext>
            </a:extLst>
          </p:cNvPr>
          <p:cNvSpPr txBox="1"/>
          <p:nvPr/>
        </p:nvSpPr>
        <p:spPr>
          <a:xfrm>
            <a:off x="589196" y="960170"/>
            <a:ext cx="8976625" cy="42416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3758">
              <a:spcBef>
                <a:spcPts val="1625"/>
              </a:spcBef>
            </a:pPr>
            <a:r>
              <a:rPr sz="2167" b="1" i="1" spc="-5" dirty="0">
                <a:latin typeface="Calibri"/>
                <a:cs typeface="Calibri"/>
              </a:rPr>
              <a:t>Задачи:</a:t>
            </a:r>
            <a:endParaRPr sz="2167">
              <a:latin typeface="Calibri"/>
              <a:cs typeface="Calibri"/>
            </a:endParaRPr>
          </a:p>
          <a:p>
            <a:pPr marL="509035" indent="-495277">
              <a:spcBef>
                <a:spcPts val="1240"/>
              </a:spcBef>
              <a:buSzPct val="106666"/>
              <a:buAutoNum type="arabicPeriod"/>
              <a:tabLst>
                <a:tab pos="508347" algn="l"/>
                <a:tab pos="509035" algn="l"/>
              </a:tabLst>
            </a:pPr>
            <a:r>
              <a:rPr sz="1625" i="1" dirty="0">
                <a:latin typeface="Calibri"/>
                <a:cs typeface="Calibri"/>
              </a:rPr>
              <a:t>Организация работы </a:t>
            </a:r>
            <a:r>
              <a:rPr sz="1625" i="1" spc="5" dirty="0">
                <a:latin typeface="Calibri"/>
                <a:cs typeface="Calibri"/>
              </a:rPr>
              <a:t>по</a:t>
            </a:r>
            <a:r>
              <a:rPr sz="1625" i="1" spc="-38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проекту</a:t>
            </a:r>
            <a:endParaRPr sz="1625">
              <a:latin typeface="Calibri"/>
              <a:cs typeface="Calibri"/>
            </a:endParaRPr>
          </a:p>
          <a:p>
            <a:pPr marL="509035" indent="-495277">
              <a:spcBef>
                <a:spcPts val="1170"/>
              </a:spcBef>
              <a:buSzPct val="106666"/>
              <a:buAutoNum type="arabicPeriod"/>
              <a:tabLst>
                <a:tab pos="508347" algn="l"/>
                <a:tab pos="509035" algn="l"/>
              </a:tabLst>
            </a:pPr>
            <a:r>
              <a:rPr sz="1625" i="1" dirty="0">
                <a:latin typeface="Calibri"/>
                <a:cs typeface="Calibri"/>
              </a:rPr>
              <a:t>Информационное сопровождение</a:t>
            </a:r>
            <a:r>
              <a:rPr sz="1625" i="1" spc="-76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проекта</a:t>
            </a:r>
            <a:endParaRPr sz="1625">
              <a:latin typeface="Calibri"/>
              <a:cs typeface="Calibri"/>
            </a:endParaRPr>
          </a:p>
          <a:p>
            <a:pPr marL="509035" marR="72229" indent="-495277">
              <a:lnSpc>
                <a:spcPct val="99500"/>
              </a:lnSpc>
              <a:spcBef>
                <a:spcPts val="1181"/>
              </a:spcBef>
              <a:buSzPct val="106666"/>
              <a:buAutoNum type="arabicPeriod"/>
              <a:tabLst>
                <a:tab pos="508347" algn="l"/>
                <a:tab pos="509035" algn="l"/>
              </a:tabLst>
            </a:pPr>
            <a:r>
              <a:rPr sz="1625" i="1" dirty="0">
                <a:latin typeface="Calibri"/>
                <a:cs typeface="Calibri"/>
              </a:rPr>
              <a:t>Организация </a:t>
            </a:r>
            <a:r>
              <a:rPr sz="1625" i="1" spc="5" dirty="0">
                <a:latin typeface="Calibri"/>
                <a:cs typeface="Calibri"/>
              </a:rPr>
              <a:t>и </a:t>
            </a:r>
            <a:r>
              <a:rPr sz="1625" i="1" dirty="0">
                <a:latin typeface="Calibri"/>
                <a:cs typeface="Calibri"/>
              </a:rPr>
              <a:t>проведение мероприятий, </a:t>
            </a:r>
            <a:r>
              <a:rPr sz="1625" i="1" spc="-5" dirty="0">
                <a:latin typeface="Calibri"/>
                <a:cs typeface="Calibri"/>
              </a:rPr>
              <a:t>направленных </a:t>
            </a:r>
            <a:r>
              <a:rPr sz="1625" i="1" dirty="0">
                <a:latin typeface="Calibri"/>
                <a:cs typeface="Calibri"/>
              </a:rPr>
              <a:t>на </a:t>
            </a:r>
            <a:r>
              <a:rPr sz="1625" i="1" spc="-5" dirty="0">
                <a:latin typeface="Calibri"/>
                <a:cs typeface="Calibri"/>
              </a:rPr>
              <a:t>формирование </a:t>
            </a:r>
            <a:r>
              <a:rPr sz="1625" i="1" dirty="0">
                <a:latin typeface="Calibri"/>
                <a:cs typeface="Calibri"/>
              </a:rPr>
              <a:t>приверженности  регулярным занятиям физической культурой </a:t>
            </a:r>
            <a:r>
              <a:rPr sz="1625" i="1" spc="5" dirty="0">
                <a:latin typeface="Calibri"/>
                <a:cs typeface="Calibri"/>
              </a:rPr>
              <a:t>и </a:t>
            </a:r>
            <a:r>
              <a:rPr sz="1625" i="1" dirty="0">
                <a:latin typeface="Calibri"/>
                <a:cs typeface="Calibri"/>
              </a:rPr>
              <a:t>спортом для детей из </a:t>
            </a:r>
            <a:r>
              <a:rPr sz="1625" i="1" spc="-5" dirty="0">
                <a:latin typeface="Calibri"/>
                <a:cs typeface="Calibri"/>
              </a:rPr>
              <a:t>социально </a:t>
            </a:r>
            <a:r>
              <a:rPr sz="1625" i="1" dirty="0">
                <a:latin typeface="Calibri"/>
                <a:cs typeface="Calibri"/>
              </a:rPr>
              <a:t>уязвимых  категорий семей, детей </a:t>
            </a:r>
            <a:r>
              <a:rPr sz="1625" i="1" spc="5" dirty="0">
                <a:latin typeface="Calibri"/>
                <a:cs typeface="Calibri"/>
              </a:rPr>
              <a:t>с </a:t>
            </a:r>
            <a:r>
              <a:rPr sz="1625" i="1" dirty="0">
                <a:latin typeface="Calibri"/>
                <a:cs typeface="Calibri"/>
              </a:rPr>
              <a:t>ОВЗ, детей-сирот </a:t>
            </a:r>
            <a:r>
              <a:rPr sz="1625" i="1" spc="5" dirty="0">
                <a:latin typeface="Calibri"/>
                <a:cs typeface="Calibri"/>
              </a:rPr>
              <a:t>и </a:t>
            </a:r>
            <a:r>
              <a:rPr sz="1625" i="1" dirty="0">
                <a:latin typeface="Calibri"/>
                <a:cs typeface="Calibri"/>
              </a:rPr>
              <a:t>детей, оставшихся </a:t>
            </a:r>
            <a:r>
              <a:rPr sz="1625" i="1" spc="5" dirty="0">
                <a:latin typeface="Calibri"/>
                <a:cs typeface="Calibri"/>
              </a:rPr>
              <a:t>без </a:t>
            </a:r>
            <a:r>
              <a:rPr sz="1625" i="1" dirty="0">
                <a:latin typeface="Calibri"/>
                <a:cs typeface="Calibri"/>
              </a:rPr>
              <a:t>попечения</a:t>
            </a:r>
            <a:r>
              <a:rPr sz="1625" i="1" spc="-233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родителей</a:t>
            </a:r>
            <a:endParaRPr sz="1625">
              <a:latin typeface="Calibri"/>
              <a:cs typeface="Calibri"/>
            </a:endParaRPr>
          </a:p>
          <a:p>
            <a:pPr marL="509035" indent="-495277">
              <a:lnSpc>
                <a:spcPts val="2069"/>
              </a:lnSpc>
              <a:spcBef>
                <a:spcPts val="1192"/>
              </a:spcBef>
              <a:buSzPct val="106666"/>
              <a:buAutoNum type="arabicPeriod"/>
              <a:tabLst>
                <a:tab pos="508347" algn="l"/>
                <a:tab pos="509035" algn="l"/>
              </a:tabLst>
            </a:pPr>
            <a:r>
              <a:rPr sz="1625" i="1" dirty="0">
                <a:latin typeface="Calibri"/>
                <a:cs typeface="Calibri"/>
              </a:rPr>
              <a:t>Организация </a:t>
            </a:r>
            <a:r>
              <a:rPr sz="1625" i="1" spc="5" dirty="0">
                <a:latin typeface="Calibri"/>
                <a:cs typeface="Calibri"/>
              </a:rPr>
              <a:t>и</a:t>
            </a:r>
            <a:r>
              <a:rPr sz="1625" i="1" spc="-22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проведение</a:t>
            </a:r>
            <a:r>
              <a:rPr sz="1625" i="1" spc="-32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деятельности</a:t>
            </a:r>
            <a:r>
              <a:rPr sz="1625" i="1" spc="-60" dirty="0">
                <a:latin typeface="Calibri"/>
                <a:cs typeface="Calibri"/>
              </a:rPr>
              <a:t> </a:t>
            </a:r>
            <a:r>
              <a:rPr sz="1625" i="1" spc="5" dirty="0">
                <a:latin typeface="Calibri"/>
                <a:cs typeface="Calibri"/>
              </a:rPr>
              <a:t>по</a:t>
            </a:r>
            <a:r>
              <a:rPr sz="1625" i="1" spc="-32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работе </a:t>
            </a:r>
            <a:r>
              <a:rPr sz="1625" i="1" spc="5" dirty="0">
                <a:latin typeface="Calibri"/>
                <a:cs typeface="Calibri"/>
              </a:rPr>
              <a:t>с</a:t>
            </a:r>
            <a:r>
              <a:rPr sz="1625" i="1" spc="-11" dirty="0">
                <a:latin typeface="Calibri"/>
                <a:cs typeface="Calibri"/>
              </a:rPr>
              <a:t> </a:t>
            </a:r>
            <a:r>
              <a:rPr sz="1625" i="1" spc="5" dirty="0">
                <a:latin typeface="Calibri"/>
                <a:cs typeface="Calibri"/>
              </a:rPr>
              <a:t>семьями</a:t>
            </a:r>
            <a:r>
              <a:rPr sz="1625" i="1" spc="-70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из целевой</a:t>
            </a:r>
            <a:r>
              <a:rPr sz="1625" i="1" spc="-38" dirty="0">
                <a:latin typeface="Calibri"/>
                <a:cs typeface="Calibri"/>
              </a:rPr>
              <a:t> </a:t>
            </a:r>
            <a:r>
              <a:rPr sz="1625" i="1" spc="-5" dirty="0">
                <a:latin typeface="Calibri"/>
                <a:cs typeface="Calibri"/>
              </a:rPr>
              <a:t>аудитории,</a:t>
            </a:r>
            <a:endParaRPr sz="1625">
              <a:latin typeface="Calibri"/>
              <a:cs typeface="Calibri"/>
            </a:endParaRPr>
          </a:p>
          <a:p>
            <a:pPr marL="509035">
              <a:lnSpc>
                <a:spcPts val="1938"/>
              </a:lnSpc>
            </a:pPr>
            <a:r>
              <a:rPr sz="1625" i="1" dirty="0">
                <a:latin typeface="Calibri"/>
                <a:cs typeface="Calibri"/>
              </a:rPr>
              <a:t>направленной на патриотическое, </a:t>
            </a:r>
            <a:r>
              <a:rPr sz="1625" i="1" spc="-5" dirty="0">
                <a:latin typeface="Calibri"/>
                <a:cs typeface="Calibri"/>
              </a:rPr>
              <a:t>духовное </a:t>
            </a:r>
            <a:r>
              <a:rPr sz="1625" i="1" spc="5" dirty="0">
                <a:latin typeface="Calibri"/>
                <a:cs typeface="Calibri"/>
              </a:rPr>
              <a:t>и </a:t>
            </a:r>
            <a:r>
              <a:rPr sz="1625" i="1" dirty="0">
                <a:latin typeface="Calibri"/>
                <a:cs typeface="Calibri"/>
              </a:rPr>
              <a:t>нравственное воспитание детей,</a:t>
            </a:r>
            <a:r>
              <a:rPr sz="1625" i="1" spc="-162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укрепление</a:t>
            </a:r>
            <a:endParaRPr sz="1625">
              <a:latin typeface="Calibri"/>
              <a:cs typeface="Calibri"/>
            </a:endParaRPr>
          </a:p>
          <a:p>
            <a:pPr marL="509035"/>
            <a:r>
              <a:rPr sz="1625" i="1" spc="-5" dirty="0">
                <a:latin typeface="Calibri"/>
                <a:cs typeface="Calibri"/>
              </a:rPr>
              <a:t>детско-родительских</a:t>
            </a:r>
            <a:r>
              <a:rPr sz="1625" i="1" spc="-16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отношений</a:t>
            </a:r>
            <a:endParaRPr sz="1625">
              <a:latin typeface="Calibri"/>
              <a:cs typeface="Calibri"/>
            </a:endParaRPr>
          </a:p>
          <a:p>
            <a:pPr marL="509035" indent="-495277">
              <a:lnSpc>
                <a:spcPts val="2069"/>
              </a:lnSpc>
              <a:spcBef>
                <a:spcPts val="1197"/>
              </a:spcBef>
              <a:buSzPct val="106666"/>
              <a:buAutoNum type="arabicPeriod" startAt="5"/>
              <a:tabLst>
                <a:tab pos="508347" algn="l"/>
                <a:tab pos="509035" algn="l"/>
              </a:tabLst>
            </a:pPr>
            <a:r>
              <a:rPr sz="1625" i="1" dirty="0">
                <a:latin typeface="Calibri"/>
                <a:cs typeface="Calibri"/>
              </a:rPr>
              <a:t>Презентация проекта </a:t>
            </a:r>
            <a:r>
              <a:rPr sz="1625" i="1" spc="-5" dirty="0">
                <a:latin typeface="Calibri"/>
                <a:cs typeface="Calibri"/>
              </a:rPr>
              <a:t>«Айкидо </a:t>
            </a:r>
            <a:r>
              <a:rPr sz="1625" i="1" spc="5" dirty="0">
                <a:latin typeface="Calibri"/>
                <a:cs typeface="Calibri"/>
              </a:rPr>
              <a:t>– детям» и </a:t>
            </a:r>
            <a:r>
              <a:rPr sz="1625" i="1" dirty="0">
                <a:latin typeface="Calibri"/>
                <a:cs typeface="Calibri"/>
              </a:rPr>
              <a:t>трансляция </a:t>
            </a:r>
            <a:r>
              <a:rPr sz="1625" i="1" spc="5" dirty="0">
                <a:latin typeface="Calibri"/>
                <a:cs typeface="Calibri"/>
              </a:rPr>
              <a:t>опыта </a:t>
            </a:r>
            <a:r>
              <a:rPr sz="1625" i="1" dirty="0">
                <a:latin typeface="Calibri"/>
                <a:cs typeface="Calibri"/>
              </a:rPr>
              <a:t>реализации на федеральных</a:t>
            </a:r>
            <a:r>
              <a:rPr sz="1625" i="1" spc="-227" dirty="0">
                <a:latin typeface="Calibri"/>
                <a:cs typeface="Calibri"/>
              </a:rPr>
              <a:t> </a:t>
            </a:r>
            <a:r>
              <a:rPr sz="1625" i="1" spc="5" dirty="0">
                <a:latin typeface="Calibri"/>
                <a:cs typeface="Calibri"/>
              </a:rPr>
              <a:t>и</a:t>
            </a:r>
            <a:endParaRPr sz="1625">
              <a:latin typeface="Calibri"/>
              <a:cs typeface="Calibri"/>
            </a:endParaRPr>
          </a:p>
          <a:p>
            <a:pPr marL="509035">
              <a:lnSpc>
                <a:spcPts val="1938"/>
              </a:lnSpc>
            </a:pPr>
            <a:r>
              <a:rPr sz="1625" i="1" spc="-5" dirty="0">
                <a:latin typeface="Calibri"/>
                <a:cs typeface="Calibri"/>
              </a:rPr>
              <a:t>региональных</a:t>
            </a:r>
            <a:r>
              <a:rPr sz="1625" i="1" spc="-22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площадках</a:t>
            </a:r>
            <a:endParaRPr sz="1625">
              <a:latin typeface="Calibri"/>
              <a:cs typeface="Calibri"/>
            </a:endParaRPr>
          </a:p>
          <a:p>
            <a:pPr marL="509035" indent="-495277">
              <a:spcBef>
                <a:spcPts val="1192"/>
              </a:spcBef>
              <a:buSzPct val="106666"/>
              <a:buAutoNum type="arabicPeriod" startAt="6"/>
              <a:tabLst>
                <a:tab pos="508347" algn="l"/>
                <a:tab pos="509035" algn="l"/>
              </a:tabLst>
            </a:pPr>
            <a:r>
              <a:rPr sz="1625" i="1" dirty="0">
                <a:latin typeface="Calibri"/>
                <a:cs typeface="Calibri"/>
              </a:rPr>
              <a:t>Мониторинг качества реализации </a:t>
            </a:r>
            <a:r>
              <a:rPr sz="1625" i="1" spc="5" dirty="0">
                <a:latin typeface="Calibri"/>
                <a:cs typeface="Calibri"/>
              </a:rPr>
              <a:t>и </a:t>
            </a:r>
            <a:r>
              <a:rPr sz="1625" i="1" dirty="0">
                <a:latin typeface="Calibri"/>
                <a:cs typeface="Calibri"/>
              </a:rPr>
              <a:t>оценка эффективности</a:t>
            </a:r>
            <a:r>
              <a:rPr sz="1625" i="1" spc="-135" dirty="0">
                <a:latin typeface="Calibri"/>
                <a:cs typeface="Calibri"/>
              </a:rPr>
              <a:t> </a:t>
            </a:r>
            <a:r>
              <a:rPr sz="1625" i="1" dirty="0">
                <a:latin typeface="Calibri"/>
                <a:cs typeface="Calibri"/>
              </a:rPr>
              <a:t>проекта</a:t>
            </a:r>
            <a:endParaRPr sz="1625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06DCE06-A5F5-438C-AD2D-150386A939FD}"/>
              </a:ext>
            </a:extLst>
          </p:cNvPr>
          <p:cNvSpPr txBox="1">
            <a:spLocks/>
          </p:cNvSpPr>
          <p:nvPr/>
        </p:nvSpPr>
        <p:spPr>
          <a:xfrm>
            <a:off x="302070" y="341302"/>
            <a:ext cx="5783315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«Айкидо – </a:t>
            </a:r>
            <a:r>
              <a:rPr lang="ru-RU" sz="2600" b="1" spc="-5" dirty="0">
                <a:latin typeface="Calibri"/>
                <a:cs typeface="Calibri"/>
              </a:rPr>
              <a:t>детям: Развиваемся </a:t>
            </a:r>
            <a:r>
              <a:rPr lang="ru-RU" sz="2600" b="1" spc="-11" dirty="0">
                <a:latin typeface="Calibri"/>
                <a:cs typeface="Calibri"/>
              </a:rPr>
              <a:t>вместе»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52414C3-9535-4388-A51C-8FA4B48BFBCB}"/>
              </a:ext>
            </a:extLst>
          </p:cNvPr>
          <p:cNvSpPr/>
          <p:nvPr/>
        </p:nvSpPr>
        <p:spPr>
          <a:xfrm>
            <a:off x="6131813" y="440689"/>
            <a:ext cx="2999592" cy="2038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CA4BA98-EB49-4578-9FA6-D029D5DB55E3}"/>
              </a:ext>
            </a:extLst>
          </p:cNvPr>
          <p:cNvSpPr/>
          <p:nvPr/>
        </p:nvSpPr>
        <p:spPr>
          <a:xfrm>
            <a:off x="6161541" y="470417"/>
            <a:ext cx="2885947" cy="1925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166680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id="{1DC5126F-9411-4323-9B11-0830987444D3}"/>
              </a:ext>
            </a:extLst>
          </p:cNvPr>
          <p:cNvSpPr/>
          <p:nvPr/>
        </p:nvSpPr>
        <p:spPr>
          <a:xfrm>
            <a:off x="126161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26AD0C9-307D-4CDA-A1FB-0ACFA6BDDC77}"/>
              </a:ext>
            </a:extLst>
          </p:cNvPr>
          <p:cNvSpPr txBox="1"/>
          <p:nvPr/>
        </p:nvSpPr>
        <p:spPr>
          <a:xfrm>
            <a:off x="1000615" y="1034501"/>
            <a:ext cx="6963093" cy="4214968"/>
          </a:xfrm>
          <a:prstGeom prst="rect">
            <a:avLst/>
          </a:prstGeom>
        </p:spPr>
        <p:txBody>
          <a:bodyPr vert="horz" wrap="square" lIns="0" tIns="14446" rIns="0" bIns="0" rtlCol="0">
            <a:spAutoFit/>
          </a:bodyPr>
          <a:lstStyle/>
          <a:p>
            <a:pPr marL="323994" indent="-310926">
              <a:spcBef>
                <a:spcPts val="114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dirty="0">
                <a:latin typeface="Calibri"/>
                <a:cs typeface="Calibri"/>
              </a:rPr>
              <a:t>Занятость </a:t>
            </a:r>
            <a:r>
              <a:rPr sz="1733" spc="-5" dirty="0">
                <a:latin typeface="Calibri"/>
                <a:cs typeface="Calibri"/>
              </a:rPr>
              <a:t>детей из социально уязвимых категорий</a:t>
            </a:r>
            <a:r>
              <a:rPr sz="1733" spc="-16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семей</a:t>
            </a:r>
            <a:endParaRPr sz="1733">
              <a:latin typeface="Calibri"/>
              <a:cs typeface="Calibri"/>
            </a:endParaRPr>
          </a:p>
          <a:p>
            <a:pPr marL="323994" indent="-310926">
              <a:spcBef>
                <a:spcPts val="1300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dirty="0">
                <a:latin typeface="Calibri"/>
                <a:cs typeface="Calibri"/>
              </a:rPr>
              <a:t>Профилактика </a:t>
            </a:r>
            <a:r>
              <a:rPr sz="1733" spc="-5" dirty="0">
                <a:latin typeface="Calibri"/>
                <a:cs typeface="Calibri"/>
              </a:rPr>
              <a:t>детского </a:t>
            </a:r>
            <a:r>
              <a:rPr sz="1733" spc="5" dirty="0">
                <a:latin typeface="Calibri"/>
                <a:cs typeface="Calibri"/>
              </a:rPr>
              <a:t>и </a:t>
            </a:r>
            <a:r>
              <a:rPr sz="1733" spc="-5" dirty="0">
                <a:latin typeface="Calibri"/>
                <a:cs typeface="Calibri"/>
              </a:rPr>
              <a:t>подросткового</a:t>
            </a:r>
            <a:r>
              <a:rPr sz="1733" spc="-11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неблагополучия</a:t>
            </a:r>
            <a:endParaRPr sz="1733">
              <a:latin typeface="Calibri"/>
              <a:cs typeface="Calibri"/>
            </a:endParaRPr>
          </a:p>
          <a:p>
            <a:pPr marL="323994" indent="-310926">
              <a:spcBef>
                <a:spcPts val="1305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spc="-5" dirty="0">
                <a:latin typeface="Calibri"/>
                <a:cs typeface="Calibri"/>
              </a:rPr>
              <a:t>Доступность детского спорта </a:t>
            </a:r>
            <a:r>
              <a:rPr sz="1733" dirty="0">
                <a:latin typeface="Calibri"/>
                <a:cs typeface="Calibri"/>
              </a:rPr>
              <a:t>в удаленных</a:t>
            </a:r>
            <a:r>
              <a:rPr sz="1733" spc="-38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территориях</a:t>
            </a:r>
            <a:endParaRPr sz="1733">
              <a:latin typeface="Calibri"/>
              <a:cs typeface="Calibri"/>
            </a:endParaRPr>
          </a:p>
          <a:p>
            <a:pPr marL="323994" indent="-310926">
              <a:spcBef>
                <a:spcPts val="1300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spc="-5" dirty="0">
                <a:latin typeface="Calibri"/>
                <a:cs typeface="Calibri"/>
              </a:rPr>
              <a:t>Доступность </a:t>
            </a:r>
            <a:r>
              <a:rPr sz="1733" dirty="0">
                <a:latin typeface="Calibri"/>
                <a:cs typeface="Calibri"/>
              </a:rPr>
              <a:t>занятий </a:t>
            </a:r>
            <a:r>
              <a:rPr sz="1733" spc="-5" dirty="0">
                <a:latin typeface="Calibri"/>
                <a:cs typeface="Calibri"/>
              </a:rPr>
              <a:t>физкультурой </a:t>
            </a:r>
            <a:r>
              <a:rPr sz="1733" spc="5" dirty="0">
                <a:latin typeface="Calibri"/>
                <a:cs typeface="Calibri"/>
              </a:rPr>
              <a:t>и </a:t>
            </a:r>
            <a:r>
              <a:rPr sz="1733" spc="-5" dirty="0">
                <a:latin typeface="Calibri"/>
                <a:cs typeface="Calibri"/>
              </a:rPr>
              <a:t>спортом для</a:t>
            </a:r>
            <a:r>
              <a:rPr sz="1733" spc="-22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детей</a:t>
            </a:r>
            <a:endParaRPr sz="1733">
              <a:latin typeface="Calibri"/>
              <a:cs typeface="Calibri"/>
            </a:endParaRPr>
          </a:p>
          <a:p>
            <a:pPr marL="323994" marR="2483947"/>
            <a:r>
              <a:rPr sz="1733" dirty="0">
                <a:latin typeface="Calibri"/>
                <a:cs typeface="Calibri"/>
              </a:rPr>
              <a:t>с ограниченными </a:t>
            </a:r>
            <a:r>
              <a:rPr sz="1733" spc="-5" dirty="0">
                <a:latin typeface="Calibri"/>
                <a:cs typeface="Calibri"/>
              </a:rPr>
              <a:t>возможностями здоровья  </a:t>
            </a:r>
            <a:r>
              <a:rPr sz="1733" dirty="0">
                <a:latin typeface="Calibri"/>
                <a:cs typeface="Calibri"/>
              </a:rPr>
              <a:t>вне </a:t>
            </a:r>
            <a:r>
              <a:rPr sz="1733" spc="-5" dirty="0">
                <a:latin typeface="Calibri"/>
                <a:cs typeface="Calibri"/>
              </a:rPr>
              <a:t>«спорта</a:t>
            </a:r>
            <a:r>
              <a:rPr sz="1733" spc="-27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достижений»</a:t>
            </a:r>
            <a:endParaRPr sz="1733">
              <a:latin typeface="Calibri"/>
              <a:cs typeface="Calibri"/>
            </a:endParaRPr>
          </a:p>
          <a:p>
            <a:pPr marL="323994" marR="2469503" indent="-310926">
              <a:spcBef>
                <a:spcPts val="1305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spc="-5" dirty="0">
                <a:latin typeface="Calibri"/>
                <a:cs typeface="Calibri"/>
              </a:rPr>
              <a:t>Социальная </a:t>
            </a:r>
            <a:r>
              <a:rPr sz="1733" dirty="0">
                <a:latin typeface="Calibri"/>
                <a:cs typeface="Calibri"/>
              </a:rPr>
              <a:t>адаптация </a:t>
            </a:r>
            <a:r>
              <a:rPr sz="1733" spc="-5" dirty="0">
                <a:latin typeface="Calibri"/>
                <a:cs typeface="Calibri"/>
              </a:rPr>
              <a:t>детей-сирот </a:t>
            </a:r>
            <a:r>
              <a:rPr sz="1733" dirty="0">
                <a:latin typeface="Calibri"/>
                <a:cs typeface="Calibri"/>
              </a:rPr>
              <a:t>и </a:t>
            </a:r>
            <a:r>
              <a:rPr sz="1733" spc="-5" dirty="0">
                <a:latin typeface="Calibri"/>
                <a:cs typeface="Calibri"/>
              </a:rPr>
              <a:t>детей,  оставшихся </a:t>
            </a:r>
            <a:r>
              <a:rPr sz="1733" dirty="0">
                <a:latin typeface="Calibri"/>
                <a:cs typeface="Calibri"/>
              </a:rPr>
              <a:t>без </a:t>
            </a:r>
            <a:r>
              <a:rPr sz="1733" spc="-5" dirty="0">
                <a:latin typeface="Calibri"/>
                <a:cs typeface="Calibri"/>
              </a:rPr>
              <a:t>попечения</a:t>
            </a:r>
            <a:r>
              <a:rPr sz="1733" spc="-38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родителей</a:t>
            </a:r>
            <a:endParaRPr sz="1733">
              <a:latin typeface="Calibri"/>
              <a:cs typeface="Calibri"/>
            </a:endParaRPr>
          </a:p>
          <a:p>
            <a:pPr marL="323994" indent="-310926">
              <a:spcBef>
                <a:spcPts val="1300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dirty="0">
                <a:latin typeface="Calibri"/>
                <a:cs typeface="Calibri"/>
              </a:rPr>
              <a:t>Повышение </a:t>
            </a:r>
            <a:r>
              <a:rPr sz="1733" spc="-5" dirty="0">
                <a:latin typeface="Calibri"/>
                <a:cs typeface="Calibri"/>
              </a:rPr>
              <a:t>роли участия родителей </a:t>
            </a:r>
            <a:r>
              <a:rPr sz="1733" dirty="0">
                <a:latin typeface="Calibri"/>
                <a:cs typeface="Calibri"/>
              </a:rPr>
              <a:t>в </a:t>
            </a:r>
            <a:r>
              <a:rPr sz="1733" spc="-5" dirty="0">
                <a:latin typeface="Calibri"/>
                <a:cs typeface="Calibri"/>
              </a:rPr>
              <a:t>досуговой деятельности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5" dirty="0">
                <a:latin typeface="Calibri"/>
                <a:cs typeface="Calibri"/>
              </a:rPr>
              <a:t>детей</a:t>
            </a:r>
            <a:endParaRPr sz="1733">
              <a:latin typeface="Calibri"/>
              <a:cs typeface="Calibri"/>
            </a:endParaRPr>
          </a:p>
          <a:p>
            <a:pPr marL="323994" indent="-310926">
              <a:spcBef>
                <a:spcPts val="1300"/>
              </a:spcBef>
              <a:buFont typeface="Wingdings"/>
              <a:buChar char=""/>
              <a:tabLst>
                <a:tab pos="324683" algn="l"/>
              </a:tabLst>
            </a:pPr>
            <a:r>
              <a:rPr sz="1733" spc="-5" dirty="0">
                <a:latin typeface="Calibri"/>
                <a:cs typeface="Calibri"/>
              </a:rPr>
              <a:t>Консолидация усилий всех участников воспитательного процесса</a:t>
            </a:r>
            <a:r>
              <a:rPr sz="1733" spc="43" dirty="0">
                <a:latin typeface="Calibri"/>
                <a:cs typeface="Calibri"/>
              </a:rPr>
              <a:t> </a:t>
            </a:r>
            <a:r>
              <a:rPr sz="1733" spc="5" dirty="0">
                <a:latin typeface="Calibri"/>
                <a:cs typeface="Calibri"/>
              </a:rPr>
              <a:t>в</a:t>
            </a:r>
            <a:endParaRPr sz="1733">
              <a:latin typeface="Calibri"/>
              <a:cs typeface="Calibri"/>
            </a:endParaRPr>
          </a:p>
          <a:p>
            <a:pPr marL="323994" marR="5503">
              <a:spcBef>
                <a:spcPts val="5"/>
              </a:spcBef>
            </a:pPr>
            <a:r>
              <a:rPr sz="1733" dirty="0">
                <a:latin typeface="Calibri"/>
                <a:cs typeface="Calibri"/>
              </a:rPr>
              <a:t>направлении </a:t>
            </a:r>
            <a:r>
              <a:rPr sz="1733" spc="-5" dirty="0">
                <a:latin typeface="Calibri"/>
                <a:cs typeface="Calibri"/>
              </a:rPr>
              <a:t>гармоничного развития личности детей </a:t>
            </a:r>
            <a:r>
              <a:rPr sz="1733" dirty="0">
                <a:latin typeface="Calibri"/>
                <a:cs typeface="Calibri"/>
              </a:rPr>
              <a:t>и </a:t>
            </a:r>
            <a:r>
              <a:rPr sz="1733" spc="-5" dirty="0">
                <a:latin typeface="Calibri"/>
                <a:cs typeface="Calibri"/>
              </a:rPr>
              <a:t>подростков </a:t>
            </a:r>
            <a:r>
              <a:rPr sz="1733" dirty="0">
                <a:latin typeface="Calibri"/>
                <a:cs typeface="Calibri"/>
              </a:rPr>
              <a:t>в  </a:t>
            </a:r>
            <a:r>
              <a:rPr sz="1733" spc="-5" dirty="0">
                <a:latin typeface="Calibri"/>
                <a:cs typeface="Calibri"/>
              </a:rPr>
              <a:t>сочетании </a:t>
            </a:r>
            <a:r>
              <a:rPr sz="1733" dirty="0">
                <a:latin typeface="Calibri"/>
                <a:cs typeface="Calibri"/>
              </a:rPr>
              <a:t>с </a:t>
            </a:r>
            <a:r>
              <a:rPr sz="1733" spc="-5" dirty="0">
                <a:latin typeface="Calibri"/>
                <a:cs typeface="Calibri"/>
              </a:rPr>
              <a:t>патриотическим, </a:t>
            </a:r>
            <a:r>
              <a:rPr sz="1733" dirty="0">
                <a:latin typeface="Calibri"/>
                <a:cs typeface="Calibri"/>
              </a:rPr>
              <a:t>духовным и нравственным</a:t>
            </a:r>
            <a:r>
              <a:rPr sz="1733" spc="-97" dirty="0">
                <a:latin typeface="Calibri"/>
                <a:cs typeface="Calibri"/>
              </a:rPr>
              <a:t> </a:t>
            </a:r>
            <a:r>
              <a:rPr sz="1733" dirty="0">
                <a:latin typeface="Calibri"/>
                <a:cs typeface="Calibri"/>
              </a:rPr>
              <a:t>воспитанием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8FDA2DD-D134-4741-8F59-230392D59E94}"/>
              </a:ext>
            </a:extLst>
          </p:cNvPr>
          <p:cNvSpPr txBox="1">
            <a:spLocks/>
          </p:cNvSpPr>
          <p:nvPr/>
        </p:nvSpPr>
        <p:spPr>
          <a:xfrm>
            <a:off x="381000" y="346821"/>
            <a:ext cx="3182303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spc="-11" dirty="0">
                <a:latin typeface="Calibri"/>
                <a:cs typeface="Calibri"/>
              </a:rPr>
              <a:t>Решаемые</a:t>
            </a:r>
            <a:r>
              <a:rPr lang="ru-RU" sz="2600" b="1" spc="11" dirty="0">
                <a:latin typeface="Calibri"/>
                <a:cs typeface="Calibri"/>
              </a:rPr>
              <a:t> </a:t>
            </a:r>
            <a:r>
              <a:rPr lang="ru-RU" sz="2600" b="1" spc="-5" dirty="0">
                <a:latin typeface="Calibri"/>
                <a:cs typeface="Calibri"/>
              </a:rPr>
              <a:t>проблемы</a:t>
            </a:r>
            <a:endParaRPr lang="ru-RU" sz="2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18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7311A3BB-D8E7-4800-AB57-A06E93778603}"/>
              </a:ext>
            </a:extLst>
          </p:cNvPr>
          <p:cNvSpPr txBox="1"/>
          <p:nvPr/>
        </p:nvSpPr>
        <p:spPr>
          <a:xfrm>
            <a:off x="900290" y="802818"/>
            <a:ext cx="8545301" cy="5307885"/>
          </a:xfrm>
          <a:prstGeom prst="rect">
            <a:avLst/>
          </a:prstGeom>
        </p:spPr>
        <p:txBody>
          <a:bodyPr vert="horz" wrap="square" lIns="0" tIns="15134" rIns="0" bIns="0" rtlCol="0">
            <a:spAutoFit/>
          </a:bodyPr>
          <a:lstStyle/>
          <a:p>
            <a:pPr marL="323994" marR="105936" indent="-310926">
              <a:lnSpc>
                <a:spcPct val="99000"/>
              </a:lnSpc>
              <a:spcBef>
                <a:spcPts val="119"/>
              </a:spcBef>
              <a:tabLst>
                <a:tab pos="323994" algn="l"/>
              </a:tabLst>
            </a:pPr>
            <a:r>
              <a:rPr sz="1200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200" b="1" dirty="0">
                <a:latin typeface="Calibri"/>
                <a:cs typeface="Calibri"/>
              </a:rPr>
              <a:t>Проект развивается в </a:t>
            </a:r>
            <a:r>
              <a:rPr sz="1200" b="1" spc="-5" dirty="0">
                <a:latin typeface="Calibri"/>
                <a:cs typeface="Calibri"/>
              </a:rPr>
              <a:t>тесном </a:t>
            </a:r>
            <a:r>
              <a:rPr sz="1200" b="1" dirty="0">
                <a:latin typeface="Calibri"/>
                <a:cs typeface="Calibri"/>
              </a:rPr>
              <a:t>взаимодействии с </a:t>
            </a:r>
            <a:r>
              <a:rPr sz="1200" b="1" spc="-5" dirty="0">
                <a:latin typeface="Calibri"/>
                <a:cs typeface="Calibri"/>
              </a:rPr>
              <a:t>исполнительными </a:t>
            </a:r>
            <a:r>
              <a:rPr sz="1200" b="1" dirty="0">
                <a:latin typeface="Calibri"/>
                <a:cs typeface="Calibri"/>
              </a:rPr>
              <a:t>органами государственной власти, органами  муниципального самоуправления, образовательными </a:t>
            </a:r>
            <a:r>
              <a:rPr sz="1200" b="1" spc="-5" dirty="0">
                <a:latin typeface="Calibri"/>
                <a:cs typeface="Calibri"/>
              </a:rPr>
              <a:t>учреждениями, исполнительными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надзорными </a:t>
            </a:r>
            <a:r>
              <a:rPr sz="1200" b="1" dirty="0">
                <a:latin typeface="Calibri"/>
                <a:cs typeface="Calibri"/>
              </a:rPr>
              <a:t>органами в  </a:t>
            </a:r>
            <a:r>
              <a:rPr sz="1200" b="1" spc="-5" dirty="0">
                <a:latin typeface="Calibri"/>
                <a:cs typeface="Calibri"/>
              </a:rPr>
              <a:t>сфере</a:t>
            </a:r>
            <a:r>
              <a:rPr sz="1200" b="1" spc="-32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работы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11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детьми</a:t>
            </a:r>
            <a:r>
              <a:rPr sz="1200" b="1" spc="-2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по</a:t>
            </a:r>
            <a:r>
              <a:rPr sz="1200" b="1" spc="-2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профилактике</a:t>
            </a:r>
            <a:r>
              <a:rPr sz="1200" b="1" spc="-81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детского</a:t>
            </a:r>
            <a:r>
              <a:rPr sz="1200" b="1" spc="-2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подросткового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неблагополучия</a:t>
            </a:r>
            <a:endParaRPr sz="1200" dirty="0">
              <a:latin typeface="Calibri"/>
              <a:cs typeface="Calibri"/>
            </a:endParaRPr>
          </a:p>
          <a:p>
            <a:pPr marL="13758">
              <a:spcBef>
                <a:spcPts val="812"/>
              </a:spcBef>
              <a:tabLst>
                <a:tab pos="323994" algn="l"/>
              </a:tabLst>
            </a:pPr>
            <a:r>
              <a:rPr sz="1200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200" b="1" spc="-5" dirty="0">
                <a:latin typeface="Calibri"/>
                <a:cs typeface="Calibri"/>
              </a:rPr>
              <a:t>Организуется тесное сотрудничество </a:t>
            </a:r>
            <a:r>
              <a:rPr sz="1200" b="1" dirty="0">
                <a:latin typeface="Calibri"/>
                <a:cs typeface="Calibri"/>
              </a:rPr>
              <a:t>с </a:t>
            </a:r>
            <a:r>
              <a:rPr sz="1200" b="1" spc="-5" dirty="0">
                <a:latin typeface="Calibri"/>
                <a:cs typeface="Calibri"/>
              </a:rPr>
              <a:t>учреждениями </a:t>
            </a:r>
            <a:r>
              <a:rPr sz="1200" b="1" dirty="0">
                <a:latin typeface="Calibri"/>
                <a:cs typeface="Calibri"/>
              </a:rPr>
              <a:t>социального</a:t>
            </a:r>
            <a:r>
              <a:rPr sz="1200" b="1" spc="-179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профиля</a:t>
            </a:r>
            <a:endParaRPr sz="1200" dirty="0">
              <a:latin typeface="Calibri"/>
              <a:cs typeface="Calibri"/>
            </a:endParaRPr>
          </a:p>
          <a:p>
            <a:pPr marL="323994">
              <a:spcBef>
                <a:spcPts val="195"/>
              </a:spcBef>
            </a:pPr>
            <a:r>
              <a:rPr sz="1200" b="1" spc="-5" dirty="0">
                <a:latin typeface="Calibri"/>
                <a:cs typeface="Calibri"/>
              </a:rPr>
              <a:t>(общеобразовательные </a:t>
            </a:r>
            <a:r>
              <a:rPr sz="1200" b="1" dirty="0">
                <a:latin typeface="Calibri"/>
                <a:cs typeface="Calibri"/>
              </a:rPr>
              <a:t>школы, </a:t>
            </a:r>
            <a:r>
              <a:rPr sz="1200" b="1" spc="-5" dirty="0">
                <a:latin typeface="Calibri"/>
                <a:cs typeface="Calibri"/>
              </a:rPr>
              <a:t>общественные</a:t>
            </a:r>
            <a:r>
              <a:rPr sz="1200" b="1" spc="-16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центры)</a:t>
            </a:r>
            <a:endParaRPr sz="1200" dirty="0">
              <a:latin typeface="Calibri"/>
              <a:cs typeface="Calibri"/>
            </a:endParaRPr>
          </a:p>
          <a:p>
            <a:pPr marL="409978" indent="-85987">
              <a:spcBef>
                <a:spcPts val="195"/>
              </a:spcBef>
              <a:buChar char="-"/>
              <a:tabLst>
                <a:tab pos="409978" algn="l"/>
              </a:tabLst>
            </a:pPr>
            <a:r>
              <a:rPr sz="1200" dirty="0">
                <a:latin typeface="Calibri"/>
                <a:cs typeface="Calibri"/>
              </a:rPr>
              <a:t>нахождение в </a:t>
            </a:r>
            <a:r>
              <a:rPr sz="1200" spc="-5" dirty="0">
                <a:latin typeface="Calibri"/>
                <a:cs typeface="Calibri"/>
              </a:rPr>
              <a:t>«шаговой»</a:t>
            </a:r>
            <a:r>
              <a:rPr sz="1200" spc="-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доступности</a:t>
            </a:r>
            <a:endParaRPr sz="1200" dirty="0">
              <a:latin typeface="Calibri"/>
              <a:cs typeface="Calibri"/>
            </a:endParaRPr>
          </a:p>
          <a:p>
            <a:pPr marL="409978" indent="-85987">
              <a:spcBef>
                <a:spcPts val="217"/>
              </a:spcBef>
              <a:buChar char="-"/>
              <a:tabLst>
                <a:tab pos="409978" algn="l"/>
              </a:tabLst>
            </a:pPr>
            <a:r>
              <a:rPr sz="1200" dirty="0">
                <a:latin typeface="Calibri"/>
                <a:cs typeface="Calibri"/>
              </a:rPr>
              <a:t>финансовая </a:t>
            </a:r>
            <a:r>
              <a:rPr sz="1200" spc="-5" dirty="0">
                <a:latin typeface="Calibri"/>
                <a:cs typeface="Calibri"/>
              </a:rPr>
              <a:t>доступность </a:t>
            </a:r>
            <a:r>
              <a:rPr sz="1200" dirty="0">
                <a:latin typeface="Calibri"/>
                <a:cs typeface="Calibri"/>
              </a:rPr>
              <a:t>– снижение </a:t>
            </a:r>
            <a:r>
              <a:rPr sz="1200" spc="-5" dirty="0">
                <a:latin typeface="Calibri"/>
                <a:cs typeface="Calibri"/>
              </a:rPr>
              <a:t>затрат за </a:t>
            </a:r>
            <a:r>
              <a:rPr sz="1200" dirty="0">
                <a:latin typeface="Calibri"/>
                <a:cs typeface="Calibri"/>
              </a:rPr>
              <a:t>счет </a:t>
            </a:r>
            <a:r>
              <a:rPr sz="1200" spc="-5" dirty="0">
                <a:latin typeface="Calibri"/>
                <a:cs typeface="Calibri"/>
              </a:rPr>
              <a:t>безвозмездной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аренды</a:t>
            </a:r>
          </a:p>
          <a:p>
            <a:pPr marL="409978" indent="-85987">
              <a:spcBef>
                <a:spcPts val="195"/>
              </a:spcBef>
              <a:buChar char="-"/>
              <a:tabLst>
                <a:tab pos="409978" algn="l"/>
              </a:tabLst>
            </a:pPr>
            <a:r>
              <a:rPr sz="1200" dirty="0">
                <a:latin typeface="Calibri"/>
                <a:cs typeface="Calibri"/>
              </a:rPr>
              <a:t>трансляция на </a:t>
            </a:r>
            <a:r>
              <a:rPr sz="1200" spc="-5" dirty="0">
                <a:latin typeface="Calibri"/>
                <a:cs typeface="Calibri"/>
              </a:rPr>
              <a:t>широкую </a:t>
            </a:r>
            <a:r>
              <a:rPr sz="1200" dirty="0">
                <a:latin typeface="Calibri"/>
                <a:cs typeface="Calibri"/>
              </a:rPr>
              <a:t>аудиторию бесконфликтного</a:t>
            </a:r>
            <a:r>
              <a:rPr sz="1200" spc="-76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взаимодействия</a:t>
            </a:r>
            <a:endParaRPr sz="1200" dirty="0">
              <a:latin typeface="Calibri"/>
              <a:cs typeface="Calibri"/>
            </a:endParaRPr>
          </a:p>
          <a:p>
            <a:pPr marL="432679" marR="3081719" indent="-109372">
              <a:lnSpc>
                <a:spcPct val="112999"/>
              </a:lnSpc>
              <a:spcBef>
                <a:spcPts val="32"/>
              </a:spcBef>
              <a:buChar char="-"/>
              <a:tabLst>
                <a:tab pos="409978" algn="l"/>
              </a:tabLst>
            </a:pPr>
            <a:r>
              <a:rPr sz="1200" spc="-5" dirty="0">
                <a:latin typeface="Calibri"/>
                <a:cs typeface="Calibri"/>
              </a:rPr>
              <a:t>доступность </a:t>
            </a:r>
            <a:r>
              <a:rPr sz="1200" dirty="0">
                <a:latin typeface="Calibri"/>
                <a:cs typeface="Calibri"/>
              </a:rPr>
              <a:t>занятий для детей с </a:t>
            </a:r>
            <a:r>
              <a:rPr sz="1200" spc="5" dirty="0">
                <a:latin typeface="Calibri"/>
                <a:cs typeface="Calibri"/>
              </a:rPr>
              <a:t>любым </a:t>
            </a:r>
            <a:r>
              <a:rPr sz="1200" spc="-5" dirty="0">
                <a:latin typeface="Calibri"/>
                <a:cs typeface="Calibri"/>
              </a:rPr>
              <a:t>уровнем физической подготовки,  </a:t>
            </a:r>
            <a:r>
              <a:rPr sz="1200" dirty="0">
                <a:latin typeface="Calibri"/>
                <a:cs typeface="Calibri"/>
              </a:rPr>
              <a:t>улучшение </a:t>
            </a:r>
            <a:r>
              <a:rPr sz="1200" spc="-5" dirty="0">
                <a:latin typeface="Calibri"/>
                <a:cs typeface="Calibri"/>
              </a:rPr>
              <a:t>физической подготовки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детей</a:t>
            </a:r>
          </a:p>
          <a:p>
            <a:pPr marL="409978" indent="-85987">
              <a:spcBef>
                <a:spcPts val="221"/>
              </a:spcBef>
              <a:buChar char="-"/>
              <a:tabLst>
                <a:tab pos="409978" algn="l"/>
              </a:tabLst>
            </a:pPr>
            <a:r>
              <a:rPr sz="1200" dirty="0">
                <a:latin typeface="Calibri"/>
                <a:cs typeface="Calibri"/>
              </a:rPr>
              <a:t>повышение вовлеченности родителей в воспитательный и</a:t>
            </a:r>
            <a:r>
              <a:rPr sz="1200" spc="-11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образовательный</a:t>
            </a:r>
          </a:p>
          <a:p>
            <a:pPr marL="396220">
              <a:spcBef>
                <a:spcPts val="195"/>
              </a:spcBef>
            </a:pPr>
            <a:r>
              <a:rPr sz="1200" spc="-5" dirty="0">
                <a:latin typeface="Calibri"/>
                <a:cs typeface="Calibri"/>
              </a:rPr>
              <a:t>процесс за </a:t>
            </a:r>
            <a:r>
              <a:rPr sz="1200" dirty="0">
                <a:latin typeface="Calibri"/>
                <a:cs typeface="Calibri"/>
              </a:rPr>
              <a:t>счет проведения </a:t>
            </a:r>
            <a:r>
              <a:rPr sz="1200" spc="-5" dirty="0">
                <a:latin typeface="Calibri"/>
                <a:cs typeface="Calibri"/>
              </a:rPr>
              <a:t>совместных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мероприятий</a:t>
            </a:r>
            <a:endParaRPr sz="1200" dirty="0">
              <a:latin typeface="Calibri"/>
              <a:cs typeface="Calibri"/>
            </a:endParaRPr>
          </a:p>
          <a:p>
            <a:pPr marL="13758">
              <a:lnSpc>
                <a:spcPts val="1668"/>
              </a:lnSpc>
              <a:spcBef>
                <a:spcPts val="812"/>
              </a:spcBef>
              <a:tabLst>
                <a:tab pos="323994" algn="l"/>
              </a:tabLst>
            </a:pPr>
            <a:r>
              <a:rPr sz="1200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200" b="1" spc="-5" dirty="0">
                <a:latin typeface="Calibri"/>
                <a:cs typeface="Calibri"/>
              </a:rPr>
              <a:t>Презентация</a:t>
            </a:r>
            <a:r>
              <a:rPr sz="1200" b="1" spc="-2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проекта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федеральных</a:t>
            </a:r>
            <a:r>
              <a:rPr sz="1200" b="1" spc="-27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площадках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27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целью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трансляции</a:t>
            </a:r>
            <a:r>
              <a:rPr sz="1200" b="1" spc="-43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опыта:</a:t>
            </a:r>
            <a:endParaRPr sz="1200" dirty="0">
              <a:latin typeface="Calibri"/>
              <a:cs typeface="Calibri"/>
            </a:endParaRPr>
          </a:p>
          <a:p>
            <a:pPr marL="409978" indent="-85987">
              <a:lnSpc>
                <a:spcPts val="1473"/>
              </a:lnSpc>
              <a:buChar char="-"/>
              <a:tabLst>
                <a:tab pos="409978" algn="l"/>
              </a:tabLst>
            </a:pPr>
            <a:r>
              <a:rPr sz="1200" spc="-5" dirty="0">
                <a:latin typeface="Calibri"/>
                <a:cs typeface="Calibri"/>
              </a:rPr>
              <a:t>взаимодействия </a:t>
            </a:r>
            <a:r>
              <a:rPr sz="1200" dirty="0">
                <a:latin typeface="Calibri"/>
                <a:cs typeface="Calibri"/>
              </a:rPr>
              <a:t>с ИОГВ, ОМСУ, учреждениями </a:t>
            </a:r>
            <a:r>
              <a:rPr sz="1200" spc="-5" dirty="0">
                <a:latin typeface="Calibri"/>
                <a:cs typeface="Calibri"/>
              </a:rPr>
              <a:t>образования,</a:t>
            </a:r>
            <a:r>
              <a:rPr sz="1200" spc="-4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КДН;</a:t>
            </a:r>
          </a:p>
          <a:p>
            <a:pPr marL="442997" indent="-82544">
              <a:lnSpc>
                <a:spcPts val="1490"/>
              </a:lnSpc>
              <a:spcBef>
                <a:spcPts val="16"/>
              </a:spcBef>
              <a:buChar char="-"/>
              <a:tabLst>
                <a:tab pos="442997" algn="l"/>
              </a:tabLst>
            </a:pPr>
            <a:r>
              <a:rPr sz="1200" dirty="0">
                <a:latin typeface="Calibri"/>
                <a:cs typeface="Calibri"/>
              </a:rPr>
              <a:t>повышения </a:t>
            </a:r>
            <a:r>
              <a:rPr sz="1200" spc="-5" dirty="0">
                <a:latin typeface="Calibri"/>
                <a:cs typeface="Calibri"/>
              </a:rPr>
              <a:t>доступности </a:t>
            </a:r>
            <a:r>
              <a:rPr sz="1200" dirty="0">
                <a:latin typeface="Calibri"/>
                <a:cs typeface="Calibri"/>
              </a:rPr>
              <a:t>занятий </a:t>
            </a:r>
            <a:r>
              <a:rPr sz="1200" spc="-5" dirty="0">
                <a:latin typeface="Calibri"/>
                <a:cs typeface="Calibri"/>
              </a:rPr>
              <a:t>физической </a:t>
            </a:r>
            <a:r>
              <a:rPr sz="1200" dirty="0">
                <a:latin typeface="Calibri"/>
                <a:cs typeface="Calibri"/>
              </a:rPr>
              <a:t>культурой и </a:t>
            </a:r>
            <a:r>
              <a:rPr sz="1200" spc="-5" dirty="0">
                <a:latin typeface="Calibri"/>
                <a:cs typeface="Calibri"/>
              </a:rPr>
              <a:t>спортом </a:t>
            </a:r>
            <a:r>
              <a:rPr sz="1200" dirty="0">
                <a:latin typeface="Calibri"/>
                <a:cs typeface="Calibri"/>
              </a:rPr>
              <a:t>для детей из социально </a:t>
            </a:r>
            <a:r>
              <a:rPr sz="1200" spc="-5" dirty="0">
                <a:latin typeface="Calibri"/>
                <a:cs typeface="Calibri"/>
              </a:rPr>
              <a:t>уязвимых категорий</a:t>
            </a:r>
            <a:r>
              <a:rPr sz="1200" spc="141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семей;</a:t>
            </a:r>
            <a:endParaRPr sz="1200" dirty="0">
              <a:latin typeface="Calibri"/>
              <a:cs typeface="Calibri"/>
            </a:endParaRPr>
          </a:p>
          <a:p>
            <a:pPr marL="432679" marR="482205" indent="-109372">
              <a:lnSpc>
                <a:spcPts val="1506"/>
              </a:lnSpc>
              <a:spcBef>
                <a:spcPts val="32"/>
              </a:spcBef>
              <a:buChar char="-"/>
              <a:tabLst>
                <a:tab pos="409978" algn="l"/>
              </a:tabLst>
            </a:pPr>
            <a:r>
              <a:rPr sz="1200" dirty="0">
                <a:latin typeface="Calibri"/>
                <a:cs typeface="Calibri"/>
              </a:rPr>
              <a:t>проведения </a:t>
            </a:r>
            <a:r>
              <a:rPr sz="1200" spc="-5" dirty="0">
                <a:latin typeface="Calibri"/>
                <a:cs typeface="Calibri"/>
              </a:rPr>
              <a:t>мероприятий проекта </a:t>
            </a:r>
            <a:r>
              <a:rPr sz="1200" dirty="0">
                <a:latin typeface="Calibri"/>
                <a:cs typeface="Calibri"/>
              </a:rPr>
              <a:t>с вовлечением родителей, </a:t>
            </a:r>
            <a:r>
              <a:rPr sz="1200" spc="-5" dirty="0">
                <a:latin typeface="Calibri"/>
                <a:cs typeface="Calibri"/>
              </a:rPr>
              <a:t>способствующих </a:t>
            </a:r>
            <a:r>
              <a:rPr sz="1200" spc="5" dirty="0">
                <a:latin typeface="Calibri"/>
                <a:cs typeface="Calibri"/>
              </a:rPr>
              <a:t>улучшению </a:t>
            </a:r>
            <a:r>
              <a:rPr sz="1200" dirty="0">
                <a:latin typeface="Calibri"/>
                <a:cs typeface="Calibri"/>
              </a:rPr>
              <a:t>детско-родительских  отношений;</a:t>
            </a:r>
          </a:p>
          <a:p>
            <a:pPr marL="409978" indent="-85987">
              <a:lnSpc>
                <a:spcPts val="1430"/>
              </a:lnSpc>
              <a:buChar char="-"/>
              <a:tabLst>
                <a:tab pos="409978" algn="l"/>
              </a:tabLst>
            </a:pPr>
            <a:r>
              <a:rPr sz="1200" spc="-5" dirty="0">
                <a:latin typeface="Calibri"/>
                <a:cs typeface="Calibri"/>
              </a:rPr>
              <a:t>патриотическое, духовное </a:t>
            </a:r>
            <a:r>
              <a:rPr sz="1200" dirty="0">
                <a:latin typeface="Calibri"/>
                <a:cs typeface="Calibri"/>
              </a:rPr>
              <a:t>и нравственное воспитание детей через осуществление </a:t>
            </a:r>
            <a:r>
              <a:rPr sz="1200" spc="-5" dirty="0">
                <a:latin typeface="Calibri"/>
                <a:cs typeface="Calibri"/>
              </a:rPr>
              <a:t>мероприятий</a:t>
            </a:r>
            <a:r>
              <a:rPr sz="1200" spc="-32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проекта</a:t>
            </a:r>
            <a:endParaRPr sz="1200" dirty="0">
              <a:latin typeface="Calibri"/>
              <a:cs typeface="Calibri"/>
            </a:endParaRPr>
          </a:p>
          <a:p>
            <a:pPr marL="323994" marR="318491" indent="-310926">
              <a:lnSpc>
                <a:spcPts val="1506"/>
              </a:lnSpc>
              <a:spcBef>
                <a:spcPts val="914"/>
              </a:spcBef>
              <a:tabLst>
                <a:tab pos="323994" algn="l"/>
              </a:tabLst>
            </a:pPr>
            <a:r>
              <a:rPr sz="1200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200" b="1" dirty="0">
                <a:latin typeface="Calibri"/>
                <a:cs typeface="Calibri"/>
              </a:rPr>
              <a:t>Расширение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комплекса</a:t>
            </a:r>
            <a:r>
              <a:rPr sz="1200" b="1" spc="-3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мероприятий,</a:t>
            </a:r>
            <a:r>
              <a:rPr sz="1200" b="1" spc="-76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направленных</a:t>
            </a:r>
            <a:r>
              <a:rPr sz="1200" b="1" spc="-43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</a:t>
            </a:r>
            <a:r>
              <a:rPr sz="1200" b="1" spc="22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патриотическое,</a:t>
            </a:r>
            <a:r>
              <a:rPr sz="1200" b="1" spc="-76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духовное</a:t>
            </a:r>
            <a:r>
              <a:rPr sz="1200" b="1" spc="-11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16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нравственное воспитание</a:t>
            </a:r>
            <a:r>
              <a:rPr sz="1200" b="1" spc="-3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по  сравнению с предыдущими</a:t>
            </a:r>
            <a:r>
              <a:rPr sz="1200" b="1" spc="-108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проектами</a:t>
            </a:r>
            <a:endParaRPr sz="1200" dirty="0">
              <a:latin typeface="Calibri"/>
              <a:cs typeface="Calibri"/>
            </a:endParaRPr>
          </a:p>
          <a:p>
            <a:pPr marL="13758">
              <a:lnSpc>
                <a:spcPts val="1668"/>
              </a:lnSpc>
              <a:spcBef>
                <a:spcPts val="661"/>
              </a:spcBef>
              <a:tabLst>
                <a:tab pos="323994" algn="l"/>
              </a:tabLst>
            </a:pPr>
            <a:r>
              <a:rPr sz="1200" spc="-5" dirty="0">
                <a:solidFill>
                  <a:srgbClr val="4471C4"/>
                </a:solidFill>
                <a:latin typeface="Segoe UI Symbol"/>
                <a:cs typeface="Segoe UI Symbol"/>
              </a:rPr>
              <a:t>✔	</a:t>
            </a:r>
            <a:r>
              <a:rPr sz="1200" b="1" spc="-5" dirty="0">
                <a:latin typeface="Calibri"/>
                <a:cs typeface="Calibri"/>
              </a:rPr>
              <a:t>Создание</a:t>
            </a:r>
            <a:r>
              <a:rPr sz="1200" b="1" spc="-27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инфраструктуры</a:t>
            </a:r>
            <a:r>
              <a:rPr sz="1200" b="1" spc="-76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для</a:t>
            </a:r>
            <a:r>
              <a:rPr sz="1200" b="1" dirty="0">
                <a:latin typeface="Calibri"/>
                <a:cs typeface="Calibri"/>
              </a:rPr>
              <a:t> организации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доступных</a:t>
            </a:r>
            <a:r>
              <a:rPr sz="1200" b="1" spc="-27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регулярных</a:t>
            </a:r>
            <a:r>
              <a:rPr sz="1200" b="1" spc="-49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занятий</a:t>
            </a:r>
            <a:r>
              <a:rPr sz="1200" b="1" spc="-11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айкидо</a:t>
            </a:r>
            <a:r>
              <a:rPr sz="1200" b="1" spc="-43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1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Пермском </a:t>
            </a:r>
            <a:r>
              <a:rPr sz="1200" b="1" dirty="0">
                <a:latin typeface="Calibri"/>
                <a:cs typeface="Calibri"/>
              </a:rPr>
              <a:t>крае</a:t>
            </a:r>
            <a:endParaRPr sz="1200" dirty="0">
              <a:latin typeface="Calibri"/>
              <a:cs typeface="Calibri"/>
            </a:endParaRPr>
          </a:p>
          <a:p>
            <a:pPr marL="323994" marR="324683">
              <a:lnSpc>
                <a:spcPts val="1506"/>
              </a:lnSpc>
              <a:spcBef>
                <a:spcPts val="22"/>
              </a:spcBef>
              <a:buChar char="-"/>
              <a:tabLst>
                <a:tab pos="409978" algn="l"/>
              </a:tabLst>
            </a:pPr>
            <a:r>
              <a:rPr sz="1200" spc="-5" dirty="0">
                <a:latin typeface="Calibri"/>
                <a:cs typeface="Calibri"/>
              </a:rPr>
              <a:t>формиование </a:t>
            </a:r>
            <a:r>
              <a:rPr sz="1200" dirty="0">
                <a:latin typeface="Calibri"/>
                <a:cs typeface="Calibri"/>
              </a:rPr>
              <a:t>материально-техническая </a:t>
            </a:r>
            <a:r>
              <a:rPr sz="1200" spc="-5" dirty="0">
                <a:latin typeface="Calibri"/>
                <a:cs typeface="Calibri"/>
              </a:rPr>
              <a:t>базы </a:t>
            </a:r>
            <a:r>
              <a:rPr sz="1200" dirty="0">
                <a:latin typeface="Calibri"/>
                <a:cs typeface="Calibri"/>
              </a:rPr>
              <a:t>для занятий айкидо в новых залах, в </a:t>
            </a:r>
            <a:r>
              <a:rPr sz="1200" spc="-5" dirty="0">
                <a:latin typeface="Calibri"/>
                <a:cs typeface="Calibri"/>
              </a:rPr>
              <a:t>том </a:t>
            </a:r>
            <a:r>
              <a:rPr sz="1200" dirty="0">
                <a:latin typeface="Calibri"/>
                <a:cs typeface="Calibri"/>
              </a:rPr>
              <a:t>числе в удаленных </a:t>
            </a:r>
            <a:r>
              <a:rPr sz="1200" spc="-5" dirty="0">
                <a:latin typeface="Calibri"/>
                <a:cs typeface="Calibri"/>
              </a:rPr>
              <a:t>районах  </a:t>
            </a:r>
            <a:r>
              <a:rPr sz="1200" dirty="0">
                <a:latin typeface="Calibri"/>
                <a:cs typeface="Calibri"/>
              </a:rPr>
              <a:t>(приоритет – образовательные учреждения, общественные центры) - татами, </a:t>
            </a:r>
            <a:r>
              <a:rPr sz="1200" spc="-5" dirty="0">
                <a:latin typeface="Calibri"/>
                <a:cs typeface="Calibri"/>
              </a:rPr>
              <a:t>оборудование,</a:t>
            </a:r>
            <a:r>
              <a:rPr sz="1200" spc="-108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кимоно</a:t>
            </a:r>
            <a:endParaRPr sz="1200" dirty="0">
              <a:latin typeface="Calibri"/>
              <a:cs typeface="Calibri"/>
            </a:endParaRPr>
          </a:p>
          <a:p>
            <a:pPr marL="409978" indent="-85987">
              <a:lnSpc>
                <a:spcPts val="1430"/>
              </a:lnSpc>
              <a:buChar char="-"/>
              <a:tabLst>
                <a:tab pos="409978" algn="l"/>
              </a:tabLst>
            </a:pPr>
            <a:r>
              <a:rPr sz="1200" dirty="0">
                <a:latin typeface="Calibri"/>
                <a:cs typeface="Calibri"/>
              </a:rPr>
              <a:t>увеличение территориального охвата (7 новых </a:t>
            </a:r>
            <a:r>
              <a:rPr sz="1200" spc="-5" dirty="0">
                <a:latin typeface="Calibri"/>
                <a:cs typeface="Calibri"/>
              </a:rPr>
              <a:t>залов, </a:t>
            </a:r>
            <a:r>
              <a:rPr sz="1200" dirty="0">
                <a:latin typeface="Calibri"/>
                <a:cs typeface="Calibri"/>
              </a:rPr>
              <a:t>3 из </a:t>
            </a:r>
            <a:r>
              <a:rPr sz="1200" spc="-5" dirty="0">
                <a:latin typeface="Calibri"/>
                <a:cs typeface="Calibri"/>
              </a:rPr>
              <a:t>которых </a:t>
            </a:r>
            <a:r>
              <a:rPr sz="1200" dirty="0">
                <a:latin typeface="Calibri"/>
                <a:cs typeface="Calibri"/>
              </a:rPr>
              <a:t>в муниципалитетах</a:t>
            </a:r>
            <a:r>
              <a:rPr sz="1200" spc="-97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края)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C131F94-3A2A-447A-BF58-64AE6E2FC941}"/>
              </a:ext>
            </a:extLst>
          </p:cNvPr>
          <p:cNvSpPr/>
          <p:nvPr/>
        </p:nvSpPr>
        <p:spPr>
          <a:xfrm>
            <a:off x="120880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51A4BCD-7C99-41CD-A2BA-4626E4CAF525}"/>
              </a:ext>
            </a:extLst>
          </p:cNvPr>
          <p:cNvSpPr txBox="1">
            <a:spLocks/>
          </p:cNvSpPr>
          <p:nvPr/>
        </p:nvSpPr>
        <p:spPr>
          <a:xfrm>
            <a:off x="302070" y="309558"/>
            <a:ext cx="6797305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Инновационность </a:t>
            </a:r>
            <a:r>
              <a:rPr lang="ru-RU" sz="2600" b="1" spc="-5" dirty="0">
                <a:latin typeface="Calibri"/>
                <a:cs typeface="Calibri"/>
              </a:rPr>
              <a:t>подхода </a:t>
            </a:r>
            <a:r>
              <a:rPr lang="ru-RU" sz="2600" b="1" dirty="0">
                <a:latin typeface="Calibri"/>
                <a:cs typeface="Calibri"/>
              </a:rPr>
              <a:t>в </a:t>
            </a:r>
            <a:r>
              <a:rPr lang="ru-RU" sz="2600" b="1" spc="-5" dirty="0">
                <a:latin typeface="Calibri"/>
                <a:cs typeface="Calibri"/>
              </a:rPr>
              <a:t>достижении</a:t>
            </a:r>
            <a:r>
              <a:rPr lang="ru-RU" sz="2600" b="1" spc="-92" dirty="0">
                <a:latin typeface="Calibri"/>
                <a:cs typeface="Calibri"/>
              </a:rPr>
              <a:t> </a:t>
            </a:r>
            <a:r>
              <a:rPr lang="ru-RU" sz="2600" b="1" spc="-5" dirty="0">
                <a:latin typeface="Calibri"/>
                <a:cs typeface="Calibri"/>
              </a:rPr>
              <a:t>цели</a:t>
            </a:r>
            <a:endParaRPr lang="ru-RU" sz="2600" b="1" dirty="0">
              <a:latin typeface="Calibri"/>
              <a:cs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78054D8-7723-4C19-84C2-A99A1F10707C}"/>
              </a:ext>
            </a:extLst>
          </p:cNvPr>
          <p:cNvSpPr/>
          <p:nvPr/>
        </p:nvSpPr>
        <p:spPr>
          <a:xfrm>
            <a:off x="6822706" y="1603768"/>
            <a:ext cx="2099897" cy="2099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7D0A3C1-A75D-465A-8B57-A2448814F5C8}"/>
              </a:ext>
            </a:extLst>
          </p:cNvPr>
          <p:cNvSpPr/>
          <p:nvPr/>
        </p:nvSpPr>
        <p:spPr>
          <a:xfrm>
            <a:off x="6831847" y="1612900"/>
            <a:ext cx="2027427" cy="2027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</p:spTree>
    <p:extLst>
      <p:ext uri="{BB962C8B-B14F-4D97-AF65-F5344CB8AC3E}">
        <p14:creationId xmlns:p14="http://schemas.microsoft.com/office/powerpoint/2010/main" val="378389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6FE73E21-9FE5-4880-A525-E133854C7511}"/>
              </a:ext>
            </a:extLst>
          </p:cNvPr>
          <p:cNvSpPr txBox="1">
            <a:spLocks/>
          </p:cNvSpPr>
          <p:nvPr/>
        </p:nvSpPr>
        <p:spPr>
          <a:xfrm>
            <a:off x="1128113" y="6110703"/>
            <a:ext cx="2240915" cy="60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58">
              <a:lnSpc>
                <a:spcPts val="1018"/>
              </a:lnSpc>
            </a:pPr>
            <a:r>
              <a:rPr lang="ru-RU" sz="980" dirty="0"/>
              <a:t>Автономная</a:t>
            </a:r>
            <a:r>
              <a:rPr lang="ru-RU" sz="980" spc="-92" dirty="0"/>
              <a:t> </a:t>
            </a:r>
            <a:r>
              <a:rPr lang="ru-RU" sz="980" dirty="0"/>
              <a:t>некоммерческая</a:t>
            </a:r>
            <a:r>
              <a:rPr lang="ru-RU" sz="980" spc="-87" dirty="0"/>
              <a:t> </a:t>
            </a:r>
            <a:r>
              <a:rPr lang="ru-RU" sz="980" dirty="0"/>
              <a:t>организация</a:t>
            </a:r>
          </a:p>
          <a:p>
            <a:pPr marL="13758">
              <a:lnSpc>
                <a:spcPts val="1365"/>
              </a:lnSpc>
            </a:pPr>
            <a:r>
              <a:rPr lang="ru-RU" sz="1137" spc="-5" dirty="0"/>
              <a:t>«Спортивный клуб айкидо</a:t>
            </a:r>
            <a:r>
              <a:rPr lang="ru-RU" sz="1137" spc="-65" dirty="0"/>
              <a:t> </a:t>
            </a:r>
            <a:r>
              <a:rPr lang="ru-RU" sz="1137" dirty="0"/>
              <a:t>«Династия»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D6A2F4-75D4-4F30-B239-7D998DD2B649}"/>
              </a:ext>
            </a:extLst>
          </p:cNvPr>
          <p:cNvSpPr/>
          <p:nvPr/>
        </p:nvSpPr>
        <p:spPr>
          <a:xfrm>
            <a:off x="302070" y="6110703"/>
            <a:ext cx="603501" cy="6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B713A1-45F4-4BC7-AF2A-560B9ACF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58" y="6094886"/>
            <a:ext cx="1774791" cy="609640"/>
          </a:xfrm>
          <a:prstGeom prst="rect">
            <a:avLst/>
          </a:prstGeom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id="{B5F84807-CF32-4A7C-B62D-1999EBD31E86}"/>
              </a:ext>
            </a:extLst>
          </p:cNvPr>
          <p:cNvSpPr/>
          <p:nvPr/>
        </p:nvSpPr>
        <p:spPr>
          <a:xfrm>
            <a:off x="126161" y="140845"/>
            <a:ext cx="779410" cy="77941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3" y="719327"/>
                </a:lnTo>
                <a:lnTo>
                  <a:pt x="408469" y="716044"/>
                </a:lnTo>
                <a:lnTo>
                  <a:pt x="455278" y="706479"/>
                </a:lnTo>
                <a:lnTo>
                  <a:pt x="499663" y="691062"/>
                </a:lnTo>
                <a:lnTo>
                  <a:pt x="541194" y="670221"/>
                </a:lnTo>
                <a:lnTo>
                  <a:pt x="579445" y="644384"/>
                </a:lnTo>
                <a:lnTo>
                  <a:pt x="613986" y="613981"/>
                </a:lnTo>
                <a:lnTo>
                  <a:pt x="644388" y="579440"/>
                </a:lnTo>
                <a:lnTo>
                  <a:pt x="670224" y="541189"/>
                </a:lnTo>
                <a:lnTo>
                  <a:pt x="691064" y="499657"/>
                </a:lnTo>
                <a:lnTo>
                  <a:pt x="706480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80" y="264054"/>
                </a:lnTo>
                <a:lnTo>
                  <a:pt x="691064" y="219670"/>
                </a:lnTo>
                <a:lnTo>
                  <a:pt x="670224" y="178138"/>
                </a:lnTo>
                <a:lnTo>
                  <a:pt x="644388" y="139887"/>
                </a:lnTo>
                <a:lnTo>
                  <a:pt x="613986" y="105346"/>
                </a:lnTo>
                <a:lnTo>
                  <a:pt x="579445" y="74943"/>
                </a:lnTo>
                <a:lnTo>
                  <a:pt x="541194" y="49106"/>
                </a:lnTo>
                <a:lnTo>
                  <a:pt x="499663" y="28265"/>
                </a:lnTo>
                <a:lnTo>
                  <a:pt x="455278" y="12848"/>
                </a:lnTo>
                <a:lnTo>
                  <a:pt x="408469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 sz="195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72DDB9A-3229-4020-9BE9-9A43FF76BD4A}"/>
              </a:ext>
            </a:extLst>
          </p:cNvPr>
          <p:cNvSpPr txBox="1"/>
          <p:nvPr/>
        </p:nvSpPr>
        <p:spPr>
          <a:xfrm>
            <a:off x="444899" y="724852"/>
            <a:ext cx="6999089" cy="3055804"/>
          </a:xfrm>
          <a:prstGeom prst="rect">
            <a:avLst/>
          </a:prstGeom>
        </p:spPr>
        <p:txBody>
          <a:bodyPr vert="horz" wrap="square" lIns="0" tIns="237331" rIns="0" bIns="0" rtlCol="0">
            <a:spAutoFit/>
          </a:bodyPr>
          <a:lstStyle/>
          <a:p>
            <a:pPr marL="13758">
              <a:spcBef>
                <a:spcPts val="1869"/>
              </a:spcBef>
            </a:pPr>
            <a:r>
              <a:rPr sz="2600" b="1" i="1" spc="-5" dirty="0">
                <a:latin typeface="Calibri"/>
                <a:cs typeface="Calibri"/>
              </a:rPr>
              <a:t>Целевая</a:t>
            </a:r>
            <a:r>
              <a:rPr sz="2600" b="1" i="1" spc="-16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аудитория:</a:t>
            </a:r>
            <a:endParaRPr sz="2600" dirty="0">
              <a:latin typeface="Calibri"/>
              <a:cs typeface="Calibri"/>
            </a:endParaRPr>
          </a:p>
          <a:p>
            <a:pPr marL="13758">
              <a:spcBef>
                <a:spcPts val="1327"/>
              </a:spcBef>
            </a:pPr>
            <a:r>
              <a:rPr sz="1950" i="1" spc="-5" dirty="0">
                <a:latin typeface="Calibri"/>
                <a:cs typeface="Calibri"/>
              </a:rPr>
              <a:t>Возраст </a:t>
            </a:r>
            <a:r>
              <a:rPr sz="1950" i="1" dirty="0">
                <a:latin typeface="Calibri"/>
                <a:cs typeface="Calibri"/>
              </a:rPr>
              <a:t>участников – </a:t>
            </a:r>
            <a:r>
              <a:rPr sz="1950" i="1" spc="-11" dirty="0">
                <a:latin typeface="Calibri"/>
                <a:cs typeface="Calibri"/>
              </a:rPr>
              <a:t>от </a:t>
            </a:r>
            <a:r>
              <a:rPr sz="1950" i="1" dirty="0">
                <a:latin typeface="Calibri"/>
                <a:cs typeface="Calibri"/>
              </a:rPr>
              <a:t>5 </a:t>
            </a:r>
            <a:r>
              <a:rPr sz="1950" i="1" spc="-11" dirty="0">
                <a:latin typeface="Calibri"/>
                <a:cs typeface="Calibri"/>
              </a:rPr>
              <a:t>до </a:t>
            </a:r>
            <a:r>
              <a:rPr sz="1950" i="1" dirty="0">
                <a:latin typeface="Calibri"/>
                <a:cs typeface="Calibri"/>
              </a:rPr>
              <a:t>17</a:t>
            </a:r>
            <a:r>
              <a:rPr sz="1950" i="1" spc="60" dirty="0">
                <a:latin typeface="Calibri"/>
                <a:cs typeface="Calibri"/>
              </a:rPr>
              <a:t> </a:t>
            </a:r>
            <a:r>
              <a:rPr sz="1950" i="1" spc="-5" dirty="0">
                <a:latin typeface="Calibri"/>
                <a:cs typeface="Calibri"/>
              </a:rPr>
              <a:t>лет</a:t>
            </a:r>
            <a:endParaRPr sz="1950" dirty="0">
              <a:latin typeface="Calibri"/>
              <a:cs typeface="Calibri"/>
            </a:endParaRPr>
          </a:p>
          <a:p>
            <a:pPr marL="13758">
              <a:spcBef>
                <a:spcPts val="650"/>
              </a:spcBef>
            </a:pPr>
            <a:r>
              <a:rPr sz="1950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950" i="1" spc="-5" dirty="0">
                <a:latin typeface="Calibri"/>
                <a:cs typeface="Calibri"/>
              </a:rPr>
              <a:t>Дети </a:t>
            </a:r>
            <a:r>
              <a:rPr sz="1950" i="1" spc="5" dirty="0">
                <a:latin typeface="Calibri"/>
                <a:cs typeface="Calibri"/>
              </a:rPr>
              <a:t>из </a:t>
            </a:r>
            <a:r>
              <a:rPr sz="1950" i="1" spc="-5" dirty="0">
                <a:latin typeface="Calibri"/>
                <a:cs typeface="Calibri"/>
              </a:rPr>
              <a:t>многодетных</a:t>
            </a:r>
            <a:r>
              <a:rPr sz="1950" i="1" spc="-168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семей</a:t>
            </a:r>
            <a:endParaRPr sz="1950" dirty="0">
              <a:latin typeface="Calibri"/>
              <a:cs typeface="Calibri"/>
            </a:endParaRPr>
          </a:p>
          <a:p>
            <a:pPr marL="13758">
              <a:spcBef>
                <a:spcPts val="650"/>
              </a:spcBef>
            </a:pPr>
            <a:r>
              <a:rPr sz="1950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950" i="1" spc="-5" dirty="0">
                <a:latin typeface="Calibri"/>
                <a:cs typeface="Calibri"/>
              </a:rPr>
              <a:t>Дети </a:t>
            </a:r>
            <a:r>
              <a:rPr sz="1950" i="1" spc="5" dirty="0">
                <a:latin typeface="Calibri"/>
                <a:cs typeface="Calibri"/>
              </a:rPr>
              <a:t>из </a:t>
            </a:r>
            <a:r>
              <a:rPr sz="1950" i="1" spc="-5" dirty="0">
                <a:latin typeface="Calibri"/>
                <a:cs typeface="Calibri"/>
              </a:rPr>
              <a:t>малообеспеченных</a:t>
            </a:r>
            <a:r>
              <a:rPr sz="1950" i="1" spc="-206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семей</a:t>
            </a:r>
            <a:endParaRPr sz="1950" dirty="0">
              <a:latin typeface="Calibri"/>
              <a:cs typeface="Calibri"/>
            </a:endParaRPr>
          </a:p>
          <a:p>
            <a:pPr marL="13758">
              <a:spcBef>
                <a:spcPts val="655"/>
              </a:spcBef>
            </a:pPr>
            <a:r>
              <a:rPr sz="1950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950" i="1" spc="-5" dirty="0">
                <a:latin typeface="Calibri"/>
                <a:cs typeface="Calibri"/>
              </a:rPr>
              <a:t>Дети </a:t>
            </a:r>
            <a:r>
              <a:rPr sz="1950" i="1" spc="5" dirty="0">
                <a:latin typeface="Calibri"/>
                <a:cs typeface="Calibri"/>
              </a:rPr>
              <a:t>из </a:t>
            </a:r>
            <a:r>
              <a:rPr sz="1950" i="1" dirty="0">
                <a:latin typeface="Calibri"/>
                <a:cs typeface="Calibri"/>
              </a:rPr>
              <a:t>семей в </a:t>
            </a:r>
            <a:r>
              <a:rPr sz="1950" i="1" spc="-5" dirty="0">
                <a:latin typeface="Calibri"/>
                <a:cs typeface="Calibri"/>
              </a:rPr>
              <a:t>социально опасном</a:t>
            </a:r>
            <a:r>
              <a:rPr sz="1950" i="1" spc="-190" dirty="0">
                <a:latin typeface="Calibri"/>
                <a:cs typeface="Calibri"/>
              </a:rPr>
              <a:t> </a:t>
            </a:r>
            <a:r>
              <a:rPr sz="1950" i="1" spc="-5" dirty="0">
                <a:latin typeface="Calibri"/>
                <a:cs typeface="Calibri"/>
              </a:rPr>
              <a:t>положении</a:t>
            </a:r>
            <a:endParaRPr sz="1950" dirty="0">
              <a:latin typeface="Calibri"/>
              <a:cs typeface="Calibri"/>
            </a:endParaRPr>
          </a:p>
          <a:p>
            <a:pPr marL="13758">
              <a:spcBef>
                <a:spcPts val="650"/>
              </a:spcBef>
            </a:pPr>
            <a:r>
              <a:rPr sz="1950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950" i="1" spc="-5" dirty="0">
                <a:latin typeface="Calibri"/>
                <a:cs typeface="Calibri"/>
              </a:rPr>
              <a:t>Дети </a:t>
            </a:r>
            <a:r>
              <a:rPr sz="1950" i="1" dirty="0">
                <a:latin typeface="Calibri"/>
                <a:cs typeface="Calibri"/>
              </a:rPr>
              <a:t>с ограниченными </a:t>
            </a:r>
            <a:r>
              <a:rPr sz="1950" i="1" spc="-5" dirty="0">
                <a:latin typeface="Calibri"/>
                <a:cs typeface="Calibri"/>
              </a:rPr>
              <a:t>возможностями</a:t>
            </a:r>
            <a:r>
              <a:rPr sz="1950" i="1" spc="-233" dirty="0">
                <a:latin typeface="Calibri"/>
                <a:cs typeface="Calibri"/>
              </a:rPr>
              <a:t> </a:t>
            </a:r>
            <a:r>
              <a:rPr sz="1950" i="1" spc="-5" dirty="0">
                <a:latin typeface="Calibri"/>
                <a:cs typeface="Calibri"/>
              </a:rPr>
              <a:t>здоровья</a:t>
            </a:r>
            <a:endParaRPr sz="1950" dirty="0">
              <a:latin typeface="Calibri"/>
              <a:cs typeface="Calibri"/>
            </a:endParaRPr>
          </a:p>
          <a:p>
            <a:pPr marL="13758">
              <a:spcBef>
                <a:spcPts val="650"/>
              </a:spcBef>
            </a:pPr>
            <a:r>
              <a:rPr sz="1950" dirty="0">
                <a:solidFill>
                  <a:srgbClr val="4471C4"/>
                </a:solidFill>
                <a:latin typeface="Segoe UI Symbol"/>
                <a:cs typeface="Segoe UI Symbol"/>
              </a:rPr>
              <a:t>✔ </a:t>
            </a:r>
            <a:r>
              <a:rPr sz="1950" i="1" spc="-5" dirty="0">
                <a:latin typeface="Calibri"/>
                <a:cs typeface="Calibri"/>
              </a:rPr>
              <a:t>Дети-сироты </a:t>
            </a:r>
            <a:r>
              <a:rPr sz="1950" i="1" dirty="0">
                <a:latin typeface="Calibri"/>
                <a:cs typeface="Calibri"/>
              </a:rPr>
              <a:t>и </a:t>
            </a:r>
            <a:r>
              <a:rPr sz="1950" i="1" spc="-5" dirty="0">
                <a:latin typeface="Calibri"/>
                <a:cs typeface="Calibri"/>
              </a:rPr>
              <a:t>дети, оставшиеся </a:t>
            </a:r>
            <a:r>
              <a:rPr sz="1950" i="1" dirty="0">
                <a:latin typeface="Calibri"/>
                <a:cs typeface="Calibri"/>
              </a:rPr>
              <a:t>без попечения</a:t>
            </a:r>
            <a:r>
              <a:rPr sz="1950" i="1" spc="-130" dirty="0">
                <a:latin typeface="Calibri"/>
                <a:cs typeface="Calibri"/>
              </a:rPr>
              <a:t> </a:t>
            </a:r>
            <a:r>
              <a:rPr sz="1950" i="1" spc="-5" dirty="0">
                <a:latin typeface="Calibri"/>
                <a:cs typeface="Calibri"/>
              </a:rPr>
              <a:t>родителей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DF474C8-16B5-484A-A304-06D7B1B6B303}"/>
              </a:ext>
            </a:extLst>
          </p:cNvPr>
          <p:cNvSpPr/>
          <p:nvPr/>
        </p:nvSpPr>
        <p:spPr>
          <a:xfrm>
            <a:off x="6240791" y="3438945"/>
            <a:ext cx="2928967" cy="2931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C7880E6-A3FE-4862-9B16-3C7D9A3B8FED}"/>
              </a:ext>
            </a:extLst>
          </p:cNvPr>
          <p:cNvSpPr/>
          <p:nvPr/>
        </p:nvSpPr>
        <p:spPr>
          <a:xfrm>
            <a:off x="6455421" y="3653536"/>
            <a:ext cx="2367114" cy="2370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A473A00-1972-4672-B97D-0302EE92279B}"/>
              </a:ext>
            </a:extLst>
          </p:cNvPr>
          <p:cNvSpPr/>
          <p:nvPr/>
        </p:nvSpPr>
        <p:spPr>
          <a:xfrm>
            <a:off x="6712805" y="532985"/>
            <a:ext cx="2426404" cy="2426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92A23F1-E3FE-476F-AD5F-00BE69671AFC}"/>
              </a:ext>
            </a:extLst>
          </p:cNvPr>
          <p:cNvSpPr/>
          <p:nvPr/>
        </p:nvSpPr>
        <p:spPr>
          <a:xfrm>
            <a:off x="6845056" y="665237"/>
            <a:ext cx="2013992" cy="2013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6458BC8C-339B-4FED-A51F-43C64EE9A2A7}"/>
              </a:ext>
            </a:extLst>
          </p:cNvPr>
          <p:cNvSpPr/>
          <p:nvPr/>
        </p:nvSpPr>
        <p:spPr>
          <a:xfrm>
            <a:off x="3127004" y="3828552"/>
            <a:ext cx="2575722" cy="2578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7C358A60-F8A1-4A11-9B22-C72AA66D7BE3}"/>
              </a:ext>
            </a:extLst>
          </p:cNvPr>
          <p:cNvSpPr/>
          <p:nvPr/>
        </p:nvSpPr>
        <p:spPr>
          <a:xfrm>
            <a:off x="3347413" y="4043172"/>
            <a:ext cx="2008755" cy="20169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2CAF780-5EB1-477F-96BE-A383B999286E}"/>
              </a:ext>
            </a:extLst>
          </p:cNvPr>
          <p:cNvSpPr txBox="1">
            <a:spLocks/>
          </p:cNvSpPr>
          <p:nvPr/>
        </p:nvSpPr>
        <p:spPr>
          <a:xfrm>
            <a:off x="301540" y="350560"/>
            <a:ext cx="5828804" cy="373991"/>
          </a:xfrm>
          <a:prstGeom prst="rect">
            <a:avLst/>
          </a:prstGeom>
        </p:spPr>
        <p:txBody>
          <a:bodyPr vert="horz" wrap="square" lIns="0" tIns="1375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58">
              <a:spcBef>
                <a:spcPts val="108"/>
              </a:spcBef>
            </a:pPr>
            <a:r>
              <a:rPr lang="ru-RU" sz="2600" b="1" dirty="0">
                <a:latin typeface="Calibri"/>
                <a:cs typeface="Calibri"/>
              </a:rPr>
              <a:t>«Айкидо – </a:t>
            </a:r>
            <a:r>
              <a:rPr lang="ru-RU" sz="2600" b="1" spc="-5" dirty="0">
                <a:latin typeface="Calibri"/>
                <a:cs typeface="Calibri"/>
              </a:rPr>
              <a:t>детям: Развиваемся </a:t>
            </a:r>
            <a:r>
              <a:rPr lang="ru-RU" sz="2600" b="1" spc="-11" dirty="0">
                <a:latin typeface="Calibri"/>
                <a:cs typeface="Calibri"/>
              </a:rPr>
              <a:t>вместе»</a:t>
            </a:r>
            <a:endParaRPr lang="ru-RU" sz="2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969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1042</Words>
  <Application>Microsoft Office PowerPoint</Application>
  <PresentationFormat>Лист A4 (210x297 мм)</PresentationFormat>
  <Paragraphs>256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Segoe UI Symbol</vt:lpstr>
      <vt:lpstr>Wingdings</vt:lpstr>
      <vt:lpstr>Тема Office</vt:lpstr>
      <vt:lpstr>АЙКИДО – ДЕТЯМ: РАЗВИВАЕМСЯ ВМЕСТЕ!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АЙКИДО – ДЕТЯМ: РАЗВИВАЕМСЯ ВМЕСТЕ!</dc:title>
  <dc:creator>Пользователь</dc:creator>
  <cp:lastModifiedBy>Династия</cp:lastModifiedBy>
  <cp:revision>10</cp:revision>
  <dcterms:created xsi:type="dcterms:W3CDTF">2020-03-09T08:38:19Z</dcterms:created>
  <dcterms:modified xsi:type="dcterms:W3CDTF">2020-11-11T10:39:01Z</dcterms:modified>
</cp:coreProperties>
</file>