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4" r:id="rId2"/>
    <p:sldId id="278" r:id="rId3"/>
    <p:sldId id="279" r:id="rId4"/>
    <p:sldId id="280" r:id="rId5"/>
    <p:sldId id="275" r:id="rId6"/>
    <p:sldId id="262" r:id="rId7"/>
    <p:sldId id="276" r:id="rId8"/>
    <p:sldId id="277" r:id="rId9"/>
    <p:sldId id="263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7FFAD-8B05-4E26-9C82-EB55A4A180B9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5B1C7-1E9A-4DCA-95B6-C7E2639C7F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4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54758">
            <a:off x="2201536" y="3252559"/>
            <a:ext cx="7143800" cy="189436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«ПО ДОРОЖКАМ ДОБРА»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376921">
            <a:off x="2488831" y="5572635"/>
            <a:ext cx="6643718" cy="568818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СОЦИАЛЬНЫЙ ПРОЕКТ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Максим\Desktop\ПРОЕКТ ПО ДОРОЖКАМ ДОБРА\Новая папка\20190225_162131.jpg"/>
          <p:cNvPicPr>
            <a:picLocks noChangeAspect="1" noChangeArrowheads="1"/>
          </p:cNvPicPr>
          <p:nvPr/>
        </p:nvPicPr>
        <p:blipFill>
          <a:blip r:embed="rId2" cstate="print"/>
          <a:srcRect l="11501" t="2191" r="22781" b="7994"/>
          <a:stretch>
            <a:fillRect/>
          </a:stretch>
        </p:blipFill>
        <p:spPr bwMode="auto">
          <a:xfrm>
            <a:off x="5429256" y="214290"/>
            <a:ext cx="3439804" cy="3525799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</p:pic>
      <p:pic>
        <p:nvPicPr>
          <p:cNvPr id="1028" name="Picture 4" descr="C:\Users\Максим\Desktop\ПРОЕКТ ПО ДОРОЖКАМ ДОБРА\Новая папка\0ntlmHhETxU.jpg"/>
          <p:cNvPicPr>
            <a:picLocks noChangeAspect="1" noChangeArrowheads="1"/>
          </p:cNvPicPr>
          <p:nvPr/>
        </p:nvPicPr>
        <p:blipFill>
          <a:blip r:embed="rId3" cstate="print"/>
          <a:srcRect l="5625" t="2500" r="11874" b="4999"/>
          <a:stretch>
            <a:fillRect/>
          </a:stretch>
        </p:blipFill>
        <p:spPr bwMode="auto">
          <a:xfrm>
            <a:off x="1643042" y="285728"/>
            <a:ext cx="3500462" cy="2943570"/>
          </a:xfrm>
          <a:prstGeom prst="rect">
            <a:avLst/>
          </a:prstGeom>
          <a:noFill/>
          <a:ln w="57150">
            <a:solidFill>
              <a:srgbClr val="92D050"/>
            </a:solidFill>
            <a:prstDash val="sysDash"/>
          </a:ln>
        </p:spPr>
      </p:pic>
      <p:pic>
        <p:nvPicPr>
          <p:cNvPr id="1027" name="Picture 3" descr="C:\Users\Максим\Desktop\ПРОЕКТ ПО ДОРОЖКАМ ДОБРА\Новая папка\BZTFYte8PVc.jpg"/>
          <p:cNvPicPr>
            <a:picLocks noChangeAspect="1" noChangeArrowheads="1"/>
          </p:cNvPicPr>
          <p:nvPr/>
        </p:nvPicPr>
        <p:blipFill>
          <a:blip r:embed="rId4" cstate="print"/>
          <a:srcRect l="2256" t="27068" r="751" b="21803"/>
          <a:stretch>
            <a:fillRect/>
          </a:stretch>
        </p:blipFill>
        <p:spPr bwMode="auto">
          <a:xfrm rot="21320106">
            <a:off x="1829571" y="2567570"/>
            <a:ext cx="3460408" cy="121444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643734" cy="57152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БЛАГОДАРИМ  ЗА  ВНИМАНИЕ!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02908">
            <a:off x="1619672" y="1124744"/>
            <a:ext cx="5904656" cy="531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518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1537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На территории г.п. Пойковский проживают около  800 людей с ограниченными возможностями здоровья, </a:t>
            </a:r>
            <a:br>
              <a:rPr lang="ru-RU" sz="4000" dirty="0" smtClean="0"/>
            </a:br>
            <a:r>
              <a:rPr lang="ru-RU" sz="4000" dirty="0" smtClean="0"/>
              <a:t>из них 300 молодых людей в возрасте от 14 до 35 лет, которые прошли медико-социальную экспертизу и получили индивидуальный план реабилитации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5000"/>
            <a:ext cx="8643998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Почему  мы   это делаем</a:t>
            </a:r>
            <a:r>
              <a:rPr lang="ru-RU" sz="3200" b="1" i="1" dirty="0" smtClean="0">
                <a:solidFill>
                  <a:srgbClr val="FF0000"/>
                </a:solidFill>
              </a:rPr>
              <a:t>?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Потому что  мы   хотим  помочь  семьям,  в которых  есть особенные дети. </a:t>
            </a:r>
            <a:br>
              <a:rPr lang="ru-RU" sz="2400" dirty="0" smtClean="0"/>
            </a:br>
            <a:r>
              <a:rPr lang="ru-RU" sz="2400" dirty="0" smtClean="0"/>
              <a:t>Проблема     семей  с  детьми  с ОВЗ зачастую  состоит  еще  и в том, что   в таких  семьях   отсутствует папа.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Мужчины  </a:t>
            </a:r>
            <a:r>
              <a:rPr lang="ru-RU" sz="2400" dirty="0" smtClean="0"/>
              <a:t>зачастую   испугавшись  подобного «груза»   уходят  из  семьи.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Мамы </a:t>
            </a:r>
            <a:r>
              <a:rPr lang="ru-RU" sz="2400" dirty="0" smtClean="0"/>
              <a:t>остаются  один на  один  со   своими проблемами.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Естественно </a:t>
            </a:r>
            <a:r>
              <a:rPr lang="ru-RU" sz="2400" dirty="0" smtClean="0"/>
              <a:t>государство предусматривает   финансовую поддержку, но  не всегда   у таких  семей   хватает   средств    приобрести    нужные тренажеры  и вот  мы решили хоть как-то, в силу  своих возможностей, помочь  таким  семьям.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572140"/>
            <a:ext cx="8643998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Мы  провели  исследование  в  сети на  предмет цен  </a:t>
            </a:r>
            <a:r>
              <a:rPr lang="ru-RU" sz="2800" dirty="0" smtClean="0"/>
              <a:t>на подобного  </a:t>
            </a:r>
            <a:r>
              <a:rPr lang="ru-RU" sz="2800" dirty="0" smtClean="0"/>
              <a:t>вида </a:t>
            </a:r>
            <a:r>
              <a:rPr lang="ru-RU" sz="2800" dirty="0" smtClean="0"/>
              <a:t>массажные  дорожки  </a:t>
            </a:r>
            <a:r>
              <a:rPr lang="ru-RU" sz="2800" dirty="0" smtClean="0"/>
              <a:t>и в среднем   ортопедическая  дорожка стоит  от </a:t>
            </a:r>
            <a:r>
              <a:rPr lang="ru-RU" sz="2800" dirty="0" smtClean="0"/>
              <a:t>2 000 </a:t>
            </a:r>
            <a:r>
              <a:rPr lang="ru-RU" sz="2800" dirty="0" smtClean="0"/>
              <a:t>до  4 </a:t>
            </a:r>
            <a:r>
              <a:rPr lang="ru-RU" sz="2800" dirty="0" smtClean="0"/>
              <a:t>000 р.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dirty="0" smtClean="0"/>
              <a:t>принципе  цена приемлемая, </a:t>
            </a:r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но, все- таки  это цена, которую надо оплатить, </a:t>
            </a:r>
            <a:r>
              <a:rPr lang="ru-RU" sz="2800" dirty="0" smtClean="0"/>
              <a:t>а  бывает, так  что   деньги  необходимо  использовать на  другие  цели.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Ведь </a:t>
            </a:r>
            <a:r>
              <a:rPr lang="ru-RU" sz="2800" dirty="0" smtClean="0"/>
              <a:t>мы  все  знаем,  что денег  много не  бывает (не  говоря  уже  об  обычных  семьях), а если семья   с особенным  ребенком, то  и разговор  нужно  вести  с особенного ракурса.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/>
              <a:t>Целевая группа, </a:t>
            </a:r>
            <a:r>
              <a:rPr lang="ru-RU" sz="4900" b="1" dirty="0" smtClean="0"/>
              <a:t>на которую</a:t>
            </a:r>
            <a:br>
              <a:rPr lang="ru-RU" sz="4900" b="1" dirty="0" smtClean="0"/>
            </a:br>
            <a:r>
              <a:rPr lang="ru-RU" sz="4900" b="1" dirty="0" smtClean="0"/>
              <a:t>направлен проект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rot="21019182">
            <a:off x="535775" y="3463926"/>
            <a:ext cx="8229600" cy="197167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Подростки и молодежь с  ОВЗ от 14 до 18 лет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67194">
            <a:off x="-397550" y="4982852"/>
            <a:ext cx="8786874" cy="1143000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Задачи:</a:t>
            </a:r>
            <a:r>
              <a:rPr lang="ru-RU" sz="2800" dirty="0" smtClean="0">
                <a:solidFill>
                  <a:schemeClr val="accent2"/>
                </a:solidFill>
              </a:rPr>
              <a:t/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2"/>
                </a:solidFill>
              </a:rPr>
              <a:t>-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нахождение 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благополучателей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-организация  сбора   крышек;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-подготовка  основ  под дорожки;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-организация  инициативной группы добровольцев;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- изготовление  массажных дорожек;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-подведение  итогов;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-трансляция 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опыта.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398881">
            <a:off x="43827" y="467726"/>
            <a:ext cx="87203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Цель: за  5 месяцев   изготовить  5  массажных  дорожек  из   вторсырья и подарить  их 5-ти 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благополучателям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69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5715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Методы реализации проекта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642918"/>
            <a:ext cx="871543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/>
              <a:t>Исследовательские: </a:t>
            </a:r>
            <a:endParaRPr lang="ru-RU" dirty="0" smtClean="0"/>
          </a:p>
          <a:p>
            <a:r>
              <a:rPr lang="ru-RU" dirty="0" smtClean="0"/>
              <a:t>изучение  специального материала по изготовлению  массажных дорожек;</a:t>
            </a:r>
          </a:p>
          <a:p>
            <a:r>
              <a:rPr lang="ru-RU" dirty="0" smtClean="0"/>
              <a:t>Аналитические методы:</a:t>
            </a:r>
          </a:p>
          <a:p>
            <a:r>
              <a:rPr lang="ru-RU" dirty="0" smtClean="0"/>
              <a:t>анализ цен  на </a:t>
            </a:r>
            <a:r>
              <a:rPr lang="ru-RU" dirty="0" err="1" smtClean="0"/>
              <a:t>массажныедорожки</a:t>
            </a:r>
            <a:r>
              <a:rPr lang="ru-RU" dirty="0" smtClean="0"/>
              <a:t>; мониторинг   контингента на  наличие </a:t>
            </a:r>
            <a:r>
              <a:rPr lang="ru-RU" dirty="0" err="1" smtClean="0"/>
              <a:t>благополучателей</a:t>
            </a:r>
            <a:r>
              <a:rPr lang="ru-RU" dirty="0" smtClean="0"/>
              <a:t>; подведение  итогов</a:t>
            </a:r>
          </a:p>
          <a:p>
            <a:pPr>
              <a:buNone/>
            </a:pPr>
            <a:r>
              <a:rPr lang="ru-RU" i="1" dirty="0" smtClean="0"/>
              <a:t>Практические:</a:t>
            </a:r>
            <a:endParaRPr lang="ru-RU" dirty="0" smtClean="0"/>
          </a:p>
          <a:p>
            <a:r>
              <a:rPr lang="ru-RU" dirty="0" smtClean="0"/>
              <a:t>организация инициативной группы; сбор  материалов  для  изготовления  дорожек; изготовления  массажных дорожек; передача готовых  дорожек </a:t>
            </a:r>
            <a:r>
              <a:rPr lang="ru-RU" dirty="0" err="1" smtClean="0"/>
              <a:t>благополучателям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i="1" dirty="0" smtClean="0"/>
              <a:t>Информационные:</a:t>
            </a:r>
            <a:endParaRPr lang="ru-RU" dirty="0" smtClean="0"/>
          </a:p>
          <a:p>
            <a:r>
              <a:rPr lang="ru-RU" dirty="0" smtClean="0"/>
              <a:t>информационная  компания  по  сбору  крышечек; трансляция  опыта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РЕЗУЛЬТАТЫ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28736"/>
            <a:ext cx="8501122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КОЛИЧЕСТВЕННЫЕ:</a:t>
            </a:r>
          </a:p>
          <a:p>
            <a:pPr>
              <a:buNone/>
            </a:pP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-Изготовлено </a:t>
            </a: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10 дорожек;</a:t>
            </a:r>
          </a:p>
          <a:p>
            <a:pPr>
              <a:buNone/>
            </a:pP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-Привлечено к добровольческой  деятельности  в рамках  проекта 10 новичков-добровольцев из числа    неорганизованных  подростков  и 5  одиноких  пенсионеров; </a:t>
            </a:r>
          </a:p>
          <a:p>
            <a:pPr>
              <a:buNone/>
            </a:pP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-Собрано около  5 000 пластиковых крышечек;</a:t>
            </a:r>
          </a:p>
          <a:p>
            <a:pPr>
              <a:buNone/>
            </a:pP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-Расширение   сети  социального партнерства, за  счет выхода  на  районный  уровень: 5  массажных дорожек будут вручены  </a:t>
            </a:r>
            <a:r>
              <a:rPr lang="ru-RU" sz="7200" b="1" dirty="0" err="1" smtClean="0">
                <a:solidFill>
                  <a:schemeClr val="accent2">
                    <a:lumMod val="75000"/>
                  </a:schemeClr>
                </a:solidFill>
              </a:rPr>
              <a:t>благополучателям</a:t>
            </a: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  из  </a:t>
            </a:r>
            <a:r>
              <a:rPr lang="ru-RU" sz="7200" b="1" dirty="0" err="1" smtClean="0">
                <a:solidFill>
                  <a:schemeClr val="accent2">
                    <a:lumMod val="75000"/>
                  </a:schemeClr>
                </a:solidFill>
              </a:rPr>
              <a:t>сп</a:t>
            </a: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7200" b="1" dirty="0" err="1" smtClean="0">
                <a:solidFill>
                  <a:schemeClr val="accent2">
                    <a:lumMod val="75000"/>
                  </a:schemeClr>
                </a:solidFill>
              </a:rPr>
              <a:t>Сингапай</a:t>
            </a: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7200" b="1" dirty="0" err="1" smtClean="0">
                <a:solidFill>
                  <a:schemeClr val="accent2">
                    <a:lumMod val="75000"/>
                  </a:schemeClr>
                </a:solidFill>
              </a:rPr>
              <a:t>сп</a:t>
            </a: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7200" b="1" dirty="0" err="1" smtClean="0">
                <a:solidFill>
                  <a:schemeClr val="accent2">
                    <a:lumMod val="75000"/>
                  </a:schemeClr>
                </a:solidFill>
              </a:rPr>
              <a:t>Каркатеевы</a:t>
            </a: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  и </a:t>
            </a:r>
            <a:r>
              <a:rPr lang="ru-RU" sz="7200" b="1" dirty="0" err="1" smtClean="0">
                <a:solidFill>
                  <a:schemeClr val="accent2">
                    <a:lumMod val="75000"/>
                  </a:schemeClr>
                </a:solidFill>
              </a:rPr>
              <a:t>сп</a:t>
            </a: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7200" b="1" dirty="0" err="1" smtClean="0">
                <a:solidFill>
                  <a:schemeClr val="accent2">
                    <a:lumMod val="75000"/>
                  </a:schemeClr>
                </a:solidFill>
              </a:rPr>
              <a:t>Лемпино</a:t>
            </a: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  на  районном Фестивале  семейного  </a:t>
            </a:r>
            <a:r>
              <a:rPr lang="ru-RU" sz="7200" b="1" dirty="0" err="1" smtClean="0">
                <a:solidFill>
                  <a:schemeClr val="accent2">
                    <a:lumMod val="75000"/>
                  </a:schemeClr>
                </a:solidFill>
              </a:rPr>
              <a:t>волонтерства</a:t>
            </a: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  в июле</a:t>
            </a: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7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КАЧЕСТВЕННЫЕ:</a:t>
            </a:r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 У  ребят,  привлеченных   к  подобной деятельности  появляется  активная  жизненная позиция, они,   понимая, что  делают полезное  дело, становятся   более   терпимыми к  социуму  и  естественным  образом    происходит  их  адаптация в  современном  мире.  Дети  с  ОВС понимают,  что они  не одни  в   этом  мире   и есть люди, которые   будут   с ними   дружить и  заботиться   о них.</a:t>
            </a:r>
            <a:endParaRPr lang="ru-RU" sz="7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СОЦИАЛЬНЫЕ ПАРТНЕРЫ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Общество инвалидов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Нефтеюганского района;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Реабилитационный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центр «Дельфин», гп Пойковский;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Бюджетное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учреждение Ханты-Мансийского автономного округа – Югры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«Нефтеюганский районный комплексный центр социального обслуживания населения»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Совет ветеранов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гп Пойковский;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-НРМ БУ ДО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Центр развития детей  и юношества»;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 газета «Югорское обозрение»;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 ООО ТРК «Сибирь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 (телеканал).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5956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249</TotalTime>
  <Words>245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«ПО ДОРОЖКАМ ДОБРА»</vt:lpstr>
      <vt:lpstr>На территории г.п. Пойковский проживают около  800 людей с ограниченными возможностями здоровья,  из них 300 молодых людей в возрасте от 14 до 35 лет, которые прошли медико-социальную экспертизу и получили индивидуальный план реабилитации   </vt:lpstr>
      <vt:lpstr>Почему  мы   это делаем?  Потому что  мы   хотим  помочь  семьям,  в которых  есть особенные дети.  Проблема     семей  с  детьми  с ОВЗ зачастую  состоит  еще  и в том, что   в таких  семьях   отсутствует папа.  Мужчины  зачастую   испугавшись  подобного «груза»   уходят  из  семьи.  Мамы остаются  один на  один  со   своими проблемами.   Естественно государство предусматривает   финансовую поддержку, но  не всегда   у таких  семей   хватает   средств    приобрести    нужные тренажеры  и вот  мы решили хоть как-то, в силу  своих возможностей, помочь  таким  семьям. </vt:lpstr>
      <vt:lpstr>Мы  провели  исследование  в  сети на  предмет цен  на подобного  вида массажные  дорожки  и в среднем   ортопедическая  дорожка стоит  от 2 000 до  4 000 р.  В принципе  цена приемлемая, но, все- таки  это цена, которую надо оплатить, а  бывает, так  что   деньги  необходимо  использовать на  другие  цели.   Ведь мы  все  знаем,  что денег  много не  бывает (не  говоря  уже  об  обычных  семьях), а если семья   с особенным  ребенком, то  и разговор  нужно  вести  с особенного ракурса.</vt:lpstr>
      <vt:lpstr>Целевая группа, на которую направлен проект   </vt:lpstr>
      <vt:lpstr>   Задачи: - нахождение  благополучателей; -организация  сбора   крышек; -подготовка  основ  под дорожки; -организация  инициативной группы добровольцев; - изготовление  массажных дорожек; -подведение  итогов; -трансляция  опыта.</vt:lpstr>
      <vt:lpstr>Методы реализации проекта</vt:lpstr>
      <vt:lpstr>РЕЗУЛЬТАТЫ</vt:lpstr>
      <vt:lpstr>СОЦИАЛЬНЫЕ ПАРТНЕРЫ </vt:lpstr>
      <vt:lpstr>БЛАГОДАРИМ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Максим</cp:lastModifiedBy>
  <cp:revision>75</cp:revision>
  <dcterms:created xsi:type="dcterms:W3CDTF">2019-10-03T07:59:30Z</dcterms:created>
  <dcterms:modified xsi:type="dcterms:W3CDTF">2020-04-29T18:10:12Z</dcterms:modified>
</cp:coreProperties>
</file>