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67" r:id="rId6"/>
    <p:sldId id="258" r:id="rId7"/>
    <p:sldId id="268" r:id="rId8"/>
    <p:sldId id="259" r:id="rId9"/>
    <p:sldId id="270" r:id="rId10"/>
    <p:sldId id="273" r:id="rId11"/>
    <p:sldId id="269" r:id="rId12"/>
  </p:sldIdLst>
  <p:sldSz cx="18288000" cy="10287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alibri Light" pitchFamily="34" charset="0"/>
      <p:regular r:id="rId17"/>
      <p:italic r:id="rId18"/>
    </p:embeddedFont>
    <p:embeddedFont>
      <p:font typeface="Gotham" charset="0"/>
      <p:regular r:id="rId19"/>
    </p:embeddedFont>
    <p:embeddedFont>
      <p:font typeface="Gotham Bold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103"/>
    <a:srgbClr val="FE7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94622" autoAdjust="0"/>
  </p:normalViewPr>
  <p:slideViewPr>
    <p:cSldViewPr>
      <p:cViewPr varScale="1">
        <p:scale>
          <a:sx n="55" d="100"/>
          <a:sy n="55" d="100"/>
        </p:scale>
        <p:origin x="-283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s://minzdrav.donland.ru/" TargetMode="External"/><Relationship Id="rId4" Type="http://schemas.openxmlformats.org/officeDocument/2006/relationships/hyperlink" Target="mailto:minzdrav@donland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185\Downloads\photo_5262835964701693710_c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66700"/>
            <a:ext cx="2844800" cy="284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2"/>
          <p:cNvGrpSpPr/>
          <p:nvPr/>
        </p:nvGrpSpPr>
        <p:grpSpPr>
          <a:xfrm>
            <a:off x="-4419600" y="342900"/>
            <a:ext cx="10591800" cy="1084202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91400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384897" y="5379918"/>
            <a:ext cx="6059445" cy="605944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5720762" y="6964430"/>
            <a:ext cx="2000810" cy="4114800"/>
          </a:xfrm>
          <a:custGeom>
            <a:avLst/>
            <a:gdLst/>
            <a:ahLst/>
            <a:cxnLst/>
            <a:rect l="l" t="t" r="r" b="b"/>
            <a:pathLst>
              <a:path w="2000810" h="4114800">
                <a:moveTo>
                  <a:pt x="0" y="0"/>
                </a:moveTo>
                <a:lnTo>
                  <a:pt x="2000810" y="0"/>
                </a:lnTo>
                <a:lnTo>
                  <a:pt x="2000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alphaModFix amt="53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204881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1762088" y="-9632634"/>
            <a:ext cx="10994424" cy="1099442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828800" y="4457700"/>
            <a:ext cx="14630400" cy="2971800"/>
            <a:chOff x="0" y="0"/>
            <a:chExt cx="3212705" cy="6035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212704" cy="603513"/>
            </a:xfrm>
            <a:custGeom>
              <a:avLst/>
              <a:gdLst/>
              <a:ahLst/>
              <a:cxnLst/>
              <a:rect l="l" t="t" r="r" b="b"/>
              <a:pathLst>
                <a:path w="3212704" h="603513">
                  <a:moveTo>
                    <a:pt x="0" y="0"/>
                  </a:moveTo>
                  <a:lnTo>
                    <a:pt x="3212704" y="0"/>
                  </a:lnTo>
                  <a:lnTo>
                    <a:pt x="3212704" y="603513"/>
                  </a:lnTo>
                  <a:lnTo>
                    <a:pt x="0" y="603513"/>
                  </a:lnTo>
                  <a:close/>
                </a:path>
              </a:pathLst>
            </a:custGeom>
            <a:solidFill>
              <a:srgbClr val="FFFEF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212705" cy="6320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0" y="4533900"/>
            <a:ext cx="18897600" cy="2962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2"/>
              </a:lnSpc>
              <a:spcBef>
                <a:spcPct val="0"/>
              </a:spcBef>
            </a:pPr>
            <a:r>
              <a:rPr lang="ru-RU" sz="6000" b="1" spc="308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Gotham" charset="0"/>
              </a:rPr>
              <a:t>Министерство здравоохранения</a:t>
            </a:r>
          </a:p>
          <a:p>
            <a:pPr algn="ctr">
              <a:lnSpc>
                <a:spcPts val="7702"/>
              </a:lnSpc>
              <a:spcBef>
                <a:spcPct val="0"/>
              </a:spcBef>
            </a:pPr>
            <a:r>
              <a:rPr lang="ru-RU" sz="6000" b="1" spc="308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Gotham" charset="0"/>
              </a:rPr>
              <a:t> Ростовской области</a:t>
            </a:r>
          </a:p>
          <a:p>
            <a:pPr algn="ctr">
              <a:lnSpc>
                <a:spcPts val="7702"/>
              </a:lnSpc>
              <a:spcBef>
                <a:spcPct val="0"/>
              </a:spcBef>
            </a:pPr>
            <a:r>
              <a:rPr lang="ru-RU" sz="6000" b="1" spc="308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Gotham" charset="0"/>
              </a:rPr>
              <a:t>Добровольческая деятельность</a:t>
            </a:r>
            <a:endParaRPr lang="en-US" sz="6000" b="1" spc="308" dirty="0" smtClean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cs typeface="Gotham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828800" y="4457700"/>
            <a:ext cx="18135600" cy="1557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70"/>
              </a:lnSpc>
              <a:spcBef>
                <a:spcPct val="0"/>
              </a:spcBef>
            </a:pPr>
            <a:endParaRPr lang="en-US" sz="2800" spc="1527" dirty="0">
              <a:solidFill>
                <a:srgbClr val="191919"/>
              </a:solidFill>
              <a:latin typeface="Gotham" charset="0"/>
              <a:cs typeface="Gotham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086600" y="9486900"/>
            <a:ext cx="6151000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400" b="1" spc="1224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20</a:t>
            </a:r>
            <a:r>
              <a:rPr lang="ru-RU" sz="2400" b="1" spc="1224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24</a:t>
            </a:r>
            <a:endParaRPr lang="en-US" sz="2400" b="1" spc="1224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-9965724" y="-1383136"/>
            <a:ext cx="10994424" cy="1099442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027" name="Picture 3" descr="C:\Users\p185\Downloads\photo_5192655314321790797_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53600" y="1409700"/>
            <a:ext cx="2997200" cy="299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1373119" y="-1315898"/>
            <a:ext cx="3499668" cy="13405540"/>
            <a:chOff x="0" y="0"/>
            <a:chExt cx="212191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2191" cy="812800"/>
            </a:xfrm>
            <a:custGeom>
              <a:avLst/>
              <a:gdLst/>
              <a:ahLst/>
              <a:cxnLst/>
              <a:rect l="l" t="t" r="r" b="b"/>
              <a:pathLst>
                <a:path w="212191" h="812800">
                  <a:moveTo>
                    <a:pt x="106095" y="0"/>
                  </a:moveTo>
                  <a:cubicBezTo>
                    <a:pt x="47500" y="0"/>
                    <a:pt x="0" y="181951"/>
                    <a:pt x="0" y="406400"/>
                  </a:cubicBezTo>
                  <a:cubicBezTo>
                    <a:pt x="0" y="630849"/>
                    <a:pt x="47500" y="812800"/>
                    <a:pt x="106095" y="812800"/>
                  </a:cubicBezTo>
                  <a:cubicBezTo>
                    <a:pt x="164690" y="812800"/>
                    <a:pt x="212191" y="630849"/>
                    <a:pt x="212191" y="406400"/>
                  </a:cubicBezTo>
                  <a:cubicBezTo>
                    <a:pt x="212191" y="181951"/>
                    <a:pt x="164690" y="0"/>
                    <a:pt x="10609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9232C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19893" y="47625"/>
              <a:ext cx="172405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838200" y="4076700"/>
            <a:ext cx="992463" cy="99246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  <a:r>
                <a:rPr lang="ru-RU" sz="2699" dirty="0" smtClean="0">
                  <a:solidFill>
                    <a:srgbClr val="FFFEFE"/>
                  </a:solidFill>
                  <a:latin typeface="Gotham"/>
                </a:rPr>
                <a:t>4</a:t>
              </a:r>
              <a:endParaRPr lang="en-US" sz="2699" dirty="0">
                <a:solidFill>
                  <a:srgbClr val="FFFEFE"/>
                </a:solidFill>
                <a:latin typeface="Gotham"/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990600" y="3467100"/>
            <a:ext cx="508158" cy="543805"/>
            <a:chOff x="0" y="0"/>
            <a:chExt cx="812800" cy="8698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69819"/>
            </a:xfrm>
            <a:custGeom>
              <a:avLst/>
              <a:gdLst/>
              <a:ahLst/>
              <a:cxnLst/>
              <a:rect l="l" t="t" r="r" b="b"/>
              <a:pathLst>
                <a:path w="812800" h="869819">
                  <a:moveTo>
                    <a:pt x="406400" y="0"/>
                  </a:moveTo>
                  <a:cubicBezTo>
                    <a:pt x="181951" y="0"/>
                    <a:pt x="0" y="194716"/>
                    <a:pt x="0" y="434909"/>
                  </a:cubicBezTo>
                  <a:cubicBezTo>
                    <a:pt x="0" y="675103"/>
                    <a:pt x="181951" y="869819"/>
                    <a:pt x="406400" y="869819"/>
                  </a:cubicBezTo>
                  <a:cubicBezTo>
                    <a:pt x="630849" y="869819"/>
                    <a:pt x="812800" y="675103"/>
                    <a:pt x="812800" y="434909"/>
                  </a:cubicBezTo>
                  <a:cubicBezTo>
                    <a:pt x="812800" y="1947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E"/>
            </a:solidFill>
            <a:ln w="9525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52970"/>
              <a:ext cx="660400" cy="73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ru-RU" sz="1700" dirty="0" smtClean="0">
                  <a:solidFill>
                    <a:srgbClr val="191919"/>
                  </a:solidFill>
                  <a:latin typeface="Gotham"/>
                </a:rPr>
                <a:t>3</a:t>
              </a:r>
              <a:endParaRPr lang="en-US" sz="1700" dirty="0">
                <a:solidFill>
                  <a:srgbClr val="191919"/>
                </a:solidFill>
                <a:latin typeface="Gotham"/>
              </a:endParaRPr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951509" y="1982349"/>
            <a:ext cx="508158" cy="543805"/>
            <a:chOff x="0" y="0"/>
            <a:chExt cx="812800" cy="86981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69819"/>
            </a:xfrm>
            <a:custGeom>
              <a:avLst/>
              <a:gdLst/>
              <a:ahLst/>
              <a:cxnLst/>
              <a:rect l="l" t="t" r="r" b="b"/>
              <a:pathLst>
                <a:path w="812800" h="869819">
                  <a:moveTo>
                    <a:pt x="406400" y="0"/>
                  </a:moveTo>
                  <a:cubicBezTo>
                    <a:pt x="181951" y="0"/>
                    <a:pt x="0" y="194716"/>
                    <a:pt x="0" y="434909"/>
                  </a:cubicBezTo>
                  <a:cubicBezTo>
                    <a:pt x="0" y="675103"/>
                    <a:pt x="181951" y="869819"/>
                    <a:pt x="406400" y="869819"/>
                  </a:cubicBezTo>
                  <a:cubicBezTo>
                    <a:pt x="630849" y="869819"/>
                    <a:pt x="812800" y="675103"/>
                    <a:pt x="812800" y="434909"/>
                  </a:cubicBezTo>
                  <a:cubicBezTo>
                    <a:pt x="812800" y="1947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E"/>
            </a:solidFill>
            <a:ln w="9525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52970"/>
              <a:ext cx="660400" cy="73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191919"/>
                  </a:solidFill>
                  <a:latin typeface="Gotham"/>
                </a:rPr>
                <a:t>1</a:t>
              </a:r>
            </a:p>
          </p:txBody>
        </p:sp>
      </p:grpSp>
      <p:grpSp>
        <p:nvGrpSpPr>
          <p:cNvPr id="13" name="Group 19"/>
          <p:cNvGrpSpPr/>
          <p:nvPr/>
        </p:nvGrpSpPr>
        <p:grpSpPr>
          <a:xfrm>
            <a:off x="951509" y="2648112"/>
            <a:ext cx="508158" cy="543805"/>
            <a:chOff x="0" y="0"/>
            <a:chExt cx="812800" cy="86981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69819"/>
            </a:xfrm>
            <a:custGeom>
              <a:avLst/>
              <a:gdLst/>
              <a:ahLst/>
              <a:cxnLst/>
              <a:rect l="l" t="t" r="r" b="b"/>
              <a:pathLst>
                <a:path w="812800" h="869819">
                  <a:moveTo>
                    <a:pt x="406400" y="0"/>
                  </a:moveTo>
                  <a:cubicBezTo>
                    <a:pt x="181951" y="0"/>
                    <a:pt x="0" y="194716"/>
                    <a:pt x="0" y="434909"/>
                  </a:cubicBezTo>
                  <a:cubicBezTo>
                    <a:pt x="0" y="675103"/>
                    <a:pt x="181951" y="869819"/>
                    <a:pt x="406400" y="869819"/>
                  </a:cubicBezTo>
                  <a:cubicBezTo>
                    <a:pt x="630849" y="869819"/>
                    <a:pt x="812800" y="675103"/>
                    <a:pt x="812800" y="434909"/>
                  </a:cubicBezTo>
                  <a:cubicBezTo>
                    <a:pt x="812800" y="1947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E"/>
            </a:solidFill>
            <a:ln w="9525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52970"/>
              <a:ext cx="660400" cy="73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191919"/>
                  </a:solidFill>
                  <a:latin typeface="Gotham"/>
                </a:rPr>
                <a:t>2</a:t>
              </a:r>
            </a:p>
          </p:txBody>
        </p:sp>
      </p:grpSp>
      <p:grpSp>
        <p:nvGrpSpPr>
          <p:cNvPr id="29" name="Group 42"/>
          <p:cNvGrpSpPr/>
          <p:nvPr/>
        </p:nvGrpSpPr>
        <p:grpSpPr>
          <a:xfrm rot="5400000">
            <a:off x="12047471" y="7898799"/>
            <a:ext cx="4776403" cy="4776403"/>
            <a:chOff x="0" y="0"/>
            <a:chExt cx="812800" cy="812800"/>
          </a:xfrm>
        </p:grpSpPr>
        <p:sp>
          <p:nvSpPr>
            <p:cNvPr id="51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id="52" name="TextBox 4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3" name="Freeform 45"/>
          <p:cNvSpPr/>
          <p:nvPr/>
        </p:nvSpPr>
        <p:spPr>
          <a:xfrm rot="3945801">
            <a:off x="12291554" y="6963952"/>
            <a:ext cx="1577153" cy="3243522"/>
          </a:xfrm>
          <a:custGeom>
            <a:avLst/>
            <a:gdLst/>
            <a:ahLst/>
            <a:cxnLst/>
            <a:rect l="l" t="t" r="r" b="b"/>
            <a:pathLst>
              <a:path w="1577153" h="3243522">
                <a:moveTo>
                  <a:pt x="0" y="0"/>
                </a:moveTo>
                <a:lnTo>
                  <a:pt x="1577154" y="0"/>
                </a:lnTo>
                <a:lnTo>
                  <a:pt x="1577154" y="3243523"/>
                </a:lnTo>
                <a:lnTo>
                  <a:pt x="0" y="324352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204881"/>
            </a:stretch>
          </a:blipFill>
        </p:spPr>
      </p:sp>
      <p:sp>
        <p:nvSpPr>
          <p:cNvPr id="39" name="Прямоугольник 38"/>
          <p:cNvSpPr/>
          <p:nvPr/>
        </p:nvSpPr>
        <p:spPr>
          <a:xfrm>
            <a:off x="2057400" y="3924300"/>
            <a:ext cx="15921346" cy="1316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0359"/>
              </a:lnSpc>
            </a:pPr>
            <a:r>
              <a:rPr lang="ru-RU" sz="6600" b="1" dirty="0" err="1" smtClean="0">
                <a:solidFill>
                  <a:srgbClr val="191919"/>
                </a:solidFill>
                <a:latin typeface="Calibri Light" pitchFamily="34" charset="0"/>
              </a:rPr>
              <a:t>Волонтерство</a:t>
            </a:r>
            <a:r>
              <a:rPr lang="ru-RU" sz="6600" b="1" dirty="0" smtClean="0">
                <a:solidFill>
                  <a:srgbClr val="191919"/>
                </a:solidFill>
                <a:latin typeface="Calibri Light" pitchFamily="34" charset="0"/>
              </a:rPr>
              <a:t> в сфере экологии и </a:t>
            </a:r>
            <a:r>
              <a:rPr lang="ru-RU" sz="6600" b="1" dirty="0" err="1" smtClean="0">
                <a:solidFill>
                  <a:srgbClr val="191919"/>
                </a:solidFill>
                <a:latin typeface="Calibri Light" pitchFamily="34" charset="0"/>
              </a:rPr>
              <a:t>зоозащиты</a:t>
            </a:r>
            <a:endParaRPr lang="en-US" sz="6600" b="1" dirty="0">
              <a:solidFill>
                <a:srgbClr val="191919"/>
              </a:solidFill>
              <a:latin typeface="Calibri Light" pitchFamily="34" charset="0"/>
            </a:endParaRPr>
          </a:p>
        </p:txBody>
      </p:sp>
      <p:sp>
        <p:nvSpPr>
          <p:cNvPr id="40" name="Freeform 10"/>
          <p:cNvSpPr/>
          <p:nvPr/>
        </p:nvSpPr>
        <p:spPr>
          <a:xfrm>
            <a:off x="16306800" y="647700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1" name="Group 5"/>
          <p:cNvGrpSpPr/>
          <p:nvPr/>
        </p:nvGrpSpPr>
        <p:grpSpPr>
          <a:xfrm>
            <a:off x="8965668" y="-5606768"/>
            <a:ext cx="10994424" cy="9226268"/>
            <a:chOff x="0" y="0"/>
            <a:chExt cx="812800" cy="812800"/>
          </a:xfrm>
        </p:grpSpPr>
        <p:sp>
          <p:nvSpPr>
            <p:cNvPr id="44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4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934200" y="8115300"/>
            <a:ext cx="4114800" cy="762000"/>
          </a:xfrm>
          <a:prstGeom prst="rect">
            <a:avLst/>
          </a:prstGeom>
          <a:solidFill>
            <a:srgbClr val="FB6103"/>
          </a:solidFill>
          <a:ln>
            <a:solidFill>
              <a:srgbClr val="FB6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1000" y="6515100"/>
            <a:ext cx="5485327" cy="685800"/>
          </a:xfrm>
          <a:prstGeom prst="rect">
            <a:avLst/>
          </a:prstGeom>
          <a:solidFill>
            <a:srgbClr val="FB6103"/>
          </a:solidFill>
          <a:ln>
            <a:solidFill>
              <a:srgbClr val="FB6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O:\!Денисенко А.Ю\ФОТОБАНК\ЧИ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71500"/>
            <a:ext cx="5167251" cy="5867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57200" y="65913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Акция «На чистой улице дышится легко!»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ГБПОУ «Ростовский базовый медицинский колледж»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 descr="O:\!Денисенко А.Ю\ФОТОБАНК\ак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781300"/>
            <a:ext cx="4191000" cy="526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7086600" y="81153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Акция «Чистый </a:t>
            </a:r>
            <a:r>
              <a:rPr lang="ru-RU" b="1" dirty="0" err="1" smtClean="0">
                <a:solidFill>
                  <a:schemeClr val="bg1"/>
                </a:solidFill>
              </a:rPr>
              <a:t>сад-чистый</a:t>
            </a:r>
            <a:r>
              <a:rPr lang="ru-RU" b="1" dirty="0" smtClean="0">
                <a:solidFill>
                  <a:schemeClr val="bg1"/>
                </a:solidFill>
              </a:rPr>
              <a:t> воздух»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ГБУ РО «Перинатальный Центр»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30" name="Picture 6" descr="O:\!Денисенко А.Ю\ФОТОБАНК\дл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87200" y="723900"/>
            <a:ext cx="540004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2039600" y="5372100"/>
            <a:ext cx="5410200" cy="685800"/>
          </a:xfrm>
          <a:prstGeom prst="rect">
            <a:avLst/>
          </a:prstGeom>
          <a:solidFill>
            <a:srgbClr val="FB6103"/>
          </a:solidFill>
          <a:ln>
            <a:solidFill>
              <a:srgbClr val="FB6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Акция«Начни жить </a:t>
            </a:r>
            <a:r>
              <a:rPr lang="ru-RU" b="1" dirty="0" err="1" smtClean="0"/>
              <a:t>экологично</a:t>
            </a:r>
            <a:r>
              <a:rPr lang="ru-RU" b="1" dirty="0" smtClean="0"/>
              <a:t>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ГБПОУ РО "Таганрогский медицинский колледж"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2"/>
          <p:cNvSpPr/>
          <p:nvPr/>
        </p:nvSpPr>
        <p:spPr>
          <a:xfrm>
            <a:off x="16383000" y="495300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7620000" y="5143500"/>
            <a:ext cx="9372600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13"/>
              </a:lnSpc>
            </a:pPr>
            <a:endParaRPr lang="ru-RU" sz="4466" dirty="0" smtClean="0">
              <a:solidFill>
                <a:srgbClr val="191919"/>
              </a:solidFill>
              <a:latin typeface="Gotham Bold"/>
            </a:endParaRPr>
          </a:p>
          <a:p>
            <a:pPr algn="just">
              <a:lnSpc>
                <a:spcPts val="4913"/>
              </a:lnSpc>
            </a:pPr>
            <a:endParaRPr lang="ru-RU" sz="4466" dirty="0" smtClean="0">
              <a:solidFill>
                <a:srgbClr val="191919"/>
              </a:solidFill>
              <a:latin typeface="Gotham Bold"/>
            </a:endParaRPr>
          </a:p>
          <a:p>
            <a:pPr algn="just">
              <a:lnSpc>
                <a:spcPts val="4913"/>
              </a:lnSpc>
            </a:pPr>
            <a:endParaRPr lang="ru-RU" sz="4466" dirty="0" smtClean="0">
              <a:solidFill>
                <a:srgbClr val="191919"/>
              </a:solidFill>
              <a:latin typeface="Gotham Bold"/>
            </a:endParaRPr>
          </a:p>
          <a:p>
            <a:pPr algn="just">
              <a:lnSpc>
                <a:spcPts val="4913"/>
              </a:lnSpc>
            </a:pPr>
            <a:endParaRPr lang="en-US" sz="4466" dirty="0">
              <a:solidFill>
                <a:srgbClr val="191919"/>
              </a:solidFill>
              <a:latin typeface="Gotham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0" y="5219700"/>
            <a:ext cx="18288000" cy="7017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 smtClean="0">
                <a:latin typeface="Calibri Light" pitchFamily="34" charset="0"/>
                <a:cs typeface="Times New Roman" pitchFamily="18" charset="0"/>
              </a:rPr>
              <a:t>Министерство здравоохранения Ростовской области является исполнительным органом Ростовской области </a:t>
            </a:r>
          </a:p>
          <a:p>
            <a:pPr algn="ctr"/>
            <a:r>
              <a:rPr lang="ru-RU" sz="2400" b="1" dirty="0" smtClean="0">
                <a:latin typeface="Calibri Light" pitchFamily="34" charset="0"/>
                <a:cs typeface="Times New Roman" pitchFamily="18" charset="0"/>
              </a:rPr>
              <a:t>(органом исполнительной власти Ростовской области), осуществляющим функции по реализации государственной политики в сфере здравоохранения и оказанию государственных услуг, а также координацию и регулирование в установленной сфере деятельности.</a:t>
            </a:r>
            <a:r>
              <a:rPr lang="ru-RU" sz="2400" b="1" dirty="0" smtClean="0">
                <a:solidFill>
                  <a:srgbClr val="191919"/>
                </a:solidFill>
                <a:latin typeface="Calibri Light" pitchFamily="34" charset="0"/>
              </a:rPr>
              <a:t> </a:t>
            </a:r>
          </a:p>
          <a:p>
            <a:pPr algn="ctr"/>
            <a:endParaRPr lang="ru-RU" sz="2400" b="1" dirty="0" smtClean="0">
              <a:solidFill>
                <a:srgbClr val="191919"/>
              </a:solidFill>
              <a:latin typeface="Calibri Light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191919"/>
                </a:solidFill>
                <a:latin typeface="Calibri Light" pitchFamily="34" charset="0"/>
              </a:rPr>
              <a:t>С 2024 года </a:t>
            </a:r>
            <a:r>
              <a:rPr lang="ru-RU" sz="2400" b="1" dirty="0" err="1" smtClean="0">
                <a:solidFill>
                  <a:srgbClr val="191919"/>
                </a:solidFill>
                <a:latin typeface="Calibri Light" pitchFamily="34" charset="0"/>
              </a:rPr>
              <a:t>минздрав</a:t>
            </a:r>
            <a:r>
              <a:rPr lang="ru-RU" sz="2400" b="1" dirty="0" smtClean="0">
                <a:solidFill>
                  <a:srgbClr val="191919"/>
                </a:solidFill>
                <a:latin typeface="Calibri Light" pitchFamily="34" charset="0"/>
              </a:rPr>
              <a:t> РО активно участвует в волонтерской деятельности, а также принимает участие в «Эстафете добрых дел» </a:t>
            </a:r>
          </a:p>
          <a:p>
            <a:pPr algn="ctr"/>
            <a:r>
              <a:rPr lang="ru-RU" sz="2400" b="1" dirty="0" smtClean="0">
                <a:solidFill>
                  <a:srgbClr val="191919"/>
                </a:solidFill>
                <a:latin typeface="Calibri Light" pitchFamily="34" charset="0"/>
              </a:rPr>
              <a:t>в рамках Года Семьи  согласно Указу Губернатора Ростовской области №109 от  05.12.2023 года. </a:t>
            </a:r>
          </a:p>
          <a:p>
            <a:pPr algn="ctr"/>
            <a:endParaRPr lang="ru-RU" sz="2400" b="1" dirty="0" smtClean="0">
              <a:solidFill>
                <a:srgbClr val="191919"/>
              </a:solidFill>
              <a:latin typeface="Calibri Light" pitchFamily="34" charset="0"/>
            </a:endParaRPr>
          </a:p>
          <a:p>
            <a:pPr algn="ctr"/>
            <a:endParaRPr lang="ru-RU" sz="2400" b="1" dirty="0" smtClean="0">
              <a:solidFill>
                <a:srgbClr val="191919"/>
              </a:solidFill>
              <a:latin typeface="Calibri Light" pitchFamily="34" charset="0"/>
            </a:endParaRPr>
          </a:p>
          <a:p>
            <a:pPr algn="ctr"/>
            <a:r>
              <a:rPr lang="ru-RU" sz="2400" b="1" u="sng" dirty="0" smtClean="0">
                <a:solidFill>
                  <a:srgbClr val="191919"/>
                </a:solidFill>
                <a:latin typeface="Calibri Light" pitchFamily="34" charset="0"/>
              </a:rPr>
              <a:t>Контакты:</a:t>
            </a:r>
          </a:p>
          <a:p>
            <a:pPr algn="ctr"/>
            <a:r>
              <a:rPr lang="ru-RU" sz="2400" b="1" u="sng" dirty="0" smtClean="0">
                <a:solidFill>
                  <a:srgbClr val="191919"/>
                </a:solidFill>
                <a:latin typeface="Calibri Light" pitchFamily="34" charset="0"/>
              </a:rPr>
              <a:t>Телефон:</a:t>
            </a:r>
            <a:r>
              <a:rPr lang="ru-RU" sz="2400" b="1" dirty="0" smtClean="0">
                <a:solidFill>
                  <a:srgbClr val="191919"/>
                </a:solidFill>
                <a:latin typeface="Calibri Light" pitchFamily="34" charset="0"/>
              </a:rPr>
              <a:t> </a:t>
            </a:r>
            <a:r>
              <a:rPr lang="ru-RU" sz="2400" b="1" dirty="0" smtClean="0">
                <a:latin typeface="Calibri Light" pitchFamily="34" charset="0"/>
              </a:rPr>
              <a:t>+7 (863) 242-41-09</a:t>
            </a:r>
          </a:p>
          <a:p>
            <a:pPr algn="ctr"/>
            <a:r>
              <a:rPr lang="ru-RU" sz="2400" b="1" u="sng" dirty="0" smtClean="0">
                <a:latin typeface="Calibri Light" pitchFamily="34" charset="0"/>
                <a:cs typeface="Times New Roman" pitchFamily="18" charset="0"/>
              </a:rPr>
              <a:t>Электронная почта: </a:t>
            </a:r>
            <a:r>
              <a:rPr lang="en-US" sz="2400" dirty="0" smtClean="0">
                <a:latin typeface="Calibri Light" pitchFamily="34" charset="0"/>
                <a:hlinkClick r:id="rId4"/>
              </a:rPr>
              <a:t>minzdrav@donland.ru</a:t>
            </a:r>
            <a:endParaRPr lang="ru-RU" sz="2400" dirty="0" smtClean="0">
              <a:latin typeface="Calibri Light" pitchFamily="34" charset="0"/>
            </a:endParaRPr>
          </a:p>
          <a:p>
            <a:pPr algn="ctr"/>
            <a:r>
              <a:rPr lang="ru-RU" sz="2400" b="1" u="sng" dirty="0" smtClean="0">
                <a:latin typeface="Calibri Light" pitchFamily="34" charset="0"/>
                <a:cs typeface="Times New Roman" pitchFamily="18" charset="0"/>
              </a:rPr>
              <a:t>Официальный сайт:</a:t>
            </a:r>
            <a:r>
              <a:rPr lang="ru-RU" sz="2400" b="1" dirty="0" smtClean="0">
                <a:latin typeface="Calibri Light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Calibri Light" pitchFamily="34" charset="0"/>
                <a:hlinkClick r:id="rId5"/>
              </a:rPr>
              <a:t>https://minzdrav.donland.ru/</a:t>
            </a:r>
            <a:endParaRPr lang="ru-RU" sz="2400" b="1" dirty="0" smtClean="0">
              <a:latin typeface="Calibri Light" pitchFamily="34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latin typeface="Calibri Light" pitchFamily="34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latin typeface="Calibri Light" pitchFamily="34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latin typeface="Calibri Light" pitchFamily="34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latin typeface="Calibri Light" pitchFamily="34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191919"/>
              </a:solidFill>
              <a:latin typeface="Calibri Light" pitchFamily="34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191919"/>
              </a:solidFill>
              <a:latin typeface="Calibri Light" pitchFamily="34" charset="0"/>
              <a:cs typeface="Times New Roman" pitchFamily="18" charset="0"/>
            </a:endParaRPr>
          </a:p>
          <a:p>
            <a:pPr algn="just"/>
            <a:endParaRPr lang="en-US" sz="2400" b="1" dirty="0">
              <a:solidFill>
                <a:srgbClr val="191919"/>
              </a:solidFill>
              <a:latin typeface="Calibri Light" pitchFamily="34" charset="0"/>
              <a:cs typeface="Times New Roman" pitchFamily="18" charset="0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7817087" y="290493"/>
            <a:ext cx="8932970" cy="931949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pic>
        <p:nvPicPr>
          <p:cNvPr id="2052" name="Picture 4" descr="O:\!Денисенко А.Ю\ФОТОБАНК\минздрав ро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95300"/>
            <a:ext cx="7888281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373119" y="-1315898"/>
            <a:ext cx="3499668" cy="13405540"/>
          </a:xfrm>
          <a:custGeom>
            <a:avLst/>
            <a:gdLst/>
            <a:ahLst/>
            <a:cxnLst/>
            <a:rect l="l" t="t" r="r" b="b"/>
            <a:pathLst>
              <a:path w="212191" h="812800">
                <a:moveTo>
                  <a:pt x="106095" y="0"/>
                </a:moveTo>
                <a:cubicBezTo>
                  <a:pt x="47500" y="0"/>
                  <a:pt x="0" y="181951"/>
                  <a:pt x="0" y="406400"/>
                </a:cubicBezTo>
                <a:cubicBezTo>
                  <a:pt x="0" y="630849"/>
                  <a:pt x="47500" y="812800"/>
                  <a:pt x="106095" y="812800"/>
                </a:cubicBezTo>
                <a:cubicBezTo>
                  <a:pt x="164690" y="812800"/>
                  <a:pt x="212191" y="630849"/>
                  <a:pt x="212191" y="406400"/>
                </a:cubicBezTo>
                <a:cubicBezTo>
                  <a:pt x="212191" y="181951"/>
                  <a:pt x="164690" y="0"/>
                  <a:pt x="106095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FF0000"/>
            </a:solidFill>
            <a:prstDash val="solid"/>
            <a:miter/>
          </a:ln>
        </p:spPr>
      </p:sp>
      <p:grpSp>
        <p:nvGrpSpPr>
          <p:cNvPr id="10" name="Group 5"/>
          <p:cNvGrpSpPr/>
          <p:nvPr/>
        </p:nvGrpSpPr>
        <p:grpSpPr>
          <a:xfrm>
            <a:off x="8965668" y="-5606768"/>
            <a:ext cx="10994424" cy="9454868"/>
            <a:chOff x="0" y="0"/>
            <a:chExt cx="812800" cy="812800"/>
          </a:xfrm>
        </p:grpSpPr>
        <p:sp>
          <p:nvSpPr>
            <p:cNvPr id="11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12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42"/>
          <p:cNvGrpSpPr/>
          <p:nvPr/>
        </p:nvGrpSpPr>
        <p:grpSpPr>
          <a:xfrm rot="5400000">
            <a:off x="12047471" y="7898799"/>
            <a:ext cx="4776403" cy="4776403"/>
            <a:chOff x="0" y="0"/>
            <a:chExt cx="812800" cy="812800"/>
          </a:xfrm>
        </p:grpSpPr>
        <p:sp>
          <p:nvSpPr>
            <p:cNvPr id="14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id="15" name="TextBox 4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45"/>
          <p:cNvSpPr/>
          <p:nvPr/>
        </p:nvSpPr>
        <p:spPr>
          <a:xfrm rot="3504137">
            <a:off x="12156571" y="7154038"/>
            <a:ext cx="1577153" cy="3243522"/>
          </a:xfrm>
          <a:custGeom>
            <a:avLst/>
            <a:gdLst/>
            <a:ahLst/>
            <a:cxnLst/>
            <a:rect l="l" t="t" r="r" b="b"/>
            <a:pathLst>
              <a:path w="1577153" h="3243522">
                <a:moveTo>
                  <a:pt x="0" y="0"/>
                </a:moveTo>
                <a:lnTo>
                  <a:pt x="1577154" y="0"/>
                </a:lnTo>
                <a:lnTo>
                  <a:pt x="1577154" y="3243523"/>
                </a:lnTo>
                <a:lnTo>
                  <a:pt x="0" y="324352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204881"/>
            </a:stretch>
          </a:blipFill>
        </p:spPr>
      </p:sp>
      <p:sp>
        <p:nvSpPr>
          <p:cNvPr id="17" name="Прямоугольник 16"/>
          <p:cNvSpPr/>
          <p:nvPr/>
        </p:nvSpPr>
        <p:spPr>
          <a:xfrm>
            <a:off x="1219200" y="4229100"/>
            <a:ext cx="1706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000" b="1" spc="-197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Направления добровольческой деятельности</a:t>
            </a:r>
            <a:endParaRPr lang="en-US" sz="6000" b="1" spc="-197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95400" y="-1028700"/>
            <a:ext cx="3499668" cy="13405540"/>
            <a:chOff x="0" y="0"/>
            <a:chExt cx="212191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191" cy="812800"/>
            </a:xfrm>
            <a:custGeom>
              <a:avLst/>
              <a:gdLst/>
              <a:ahLst/>
              <a:cxnLst/>
              <a:rect l="l" t="t" r="r" b="b"/>
              <a:pathLst>
                <a:path w="212191" h="812800">
                  <a:moveTo>
                    <a:pt x="106095" y="0"/>
                  </a:moveTo>
                  <a:cubicBezTo>
                    <a:pt x="47500" y="0"/>
                    <a:pt x="0" y="181951"/>
                    <a:pt x="0" y="406400"/>
                  </a:cubicBezTo>
                  <a:cubicBezTo>
                    <a:pt x="0" y="630849"/>
                    <a:pt x="47500" y="812800"/>
                    <a:pt x="106095" y="812800"/>
                  </a:cubicBezTo>
                  <a:cubicBezTo>
                    <a:pt x="164690" y="812800"/>
                    <a:pt x="212191" y="630849"/>
                    <a:pt x="212191" y="406400"/>
                  </a:cubicBezTo>
                  <a:cubicBezTo>
                    <a:pt x="212191" y="181951"/>
                    <a:pt x="164690" y="0"/>
                    <a:pt x="10609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9893" y="47625"/>
              <a:ext cx="172405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65668" y="-5606768"/>
            <a:ext cx="10994424" cy="876906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6313420" y="9104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06082" y="1952203"/>
            <a:ext cx="992463" cy="99246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  <a:r>
                <a:rPr lang="en-US" sz="2699">
                  <a:solidFill>
                    <a:srgbClr val="FFFEFE"/>
                  </a:solidFill>
                  <a:latin typeface="Gotham"/>
                </a:rPr>
                <a:t>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48235" y="4447339"/>
            <a:ext cx="508158" cy="543805"/>
            <a:chOff x="0" y="0"/>
            <a:chExt cx="812800" cy="86981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69819"/>
            </a:xfrm>
            <a:custGeom>
              <a:avLst/>
              <a:gdLst/>
              <a:ahLst/>
              <a:cxnLst/>
              <a:rect l="l" t="t" r="r" b="b"/>
              <a:pathLst>
                <a:path w="812800" h="869819">
                  <a:moveTo>
                    <a:pt x="406400" y="0"/>
                  </a:moveTo>
                  <a:cubicBezTo>
                    <a:pt x="181951" y="0"/>
                    <a:pt x="0" y="194716"/>
                    <a:pt x="0" y="434909"/>
                  </a:cubicBezTo>
                  <a:cubicBezTo>
                    <a:pt x="0" y="675103"/>
                    <a:pt x="181951" y="869819"/>
                    <a:pt x="406400" y="869819"/>
                  </a:cubicBezTo>
                  <a:cubicBezTo>
                    <a:pt x="630849" y="869819"/>
                    <a:pt x="812800" y="675103"/>
                    <a:pt x="812800" y="434909"/>
                  </a:cubicBezTo>
                  <a:cubicBezTo>
                    <a:pt x="812800" y="1947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E"/>
            </a:solidFill>
            <a:ln w="9525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52970"/>
              <a:ext cx="660400" cy="73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191919"/>
                  </a:solidFill>
                  <a:latin typeface="Gotham"/>
                </a:rPr>
                <a:t>4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48235" y="3107362"/>
            <a:ext cx="508158" cy="543805"/>
            <a:chOff x="0" y="0"/>
            <a:chExt cx="812800" cy="86981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69819"/>
            </a:xfrm>
            <a:custGeom>
              <a:avLst/>
              <a:gdLst/>
              <a:ahLst/>
              <a:cxnLst/>
              <a:rect l="l" t="t" r="r" b="b"/>
              <a:pathLst>
                <a:path w="812800" h="869819">
                  <a:moveTo>
                    <a:pt x="406400" y="0"/>
                  </a:moveTo>
                  <a:cubicBezTo>
                    <a:pt x="181951" y="0"/>
                    <a:pt x="0" y="194716"/>
                    <a:pt x="0" y="434909"/>
                  </a:cubicBezTo>
                  <a:cubicBezTo>
                    <a:pt x="0" y="675103"/>
                    <a:pt x="181951" y="869819"/>
                    <a:pt x="406400" y="869819"/>
                  </a:cubicBezTo>
                  <a:cubicBezTo>
                    <a:pt x="630849" y="869819"/>
                    <a:pt x="812800" y="675103"/>
                    <a:pt x="812800" y="434909"/>
                  </a:cubicBezTo>
                  <a:cubicBezTo>
                    <a:pt x="812800" y="1947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E"/>
            </a:solidFill>
            <a:ln w="9525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52970"/>
              <a:ext cx="660400" cy="73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 dirty="0">
                  <a:solidFill>
                    <a:srgbClr val="191919"/>
                  </a:solidFill>
                  <a:latin typeface="Gotham"/>
                </a:rPr>
                <a:t>2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48235" y="3776486"/>
            <a:ext cx="508158" cy="543805"/>
            <a:chOff x="0" y="0"/>
            <a:chExt cx="812800" cy="86981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69819"/>
            </a:xfrm>
            <a:custGeom>
              <a:avLst/>
              <a:gdLst/>
              <a:ahLst/>
              <a:cxnLst/>
              <a:rect l="l" t="t" r="r" b="b"/>
              <a:pathLst>
                <a:path w="812800" h="869819">
                  <a:moveTo>
                    <a:pt x="406400" y="0"/>
                  </a:moveTo>
                  <a:cubicBezTo>
                    <a:pt x="181951" y="0"/>
                    <a:pt x="0" y="194716"/>
                    <a:pt x="0" y="434909"/>
                  </a:cubicBezTo>
                  <a:cubicBezTo>
                    <a:pt x="0" y="675103"/>
                    <a:pt x="181951" y="869819"/>
                    <a:pt x="406400" y="869819"/>
                  </a:cubicBezTo>
                  <a:cubicBezTo>
                    <a:pt x="630849" y="869819"/>
                    <a:pt x="812800" y="675103"/>
                    <a:pt x="812800" y="434909"/>
                  </a:cubicBezTo>
                  <a:cubicBezTo>
                    <a:pt x="812800" y="1947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E"/>
            </a:solidFill>
            <a:ln w="9525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76200" y="52970"/>
              <a:ext cx="660400" cy="73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 dirty="0">
                  <a:solidFill>
                    <a:srgbClr val="191919"/>
                  </a:solidFill>
                  <a:latin typeface="Gotham"/>
                </a:rPr>
                <a:t>3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828800" y="3238500"/>
            <a:ext cx="164592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000" b="1" spc="-197" dirty="0" err="1" smtClean="0">
                <a:solidFill>
                  <a:srgbClr val="191919"/>
                </a:solidFill>
                <a:latin typeface="Calibri Light" pitchFamily="34" charset="0"/>
              </a:rPr>
              <a:t>Волонтерство</a:t>
            </a:r>
            <a:r>
              <a:rPr lang="ru-RU" sz="6000" b="1" spc="-197" dirty="0" smtClean="0">
                <a:solidFill>
                  <a:srgbClr val="191919"/>
                </a:solidFill>
                <a:latin typeface="Calibri Light" pitchFamily="34" charset="0"/>
              </a:rPr>
              <a:t> в сфере здорового образа жизни (медицинское </a:t>
            </a:r>
            <a:r>
              <a:rPr lang="ru-RU" sz="6000" b="1" spc="-197" dirty="0" err="1" smtClean="0">
                <a:solidFill>
                  <a:srgbClr val="191919"/>
                </a:solidFill>
                <a:latin typeface="Calibri Light" pitchFamily="34" charset="0"/>
              </a:rPr>
              <a:t>волонтерство</a:t>
            </a:r>
            <a:r>
              <a:rPr lang="ru-RU" sz="6000" b="1" spc="-197" dirty="0" smtClean="0">
                <a:solidFill>
                  <a:srgbClr val="191919"/>
                </a:solidFill>
                <a:latin typeface="Calibri Light" pitchFamily="34" charset="0"/>
              </a:rPr>
              <a:t>, профилактика) </a:t>
            </a:r>
            <a:endParaRPr lang="en-US" sz="6000" b="1" spc="-197" dirty="0">
              <a:solidFill>
                <a:srgbClr val="191919"/>
              </a:solidFill>
              <a:latin typeface="Calibri Light" pitchFamily="34" charset="0"/>
            </a:endParaRPr>
          </a:p>
        </p:txBody>
      </p:sp>
      <p:grpSp>
        <p:nvGrpSpPr>
          <p:cNvPr id="42" name="Group 42"/>
          <p:cNvGrpSpPr/>
          <p:nvPr/>
        </p:nvGrpSpPr>
        <p:grpSpPr>
          <a:xfrm rot="3945801">
            <a:off x="11868535" y="8125500"/>
            <a:ext cx="4776403" cy="4776403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5" name="Freeform 45"/>
          <p:cNvSpPr/>
          <p:nvPr/>
        </p:nvSpPr>
        <p:spPr>
          <a:xfrm rot="3945801">
            <a:off x="12139154" y="7280427"/>
            <a:ext cx="1577153" cy="3243522"/>
          </a:xfrm>
          <a:custGeom>
            <a:avLst/>
            <a:gdLst/>
            <a:ahLst/>
            <a:cxnLst/>
            <a:rect l="l" t="t" r="r" b="b"/>
            <a:pathLst>
              <a:path w="1577153" h="3243522">
                <a:moveTo>
                  <a:pt x="0" y="0"/>
                </a:moveTo>
                <a:lnTo>
                  <a:pt x="1577154" y="0"/>
                </a:lnTo>
                <a:lnTo>
                  <a:pt x="1577154" y="3243523"/>
                </a:lnTo>
                <a:lnTo>
                  <a:pt x="0" y="324352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204881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30"/>
          <p:cNvGrpSpPr/>
          <p:nvPr/>
        </p:nvGrpSpPr>
        <p:grpSpPr>
          <a:xfrm rot="16200000">
            <a:off x="2438399" y="8115301"/>
            <a:ext cx="685802" cy="3124200"/>
            <a:chOff x="0" y="0"/>
            <a:chExt cx="1915297" cy="4423077"/>
          </a:xfrm>
        </p:grpSpPr>
        <p:sp>
          <p:nvSpPr>
            <p:cNvPr id="26" name="AutoShape 31"/>
            <p:cNvSpPr/>
            <p:nvPr/>
          </p:nvSpPr>
          <p:spPr>
            <a:xfrm>
              <a:off x="0" y="0"/>
              <a:ext cx="1915297" cy="4423077"/>
            </a:xfrm>
            <a:prstGeom prst="rect">
              <a:avLst/>
            </a:prstGeom>
            <a:solidFill>
              <a:srgbClr val="FD6220"/>
            </a:solidFill>
          </p:spPr>
        </p:sp>
      </p:grpSp>
      <p:grpSp>
        <p:nvGrpSpPr>
          <p:cNvPr id="27" name="Group 30"/>
          <p:cNvGrpSpPr/>
          <p:nvPr/>
        </p:nvGrpSpPr>
        <p:grpSpPr>
          <a:xfrm rot="16200000">
            <a:off x="8496299" y="7086601"/>
            <a:ext cx="762002" cy="4343400"/>
            <a:chOff x="0" y="0"/>
            <a:chExt cx="1915297" cy="4423077"/>
          </a:xfrm>
        </p:grpSpPr>
        <p:sp>
          <p:nvSpPr>
            <p:cNvPr id="28" name="AutoShape 31"/>
            <p:cNvSpPr/>
            <p:nvPr/>
          </p:nvSpPr>
          <p:spPr>
            <a:xfrm>
              <a:off x="0" y="0"/>
              <a:ext cx="1915297" cy="4423077"/>
            </a:xfrm>
            <a:prstGeom prst="rect">
              <a:avLst/>
            </a:prstGeom>
            <a:solidFill>
              <a:srgbClr val="FD6220"/>
            </a:solidFill>
          </p:spPr>
        </p:sp>
      </p:grpSp>
      <p:grpSp>
        <p:nvGrpSpPr>
          <p:cNvPr id="29" name="Group 30"/>
          <p:cNvGrpSpPr/>
          <p:nvPr/>
        </p:nvGrpSpPr>
        <p:grpSpPr>
          <a:xfrm rot="16200000">
            <a:off x="14706600" y="7429500"/>
            <a:ext cx="762000" cy="3657600"/>
            <a:chOff x="0" y="0"/>
            <a:chExt cx="1915297" cy="4423077"/>
          </a:xfrm>
        </p:grpSpPr>
        <p:sp>
          <p:nvSpPr>
            <p:cNvPr id="30" name="AutoShape 31"/>
            <p:cNvSpPr/>
            <p:nvPr/>
          </p:nvSpPr>
          <p:spPr>
            <a:xfrm>
              <a:off x="0" y="0"/>
              <a:ext cx="1915297" cy="4423077"/>
            </a:xfrm>
            <a:prstGeom prst="rect">
              <a:avLst/>
            </a:prstGeom>
            <a:solidFill>
              <a:srgbClr val="FD6220"/>
            </a:solidFill>
          </p:spPr>
        </p:sp>
      </p:grpSp>
      <p:grpSp>
        <p:nvGrpSpPr>
          <p:cNvPr id="31" name="Group 30"/>
          <p:cNvGrpSpPr/>
          <p:nvPr/>
        </p:nvGrpSpPr>
        <p:grpSpPr>
          <a:xfrm rot="16200000">
            <a:off x="15049499" y="1905001"/>
            <a:ext cx="762002" cy="4038600"/>
            <a:chOff x="3639055" y="-469112"/>
            <a:chExt cx="1915297" cy="4423077"/>
          </a:xfrm>
        </p:grpSpPr>
        <p:sp>
          <p:nvSpPr>
            <p:cNvPr id="32" name="AutoShape 31"/>
            <p:cNvSpPr/>
            <p:nvPr/>
          </p:nvSpPr>
          <p:spPr>
            <a:xfrm>
              <a:off x="3639055" y="-469112"/>
              <a:ext cx="1915297" cy="4423077"/>
            </a:xfrm>
            <a:prstGeom prst="rect">
              <a:avLst/>
            </a:prstGeom>
            <a:solidFill>
              <a:srgbClr val="FD6220"/>
            </a:solidFill>
          </p:spPr>
        </p:sp>
      </p:grpSp>
      <p:grpSp>
        <p:nvGrpSpPr>
          <p:cNvPr id="20" name="Group 30"/>
          <p:cNvGrpSpPr/>
          <p:nvPr/>
        </p:nvGrpSpPr>
        <p:grpSpPr>
          <a:xfrm rot="16200000">
            <a:off x="8801099" y="2743201"/>
            <a:ext cx="838202" cy="3962400"/>
            <a:chOff x="174117" y="-86727"/>
            <a:chExt cx="1915297" cy="4423077"/>
          </a:xfrm>
        </p:grpSpPr>
        <p:sp>
          <p:nvSpPr>
            <p:cNvPr id="22" name="AutoShape 31"/>
            <p:cNvSpPr/>
            <p:nvPr/>
          </p:nvSpPr>
          <p:spPr>
            <a:xfrm>
              <a:off x="174117" y="-86727"/>
              <a:ext cx="1915297" cy="4423077"/>
            </a:xfrm>
            <a:prstGeom prst="rect">
              <a:avLst/>
            </a:prstGeom>
            <a:solidFill>
              <a:srgbClr val="FD6220"/>
            </a:solidFill>
          </p:spPr>
        </p:sp>
      </p:grpSp>
      <p:grpSp>
        <p:nvGrpSpPr>
          <p:cNvPr id="17" name="Group 30"/>
          <p:cNvGrpSpPr/>
          <p:nvPr/>
        </p:nvGrpSpPr>
        <p:grpSpPr>
          <a:xfrm rot="16200000">
            <a:off x="2819399" y="2095501"/>
            <a:ext cx="762002" cy="5181600"/>
            <a:chOff x="0" y="0"/>
            <a:chExt cx="1915297" cy="4423077"/>
          </a:xfrm>
        </p:grpSpPr>
        <p:sp>
          <p:nvSpPr>
            <p:cNvPr id="19" name="AutoShape 31"/>
            <p:cNvSpPr/>
            <p:nvPr/>
          </p:nvSpPr>
          <p:spPr>
            <a:xfrm>
              <a:off x="0" y="0"/>
              <a:ext cx="1915297" cy="4423077"/>
            </a:xfrm>
            <a:prstGeom prst="rect">
              <a:avLst/>
            </a:prstGeom>
            <a:solidFill>
              <a:srgbClr val="FD6220"/>
            </a:solidFill>
          </p:spPr>
        </p:sp>
      </p:grpSp>
      <p:pic>
        <p:nvPicPr>
          <p:cNvPr id="25604" name="Picture 4" descr="O:\!Денисенко А.Ю\ФОТОБАНК\отч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448300"/>
            <a:ext cx="32766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O:\!Денисенко А.Ю\ФОТОБАНК\отч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676900"/>
            <a:ext cx="4038600" cy="323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O:\!Денисенко А.Ю\ФОТОБАНК\отч 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63600" y="266700"/>
            <a:ext cx="3810000" cy="333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2573000" y="3467100"/>
            <a:ext cx="571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Информационная акция«Сдать кровь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= спасти жизнь»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ГБПОУ РО «ТМК»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7" name="Picture 7" descr="O:\!Денисенко А.Ю\ФОТОБАНК\отч 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1" y="495300"/>
            <a:ext cx="4114800" cy="3773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-304800" y="4305300"/>
            <a:ext cx="6781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Лекция "Профилактика инсульта"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ГБПОУ РО «ВМК» в г. Волгодонске </a:t>
            </a:r>
          </a:p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5608" name="Picture 8" descr="O:\!Денисенко А.Ю\ФОТОБАНК\отч 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419100"/>
            <a:ext cx="3581400" cy="3898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6324600" y="43053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Акция "Здоровое сердце»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ФАП х. </a:t>
            </a:r>
            <a:r>
              <a:rPr lang="ru-RU" dirty="0" err="1" smtClean="0">
                <a:solidFill>
                  <a:schemeClr val="bg1"/>
                </a:solidFill>
              </a:rPr>
              <a:t>Шарпаевка</a:t>
            </a:r>
            <a:r>
              <a:rPr lang="ru-RU" dirty="0" smtClean="0">
                <a:solidFill>
                  <a:schemeClr val="bg1"/>
                </a:solidFill>
              </a:rPr>
              <a:t> Тарасовский района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10" name="Picture 10" descr="O:\!Денисенко А.Ю\ФОТОБАНК\сда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58800" y="4762500"/>
            <a:ext cx="3535312" cy="407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13030200" y="88773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Участие в </a:t>
            </a:r>
            <a:r>
              <a:rPr lang="ru-RU" b="1" dirty="0" err="1" smtClean="0">
                <a:solidFill>
                  <a:schemeClr val="bg1"/>
                </a:solidFill>
              </a:rPr>
              <a:t>донации</a:t>
            </a:r>
            <a:r>
              <a:rPr lang="ru-RU" b="1" dirty="0" smtClean="0">
                <a:solidFill>
                  <a:schemeClr val="bg1"/>
                </a:solidFill>
              </a:rPr>
              <a:t> крови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ГБУ РО "ЦРБ" в Тацинском районе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94107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Акция "СТОП ВИЧ/ СПИД"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ГБУ РО ГП №5 в г.Шахты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24600" y="89535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«Мобильная точка здоровья»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ГБУ РО «ЦРБ» в </a:t>
            </a:r>
            <a:r>
              <a:rPr lang="ru-RU" dirty="0" err="1" smtClean="0">
                <a:solidFill>
                  <a:schemeClr val="bg1"/>
                </a:solidFill>
              </a:rPr>
              <a:t>Мясниковском</a:t>
            </a:r>
            <a:r>
              <a:rPr lang="ru-RU" dirty="0" smtClean="0">
                <a:solidFill>
                  <a:schemeClr val="bg1"/>
                </a:solidFill>
              </a:rPr>
              <a:t> районе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4369777" y="-2756366"/>
            <a:ext cx="8307667" cy="1081053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>
            <a:off x="-1373119" y="-1315898"/>
            <a:ext cx="3499668" cy="13405540"/>
            <a:chOff x="0" y="0"/>
            <a:chExt cx="212191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2191" cy="812800"/>
            </a:xfrm>
            <a:custGeom>
              <a:avLst/>
              <a:gdLst/>
              <a:ahLst/>
              <a:cxnLst/>
              <a:rect l="l" t="t" r="r" b="b"/>
              <a:pathLst>
                <a:path w="212191" h="812800">
                  <a:moveTo>
                    <a:pt x="106095" y="0"/>
                  </a:moveTo>
                  <a:cubicBezTo>
                    <a:pt x="47500" y="0"/>
                    <a:pt x="0" y="181951"/>
                    <a:pt x="0" y="406400"/>
                  </a:cubicBezTo>
                  <a:cubicBezTo>
                    <a:pt x="0" y="630849"/>
                    <a:pt x="47500" y="812800"/>
                    <a:pt x="106095" y="812800"/>
                  </a:cubicBezTo>
                  <a:cubicBezTo>
                    <a:pt x="164690" y="812800"/>
                    <a:pt x="212191" y="630849"/>
                    <a:pt x="212191" y="406400"/>
                  </a:cubicBezTo>
                  <a:cubicBezTo>
                    <a:pt x="212191" y="181951"/>
                    <a:pt x="164690" y="0"/>
                    <a:pt x="10609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9232C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19893" y="47625"/>
              <a:ext cx="172405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313420" y="9104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709357" y="2648112"/>
            <a:ext cx="992463" cy="99246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  <a:r>
                <a:rPr lang="en-US" sz="2699">
                  <a:solidFill>
                    <a:srgbClr val="FFFEFE"/>
                  </a:solidFill>
                  <a:latin typeface="Gotham"/>
                </a:rPr>
                <a:t>2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51509" y="4428296"/>
            <a:ext cx="508158" cy="543805"/>
            <a:chOff x="0" y="0"/>
            <a:chExt cx="812800" cy="86981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69819"/>
            </a:xfrm>
            <a:custGeom>
              <a:avLst/>
              <a:gdLst/>
              <a:ahLst/>
              <a:cxnLst/>
              <a:rect l="l" t="t" r="r" b="b"/>
              <a:pathLst>
                <a:path w="812800" h="869819">
                  <a:moveTo>
                    <a:pt x="406400" y="0"/>
                  </a:moveTo>
                  <a:cubicBezTo>
                    <a:pt x="181951" y="0"/>
                    <a:pt x="0" y="194716"/>
                    <a:pt x="0" y="434909"/>
                  </a:cubicBezTo>
                  <a:cubicBezTo>
                    <a:pt x="0" y="675103"/>
                    <a:pt x="181951" y="869819"/>
                    <a:pt x="406400" y="869819"/>
                  </a:cubicBezTo>
                  <a:cubicBezTo>
                    <a:pt x="630849" y="869819"/>
                    <a:pt x="812800" y="675103"/>
                    <a:pt x="812800" y="434909"/>
                  </a:cubicBezTo>
                  <a:cubicBezTo>
                    <a:pt x="812800" y="1947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E"/>
            </a:solidFill>
            <a:ln w="9525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52970"/>
              <a:ext cx="660400" cy="73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191919"/>
                  </a:solidFill>
                  <a:latin typeface="Gotham"/>
                </a:rPr>
                <a:t>4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51509" y="1982349"/>
            <a:ext cx="508158" cy="543805"/>
            <a:chOff x="0" y="0"/>
            <a:chExt cx="812800" cy="86981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69819"/>
            </a:xfrm>
            <a:custGeom>
              <a:avLst/>
              <a:gdLst/>
              <a:ahLst/>
              <a:cxnLst/>
              <a:rect l="l" t="t" r="r" b="b"/>
              <a:pathLst>
                <a:path w="812800" h="869819">
                  <a:moveTo>
                    <a:pt x="406400" y="0"/>
                  </a:moveTo>
                  <a:cubicBezTo>
                    <a:pt x="181951" y="0"/>
                    <a:pt x="0" y="194716"/>
                    <a:pt x="0" y="434909"/>
                  </a:cubicBezTo>
                  <a:cubicBezTo>
                    <a:pt x="0" y="675103"/>
                    <a:pt x="181951" y="869819"/>
                    <a:pt x="406400" y="869819"/>
                  </a:cubicBezTo>
                  <a:cubicBezTo>
                    <a:pt x="630849" y="869819"/>
                    <a:pt x="812800" y="675103"/>
                    <a:pt x="812800" y="434909"/>
                  </a:cubicBezTo>
                  <a:cubicBezTo>
                    <a:pt x="812800" y="1947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E"/>
            </a:solidFill>
            <a:ln w="9525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52970"/>
              <a:ext cx="660400" cy="73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 dirty="0">
                  <a:solidFill>
                    <a:srgbClr val="191919"/>
                  </a:solidFill>
                  <a:latin typeface="Gotham"/>
                </a:rPr>
                <a:t>1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51509" y="3762533"/>
            <a:ext cx="508158" cy="543805"/>
            <a:chOff x="0" y="0"/>
            <a:chExt cx="812800" cy="86981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69819"/>
            </a:xfrm>
            <a:custGeom>
              <a:avLst/>
              <a:gdLst/>
              <a:ahLst/>
              <a:cxnLst/>
              <a:rect l="l" t="t" r="r" b="b"/>
              <a:pathLst>
                <a:path w="812800" h="869819">
                  <a:moveTo>
                    <a:pt x="406400" y="0"/>
                  </a:moveTo>
                  <a:cubicBezTo>
                    <a:pt x="181951" y="0"/>
                    <a:pt x="0" y="194716"/>
                    <a:pt x="0" y="434909"/>
                  </a:cubicBezTo>
                  <a:cubicBezTo>
                    <a:pt x="0" y="675103"/>
                    <a:pt x="181951" y="869819"/>
                    <a:pt x="406400" y="869819"/>
                  </a:cubicBezTo>
                  <a:cubicBezTo>
                    <a:pt x="630849" y="869819"/>
                    <a:pt x="812800" y="675103"/>
                    <a:pt x="812800" y="434909"/>
                  </a:cubicBezTo>
                  <a:cubicBezTo>
                    <a:pt x="812800" y="1947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E"/>
            </a:solidFill>
            <a:ln w="9525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52970"/>
              <a:ext cx="660400" cy="73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191919"/>
                  </a:solidFill>
                  <a:latin typeface="Gotham"/>
                </a:rPr>
                <a:t>3</a:t>
              </a: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914400" y="4152900"/>
            <a:ext cx="17068800" cy="1458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600" b="1" spc="-197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Патриотическое </a:t>
            </a:r>
            <a:r>
              <a:rPr lang="ru-RU" sz="6600" b="1" spc="-197" dirty="0" err="1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волонтерство</a:t>
            </a:r>
            <a:endParaRPr lang="en-US" sz="6600" b="1" spc="-197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grpSp>
        <p:nvGrpSpPr>
          <p:cNvPr id="35" name="Group 42"/>
          <p:cNvGrpSpPr/>
          <p:nvPr/>
        </p:nvGrpSpPr>
        <p:grpSpPr>
          <a:xfrm rot="3945801">
            <a:off x="11868535" y="8125500"/>
            <a:ext cx="4776403" cy="4776403"/>
            <a:chOff x="0" y="0"/>
            <a:chExt cx="812800" cy="812800"/>
          </a:xfrm>
        </p:grpSpPr>
        <p:sp>
          <p:nvSpPr>
            <p:cNvPr id="42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id="43" name="TextBox 4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4" name="Freeform 45"/>
          <p:cNvSpPr/>
          <p:nvPr/>
        </p:nvSpPr>
        <p:spPr>
          <a:xfrm rot="3945801">
            <a:off x="12139154" y="7280427"/>
            <a:ext cx="1577153" cy="3243522"/>
          </a:xfrm>
          <a:custGeom>
            <a:avLst/>
            <a:gdLst/>
            <a:ahLst/>
            <a:cxnLst/>
            <a:rect l="l" t="t" r="r" b="b"/>
            <a:pathLst>
              <a:path w="1577153" h="3243522">
                <a:moveTo>
                  <a:pt x="0" y="0"/>
                </a:moveTo>
                <a:lnTo>
                  <a:pt x="1577154" y="0"/>
                </a:lnTo>
                <a:lnTo>
                  <a:pt x="1577154" y="3243523"/>
                </a:lnTo>
                <a:lnTo>
                  <a:pt x="0" y="324352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204881"/>
            </a:stretch>
          </a:blipFill>
        </p:spPr>
      </p:sp>
      <p:grpSp>
        <p:nvGrpSpPr>
          <p:cNvPr id="45" name="Group 5"/>
          <p:cNvGrpSpPr/>
          <p:nvPr/>
        </p:nvGrpSpPr>
        <p:grpSpPr>
          <a:xfrm>
            <a:off x="8965668" y="-5606768"/>
            <a:ext cx="10994424" cy="9226268"/>
            <a:chOff x="0" y="0"/>
            <a:chExt cx="812800" cy="812800"/>
          </a:xfrm>
        </p:grpSpPr>
        <p:sp>
          <p:nvSpPr>
            <p:cNvPr id="4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4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0"/>
          <p:cNvGrpSpPr/>
          <p:nvPr/>
        </p:nvGrpSpPr>
        <p:grpSpPr>
          <a:xfrm rot="16200000">
            <a:off x="14744700" y="7924800"/>
            <a:ext cx="533400" cy="3505200"/>
            <a:chOff x="0" y="0"/>
            <a:chExt cx="1915297" cy="4423077"/>
          </a:xfrm>
        </p:grpSpPr>
        <p:sp>
          <p:nvSpPr>
            <p:cNvPr id="16" name="AutoShape 31"/>
            <p:cNvSpPr/>
            <p:nvPr/>
          </p:nvSpPr>
          <p:spPr>
            <a:xfrm>
              <a:off x="0" y="0"/>
              <a:ext cx="1915297" cy="4423077"/>
            </a:xfrm>
            <a:prstGeom prst="rect">
              <a:avLst/>
            </a:prstGeom>
            <a:solidFill>
              <a:srgbClr val="FD6220"/>
            </a:solidFill>
          </p:spPr>
        </p:sp>
      </p:grpSp>
      <p:grpSp>
        <p:nvGrpSpPr>
          <p:cNvPr id="13" name="Group 30"/>
          <p:cNvGrpSpPr/>
          <p:nvPr/>
        </p:nvGrpSpPr>
        <p:grpSpPr>
          <a:xfrm rot="16200000">
            <a:off x="2628900" y="7543800"/>
            <a:ext cx="609600" cy="4343400"/>
            <a:chOff x="0" y="0"/>
            <a:chExt cx="1915297" cy="4423077"/>
          </a:xfrm>
        </p:grpSpPr>
        <p:sp>
          <p:nvSpPr>
            <p:cNvPr id="14" name="AutoShape 31"/>
            <p:cNvSpPr/>
            <p:nvPr/>
          </p:nvSpPr>
          <p:spPr>
            <a:xfrm>
              <a:off x="0" y="0"/>
              <a:ext cx="1915297" cy="4423077"/>
            </a:xfrm>
            <a:prstGeom prst="rect">
              <a:avLst/>
            </a:prstGeom>
            <a:solidFill>
              <a:srgbClr val="FD6220"/>
            </a:solidFill>
          </p:spPr>
        </p:sp>
      </p:grpSp>
      <p:grpSp>
        <p:nvGrpSpPr>
          <p:cNvPr id="21" name="Group 30"/>
          <p:cNvGrpSpPr/>
          <p:nvPr/>
        </p:nvGrpSpPr>
        <p:grpSpPr>
          <a:xfrm rot="16200000">
            <a:off x="2819400" y="2476500"/>
            <a:ext cx="609600" cy="4267200"/>
            <a:chOff x="0" y="0"/>
            <a:chExt cx="1915297" cy="4423077"/>
          </a:xfrm>
        </p:grpSpPr>
        <p:sp>
          <p:nvSpPr>
            <p:cNvPr id="22" name="AutoShape 31"/>
            <p:cNvSpPr/>
            <p:nvPr/>
          </p:nvSpPr>
          <p:spPr>
            <a:xfrm>
              <a:off x="0" y="0"/>
              <a:ext cx="1915297" cy="4423077"/>
            </a:xfrm>
            <a:prstGeom prst="rect">
              <a:avLst/>
            </a:prstGeom>
            <a:solidFill>
              <a:srgbClr val="FD6220"/>
            </a:solidFill>
          </p:spPr>
        </p:sp>
      </p:grpSp>
      <p:grpSp>
        <p:nvGrpSpPr>
          <p:cNvPr id="19" name="Group 30"/>
          <p:cNvGrpSpPr/>
          <p:nvPr/>
        </p:nvGrpSpPr>
        <p:grpSpPr>
          <a:xfrm rot="16200000">
            <a:off x="14592300" y="3124200"/>
            <a:ext cx="685800" cy="3810000"/>
            <a:chOff x="0" y="78984"/>
            <a:chExt cx="1915297" cy="4423077"/>
          </a:xfrm>
        </p:grpSpPr>
        <p:sp>
          <p:nvSpPr>
            <p:cNvPr id="20" name="AutoShape 31"/>
            <p:cNvSpPr/>
            <p:nvPr/>
          </p:nvSpPr>
          <p:spPr>
            <a:xfrm>
              <a:off x="0" y="78984"/>
              <a:ext cx="1915297" cy="4423077"/>
            </a:xfrm>
            <a:prstGeom prst="rect">
              <a:avLst/>
            </a:prstGeom>
            <a:solidFill>
              <a:srgbClr val="FD6220"/>
            </a:solidFill>
          </p:spPr>
        </p:sp>
      </p:grpSp>
      <p:grpSp>
        <p:nvGrpSpPr>
          <p:cNvPr id="17" name="Group 30"/>
          <p:cNvGrpSpPr/>
          <p:nvPr/>
        </p:nvGrpSpPr>
        <p:grpSpPr>
          <a:xfrm rot="16200000">
            <a:off x="8648700" y="5410200"/>
            <a:ext cx="685800" cy="4419600"/>
            <a:chOff x="0" y="0"/>
            <a:chExt cx="1915297" cy="4423077"/>
          </a:xfrm>
        </p:grpSpPr>
        <p:sp>
          <p:nvSpPr>
            <p:cNvPr id="18" name="AutoShape 31"/>
            <p:cNvSpPr/>
            <p:nvPr/>
          </p:nvSpPr>
          <p:spPr>
            <a:xfrm>
              <a:off x="0" y="0"/>
              <a:ext cx="1915297" cy="4423077"/>
            </a:xfrm>
            <a:prstGeom prst="rect">
              <a:avLst/>
            </a:prstGeom>
            <a:solidFill>
              <a:srgbClr val="FD6220"/>
            </a:solidFill>
          </p:spPr>
        </p:sp>
      </p:grpSp>
      <p:pic>
        <p:nvPicPr>
          <p:cNvPr id="24578" name="Picture 2" descr="O:\!Денисенко А.Ю\ФОТОБАНК\отч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0200" y="190500"/>
            <a:ext cx="3581400" cy="447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O:\!Денисенко А.Ю\ФОТОБАНК\отч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91109"/>
            <a:ext cx="3200400" cy="356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O:\!Денисенко А.Ю\ФОТОБАНК\отч 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575422"/>
            <a:ext cx="5138234" cy="5587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O:\!Денисенко А.Ю\ФОТОБАНК\отч 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82600" y="6057900"/>
            <a:ext cx="3606800" cy="317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62000" y="4305300"/>
            <a:ext cx="472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Фото-выставка</a:t>
            </a:r>
            <a:r>
              <a:rPr lang="ru-RU" b="1" dirty="0" smtClean="0">
                <a:solidFill>
                  <a:schemeClr val="bg1"/>
                </a:solidFill>
              </a:rPr>
              <a:t>"Спасибо юному герою! "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ГБУ РО «ГП№5»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53200" y="7277100"/>
            <a:ext cx="4959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Всероссийская акция «Георгиевская лента»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ГАУ РО «СП» в г. Ростове-на-Дону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106400" y="93345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«Лента памяти»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ГБПОУ  «РБМК»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335000" y="4686300"/>
            <a:ext cx="3186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Акции «Галерея памяти»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ГБУ РО "ЦРБ" в Усть-Донецком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O:\!Денисенко А.Ю\ФОТОБАНК\гбсмп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5067300"/>
            <a:ext cx="3152774" cy="4203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838200" y="9410700"/>
            <a:ext cx="4356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Акция </a:t>
            </a:r>
            <a:r>
              <a:rPr lang="ru-RU" b="1" dirty="0" smtClean="0">
                <a:solidFill>
                  <a:schemeClr val="bg1"/>
                </a:solidFill>
              </a:rPr>
              <a:t>"Георгиевская </a:t>
            </a:r>
            <a:r>
              <a:rPr lang="ru-RU" b="1" dirty="0" smtClean="0">
                <a:solidFill>
                  <a:schemeClr val="bg1"/>
                </a:solidFill>
              </a:rPr>
              <a:t>ленточка»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ГБУ РО «ГБСМП им. Ленина» г. Шахты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1373119" y="-1315898"/>
            <a:ext cx="3499668" cy="13405540"/>
            <a:chOff x="0" y="0"/>
            <a:chExt cx="212191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2191" cy="812800"/>
            </a:xfrm>
            <a:custGeom>
              <a:avLst/>
              <a:gdLst/>
              <a:ahLst/>
              <a:cxnLst/>
              <a:rect l="l" t="t" r="r" b="b"/>
              <a:pathLst>
                <a:path w="212191" h="812800">
                  <a:moveTo>
                    <a:pt x="106095" y="0"/>
                  </a:moveTo>
                  <a:cubicBezTo>
                    <a:pt x="47500" y="0"/>
                    <a:pt x="0" y="181951"/>
                    <a:pt x="0" y="406400"/>
                  </a:cubicBezTo>
                  <a:cubicBezTo>
                    <a:pt x="0" y="630849"/>
                    <a:pt x="47500" y="812800"/>
                    <a:pt x="106095" y="812800"/>
                  </a:cubicBezTo>
                  <a:cubicBezTo>
                    <a:pt x="164690" y="812800"/>
                    <a:pt x="212191" y="630849"/>
                    <a:pt x="212191" y="406400"/>
                  </a:cubicBezTo>
                  <a:cubicBezTo>
                    <a:pt x="212191" y="181951"/>
                    <a:pt x="164690" y="0"/>
                    <a:pt x="10609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9232C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19893" y="47625"/>
              <a:ext cx="172405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357" y="3315742"/>
            <a:ext cx="992463" cy="99246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  <a:r>
                <a:rPr lang="en-US" sz="2699">
                  <a:solidFill>
                    <a:srgbClr val="FFFEFE"/>
                  </a:solidFill>
                  <a:latin typeface="Gotham"/>
                </a:rPr>
                <a:t>3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51509" y="4428296"/>
            <a:ext cx="508158" cy="543805"/>
            <a:chOff x="0" y="0"/>
            <a:chExt cx="812800" cy="8698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69819"/>
            </a:xfrm>
            <a:custGeom>
              <a:avLst/>
              <a:gdLst/>
              <a:ahLst/>
              <a:cxnLst/>
              <a:rect l="l" t="t" r="r" b="b"/>
              <a:pathLst>
                <a:path w="812800" h="869819">
                  <a:moveTo>
                    <a:pt x="406400" y="0"/>
                  </a:moveTo>
                  <a:cubicBezTo>
                    <a:pt x="181951" y="0"/>
                    <a:pt x="0" y="194716"/>
                    <a:pt x="0" y="434909"/>
                  </a:cubicBezTo>
                  <a:cubicBezTo>
                    <a:pt x="0" y="675103"/>
                    <a:pt x="181951" y="869819"/>
                    <a:pt x="406400" y="869819"/>
                  </a:cubicBezTo>
                  <a:cubicBezTo>
                    <a:pt x="630849" y="869819"/>
                    <a:pt x="812800" y="675103"/>
                    <a:pt x="812800" y="434909"/>
                  </a:cubicBezTo>
                  <a:cubicBezTo>
                    <a:pt x="812800" y="1947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E"/>
            </a:solidFill>
            <a:ln w="9525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52970"/>
              <a:ext cx="660400" cy="73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 dirty="0" smtClean="0">
                  <a:solidFill>
                    <a:srgbClr val="191919"/>
                  </a:solidFill>
                  <a:latin typeface="Gotham"/>
                </a:rPr>
                <a:t>4</a:t>
              </a:r>
              <a:endParaRPr lang="en-US" sz="1700" dirty="0">
                <a:solidFill>
                  <a:srgbClr val="191919"/>
                </a:solidFill>
                <a:latin typeface="Gotham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51509" y="1982349"/>
            <a:ext cx="508158" cy="543805"/>
            <a:chOff x="0" y="0"/>
            <a:chExt cx="812800" cy="86981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69819"/>
            </a:xfrm>
            <a:custGeom>
              <a:avLst/>
              <a:gdLst/>
              <a:ahLst/>
              <a:cxnLst/>
              <a:rect l="l" t="t" r="r" b="b"/>
              <a:pathLst>
                <a:path w="812800" h="869819">
                  <a:moveTo>
                    <a:pt x="406400" y="0"/>
                  </a:moveTo>
                  <a:cubicBezTo>
                    <a:pt x="181951" y="0"/>
                    <a:pt x="0" y="194716"/>
                    <a:pt x="0" y="434909"/>
                  </a:cubicBezTo>
                  <a:cubicBezTo>
                    <a:pt x="0" y="675103"/>
                    <a:pt x="181951" y="869819"/>
                    <a:pt x="406400" y="869819"/>
                  </a:cubicBezTo>
                  <a:cubicBezTo>
                    <a:pt x="630849" y="869819"/>
                    <a:pt x="812800" y="675103"/>
                    <a:pt x="812800" y="434909"/>
                  </a:cubicBezTo>
                  <a:cubicBezTo>
                    <a:pt x="812800" y="1947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E"/>
            </a:solidFill>
            <a:ln w="9525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52970"/>
              <a:ext cx="660400" cy="73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191919"/>
                  </a:solidFill>
                  <a:latin typeface="Gotham"/>
                </a:rPr>
                <a:t>1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51509" y="2648112"/>
            <a:ext cx="508158" cy="543805"/>
            <a:chOff x="0" y="0"/>
            <a:chExt cx="812800" cy="86981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69819"/>
            </a:xfrm>
            <a:custGeom>
              <a:avLst/>
              <a:gdLst/>
              <a:ahLst/>
              <a:cxnLst/>
              <a:rect l="l" t="t" r="r" b="b"/>
              <a:pathLst>
                <a:path w="812800" h="869819">
                  <a:moveTo>
                    <a:pt x="406400" y="0"/>
                  </a:moveTo>
                  <a:cubicBezTo>
                    <a:pt x="181951" y="0"/>
                    <a:pt x="0" y="194716"/>
                    <a:pt x="0" y="434909"/>
                  </a:cubicBezTo>
                  <a:cubicBezTo>
                    <a:pt x="0" y="675103"/>
                    <a:pt x="181951" y="869819"/>
                    <a:pt x="406400" y="869819"/>
                  </a:cubicBezTo>
                  <a:cubicBezTo>
                    <a:pt x="630849" y="869819"/>
                    <a:pt x="812800" y="675103"/>
                    <a:pt x="812800" y="434909"/>
                  </a:cubicBezTo>
                  <a:cubicBezTo>
                    <a:pt x="812800" y="1947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E"/>
            </a:solidFill>
            <a:ln w="9525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52970"/>
              <a:ext cx="660400" cy="73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191919"/>
                  </a:solidFill>
                  <a:latin typeface="Gotham"/>
                </a:rPr>
                <a:t>2</a:t>
              </a: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2667000" y="3848100"/>
            <a:ext cx="13079144" cy="1250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59"/>
              </a:lnSpc>
            </a:pPr>
            <a:r>
              <a:rPr lang="ru-RU" sz="6600" b="1" dirty="0" smtClean="0">
                <a:solidFill>
                  <a:srgbClr val="191919"/>
                </a:solidFill>
                <a:latin typeface="Calibri Light" pitchFamily="34" charset="0"/>
              </a:rPr>
              <a:t>Социальное </a:t>
            </a:r>
            <a:r>
              <a:rPr lang="ru-RU" sz="6600" b="1" dirty="0" err="1" smtClean="0">
                <a:solidFill>
                  <a:srgbClr val="191919"/>
                </a:solidFill>
                <a:latin typeface="Calibri Light" pitchFamily="34" charset="0"/>
              </a:rPr>
              <a:t>волонтерство</a:t>
            </a:r>
            <a:endParaRPr lang="en-US" sz="6600" b="1" dirty="0">
              <a:solidFill>
                <a:srgbClr val="191919"/>
              </a:solidFill>
              <a:latin typeface="Calibri Light" pitchFamily="34" charset="0"/>
            </a:endParaRPr>
          </a:p>
        </p:txBody>
      </p:sp>
      <p:grpSp>
        <p:nvGrpSpPr>
          <p:cNvPr id="50" name="Group 42"/>
          <p:cNvGrpSpPr/>
          <p:nvPr/>
        </p:nvGrpSpPr>
        <p:grpSpPr>
          <a:xfrm rot="5400000">
            <a:off x="12047471" y="7898799"/>
            <a:ext cx="4776403" cy="4776403"/>
            <a:chOff x="0" y="0"/>
            <a:chExt cx="812800" cy="812800"/>
          </a:xfrm>
        </p:grpSpPr>
        <p:sp>
          <p:nvSpPr>
            <p:cNvPr id="51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id="52" name="TextBox 4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3" name="Freeform 45"/>
          <p:cNvSpPr/>
          <p:nvPr/>
        </p:nvSpPr>
        <p:spPr>
          <a:xfrm rot="3945801">
            <a:off x="12291554" y="6963952"/>
            <a:ext cx="1577153" cy="3243522"/>
          </a:xfrm>
          <a:custGeom>
            <a:avLst/>
            <a:gdLst/>
            <a:ahLst/>
            <a:cxnLst/>
            <a:rect l="l" t="t" r="r" b="b"/>
            <a:pathLst>
              <a:path w="1577153" h="3243522">
                <a:moveTo>
                  <a:pt x="0" y="0"/>
                </a:moveTo>
                <a:lnTo>
                  <a:pt x="1577154" y="0"/>
                </a:lnTo>
                <a:lnTo>
                  <a:pt x="1577154" y="3243523"/>
                </a:lnTo>
                <a:lnTo>
                  <a:pt x="0" y="324352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204881"/>
            </a:stretch>
          </a:blipFill>
        </p:spPr>
      </p:sp>
      <p:sp>
        <p:nvSpPr>
          <p:cNvPr id="39" name="Freeform 10"/>
          <p:cNvSpPr/>
          <p:nvPr/>
        </p:nvSpPr>
        <p:spPr>
          <a:xfrm>
            <a:off x="16383000" y="723900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0" name="Group 5"/>
          <p:cNvGrpSpPr/>
          <p:nvPr/>
        </p:nvGrpSpPr>
        <p:grpSpPr>
          <a:xfrm>
            <a:off x="8965668" y="-5606768"/>
            <a:ext cx="10994424" cy="9226268"/>
            <a:chOff x="0" y="0"/>
            <a:chExt cx="812800" cy="812800"/>
          </a:xfrm>
        </p:grpSpPr>
        <p:sp>
          <p:nvSpPr>
            <p:cNvPr id="47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48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30"/>
          <p:cNvGrpSpPr/>
          <p:nvPr/>
        </p:nvGrpSpPr>
        <p:grpSpPr>
          <a:xfrm rot="16200000">
            <a:off x="4457699" y="6096001"/>
            <a:ext cx="762002" cy="4038600"/>
            <a:chOff x="0" y="0"/>
            <a:chExt cx="1915297" cy="4423077"/>
          </a:xfrm>
        </p:grpSpPr>
        <p:sp>
          <p:nvSpPr>
            <p:cNvPr id="22" name="AutoShape 31"/>
            <p:cNvSpPr/>
            <p:nvPr/>
          </p:nvSpPr>
          <p:spPr>
            <a:xfrm>
              <a:off x="0" y="0"/>
              <a:ext cx="1915297" cy="4423077"/>
            </a:xfrm>
            <a:prstGeom prst="rect">
              <a:avLst/>
            </a:prstGeom>
            <a:solidFill>
              <a:srgbClr val="FD6220"/>
            </a:solidFill>
          </p:spPr>
        </p:sp>
      </p:grpSp>
      <p:grpSp>
        <p:nvGrpSpPr>
          <p:cNvPr id="19" name="Group 30"/>
          <p:cNvGrpSpPr/>
          <p:nvPr/>
        </p:nvGrpSpPr>
        <p:grpSpPr>
          <a:xfrm rot="16200000">
            <a:off x="12572999" y="5600701"/>
            <a:ext cx="762002" cy="4876800"/>
            <a:chOff x="0" y="0"/>
            <a:chExt cx="1915297" cy="4423077"/>
          </a:xfrm>
        </p:grpSpPr>
        <p:sp>
          <p:nvSpPr>
            <p:cNvPr id="20" name="AutoShape 31"/>
            <p:cNvSpPr/>
            <p:nvPr/>
          </p:nvSpPr>
          <p:spPr>
            <a:xfrm>
              <a:off x="0" y="0"/>
              <a:ext cx="1915297" cy="4423077"/>
            </a:xfrm>
            <a:prstGeom prst="rect">
              <a:avLst/>
            </a:prstGeom>
            <a:solidFill>
              <a:srgbClr val="FD6220"/>
            </a:solidFill>
          </p:spPr>
        </p:sp>
      </p:grpSp>
      <p:sp>
        <p:nvSpPr>
          <p:cNvPr id="13" name="Прямоугольник 12"/>
          <p:cNvSpPr/>
          <p:nvPr/>
        </p:nvSpPr>
        <p:spPr>
          <a:xfrm>
            <a:off x="4876800" y="9105900"/>
            <a:ext cx="3826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Акция "Забота о здоровье ветерана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ГБУ РО "ЦГБ» в г. Зверево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44000" y="7658100"/>
            <a:ext cx="7696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Акция «Мой подарок ветерану»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«Каменск-Шахтинский медицинский колледж»</a:t>
            </a:r>
          </a:p>
          <a:p>
            <a:pPr algn="ctr"/>
            <a:endParaRPr lang="ru-RU" sz="1600" dirty="0"/>
          </a:p>
        </p:txBody>
      </p:sp>
      <p:pic>
        <p:nvPicPr>
          <p:cNvPr id="2050" name="Picture 2" descr="O:\!Денисенко А.Ю\ФОТОБАНК\пер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4600" y="1068070"/>
            <a:ext cx="5513485" cy="646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O:\!Денисенко А.Ю\ФОТОБАНК\сп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104900"/>
            <a:ext cx="4810125" cy="641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362200" y="7505700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</a:rPr>
              <a:t>Поздравление Ветерана ВОВ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ГБУ РО «СП № 1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345</Words>
  <Application>Microsoft Office PowerPoint</Application>
  <PresentationFormat>Произвольный</PresentationFormat>
  <Paragraphs>78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Gotham</vt:lpstr>
      <vt:lpstr>Gotham Bold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Orange Simple Portfolio Presentation</dc:title>
  <cp:lastModifiedBy>p185</cp:lastModifiedBy>
  <cp:revision>7</cp:revision>
  <dcterms:created xsi:type="dcterms:W3CDTF">2006-08-16T00:00:00Z</dcterms:created>
  <dcterms:modified xsi:type="dcterms:W3CDTF">2024-05-27T12:24:25Z</dcterms:modified>
  <dc:identifier>DAGF3CnZYks</dc:identifier>
</cp:coreProperties>
</file>