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56" r:id="rId2"/>
    <p:sldId id="259" r:id="rId3"/>
    <p:sldId id="272" r:id="rId4"/>
    <p:sldId id="267" r:id="rId5"/>
    <p:sldId id="285" r:id="rId6"/>
    <p:sldId id="287" r:id="rId7"/>
    <p:sldId id="288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CAC2-02E9-40B4-9CA4-9B37C7AEDED5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4F1C-3C2F-4CCD-98D1-9B5CC51DF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7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4F1C-3C2F-4CCD-98D1-9B5CC51DFF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0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4F1C-3C2F-4CCD-98D1-9B5CC51DFF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0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49E1-1AF8-4EDD-AD77-B6AE1C2D6DCD}" type="datetime1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1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A219-F23B-442E-A298-234F50A15E39}" type="datetime1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BD6-FAFC-4442-817E-C1591CC8B5C6}" type="datetime1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9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4BE-7743-4ECA-8631-24D87F810694}" type="datetime1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6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BB40-72A2-48F2-B9FF-B56868E515F7}" type="datetime1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1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FDEB-CF8A-45D2-8805-C1A988742DD1}" type="datetime1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2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774-7DB0-4B68-8E10-E5967EB4BC11}" type="datetime1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1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0B31-8594-4C22-8B6E-48B44DADD825}" type="datetime1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2582-697B-4649-A7A5-30CA5AC550BD}" type="datetime1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0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58F3-D781-4137-A61A-02D4377066DD}" type="datetime1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8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5F19-67B7-4A2A-A745-48B484F3D30F}" type="datetime1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6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02EE-094D-4EAE-BAF4-4A4EDD16F24F}" type="datetime1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0C9A-B6F1-490A-AD18-03239F1F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5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phonoteka.org/uploads/posts/2021-04/1619733899_32-phonoteka_org-p-tropinka-bez-fona-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740413"/>
            <a:ext cx="9324528" cy="34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9862"/>
            <a:ext cx="3672945" cy="1563637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Кулакова Светлана Александровна,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председатель Ассоциации , +79028065772, kulakovasa@mail.ru,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Мишланова Юлия Леонидовна,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член Ассоциации,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+79028057886, mishyleo@rambler.ru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67494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ПРОО «Ассоциация экологов Пермского края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8" name="Picture 3" descr="C:\Users\Михаил Колодкин\Desktop\Логотип_ПРОО Ассоциация экологов Пермского кра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150"/>
            <a:ext cx="1296144" cy="13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1</a:t>
            </a:fld>
            <a:endParaRPr lang="ru-RU"/>
          </a:p>
        </p:txBody>
      </p:sp>
      <p:pic>
        <p:nvPicPr>
          <p:cNvPr id="10" name="Picture 2" descr="https://www.pinclipart.com/picdir/big/22-229577_free-vector-graphic-water-stream-river-creek-f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3718"/>
            <a:ext cx="1319244" cy="8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8"/>
            <a:ext cx="7200000" cy="1213643"/>
          </a:xfrm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dirty="0" smtClean="0"/>
              <a:t>ПРОО «Ассоциация </a:t>
            </a:r>
            <a:r>
              <a:rPr lang="ru-RU" dirty="0"/>
              <a:t>экологов Пермского </a:t>
            </a:r>
            <a:r>
              <a:rPr lang="ru-RU" dirty="0" smtClean="0"/>
              <a:t>края»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04" y="1491630"/>
            <a:ext cx="8784976" cy="30345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создана </a:t>
            </a:r>
            <a:r>
              <a:rPr lang="ru-RU" sz="1200" dirty="0">
                <a:latin typeface="+mj-lt"/>
                <a:ea typeface="+mj-ea"/>
                <a:cs typeface="+mj-cs"/>
              </a:rPr>
              <a:t>в 2003 году 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для </a:t>
            </a:r>
            <a:r>
              <a:rPr lang="ru-RU" sz="1200" dirty="0">
                <a:latin typeface="+mj-lt"/>
                <a:ea typeface="+mj-ea"/>
                <a:cs typeface="+mj-cs"/>
              </a:rPr>
              <a:t>развития идей рационального природопользования и охраны природы, участия в формировании экологического каркаса Пермского края и организации новых особо охраняемых природных территорий, а также проведения массовых 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эколого-ориентированных </a:t>
            </a:r>
            <a:r>
              <a:rPr lang="ru-RU" sz="1200" dirty="0">
                <a:latin typeface="+mj-lt"/>
                <a:ea typeface="+mj-ea"/>
                <a:cs typeface="+mj-cs"/>
              </a:rPr>
              <a:t>и обучающих 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мероприятий</a:t>
            </a:r>
          </a:p>
          <a:p>
            <a:pPr algn="just">
              <a:lnSpc>
                <a:spcPct val="15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200" dirty="0">
                <a:latin typeface="+mj-lt"/>
                <a:ea typeface="+mj-ea"/>
                <a:cs typeface="+mj-cs"/>
              </a:rPr>
              <a:t>с </a:t>
            </a:r>
            <a:r>
              <a:rPr lang="ru-RU" sz="1200" dirty="0">
                <a:latin typeface="+mj-lt"/>
                <a:ea typeface="+mj-ea"/>
                <a:cs typeface="+mj-cs"/>
              </a:rPr>
              <a:t>2018 г. активно занимается эколого-географическими, просветительскими, а также </a:t>
            </a:r>
            <a:r>
              <a:rPr lang="ru-RU" sz="1200" dirty="0" err="1">
                <a:latin typeface="+mj-lt"/>
                <a:ea typeface="+mj-ea"/>
                <a:cs typeface="+mj-cs"/>
              </a:rPr>
              <a:t>профориентационными</a:t>
            </a:r>
            <a:r>
              <a:rPr lang="ru-RU" sz="1200" dirty="0">
                <a:latin typeface="+mj-lt"/>
                <a:ea typeface="+mj-ea"/>
                <a:cs typeface="+mj-cs"/>
              </a:rPr>
              <a:t> проектами на территории г. </a:t>
            </a:r>
            <a:r>
              <a:rPr lang="ru-RU" sz="1200" dirty="0">
                <a:latin typeface="+mj-lt"/>
                <a:ea typeface="+mj-ea"/>
                <a:cs typeface="+mj-cs"/>
              </a:rPr>
              <a:t>Перми и Пермского края 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(проекты: Исследуй Пермский край, Школа </a:t>
            </a:r>
            <a:r>
              <a:rPr lang="ru-RU" sz="1200" dirty="0">
                <a:latin typeface="+mj-lt"/>
                <a:ea typeface="+mj-ea"/>
                <a:cs typeface="+mj-cs"/>
              </a:rPr>
              <a:t>науки, Поколение будущего, География без границ, Управляем вместе – помогаем природе, Охраняя сохраняй, 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Живая </a:t>
            </a:r>
            <a:r>
              <a:rPr lang="ru-RU" sz="1200" dirty="0">
                <a:latin typeface="+mj-lt"/>
                <a:ea typeface="+mj-ea"/>
                <a:cs typeface="+mj-cs"/>
              </a:rPr>
              <a:t>долина, Зеленая вышка, </a:t>
            </a:r>
            <a:r>
              <a:rPr lang="ru-RU" sz="1200" dirty="0" err="1">
                <a:latin typeface="+mj-lt"/>
                <a:ea typeface="+mj-ea"/>
                <a:cs typeface="+mj-cs"/>
              </a:rPr>
              <a:t>Экодвор</a:t>
            </a:r>
            <a:r>
              <a:rPr lang="ru-RU" sz="1200" dirty="0">
                <a:latin typeface="+mj-lt"/>
                <a:ea typeface="+mj-ea"/>
                <a:cs typeface="+mj-cs"/>
              </a:rPr>
              <a:t> – комфортный двор и др.), реализуемые при поддержке различных институтов развития (Фонд президентских грантов, Фонд грантов губернатора Пермского края, Администрации г. Перми (Город – это Мы!), ПАО «</a:t>
            </a:r>
            <a:r>
              <a:rPr lang="ru-RU" sz="1200" dirty="0" err="1">
                <a:latin typeface="+mj-lt"/>
                <a:ea typeface="+mj-ea"/>
                <a:cs typeface="+mj-cs"/>
              </a:rPr>
              <a:t>Сибур</a:t>
            </a:r>
            <a:r>
              <a:rPr lang="ru-RU" sz="1200" dirty="0">
                <a:latin typeface="+mj-lt"/>
                <a:ea typeface="+mj-ea"/>
                <a:cs typeface="+mj-cs"/>
              </a:rPr>
              <a:t> Холдинг» (Формула хороших дел) и др.</a:t>
            </a:r>
          </a:p>
          <a:p>
            <a:pPr algn="just">
              <a:lnSpc>
                <a:spcPct val="150000"/>
              </a:lnSpc>
              <a:buClr>
                <a:srgbClr val="9EC048"/>
              </a:buClr>
              <a:buFont typeface="Wingdings" pitchFamily="2" charset="2"/>
              <a:buChar char="v"/>
            </a:pPr>
            <a:endParaRPr lang="ru-RU" sz="1200" dirty="0" smtClean="0"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buClr>
                <a:srgbClr val="9EC048"/>
              </a:buClr>
              <a:buFont typeface="Wingdings" pitchFamily="2" charset="2"/>
              <a:buChar char="v"/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767264"/>
            <a:ext cx="2133600" cy="273844"/>
          </a:xfrm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/>
          <a:lstStyle/>
          <a:p>
            <a:fld id="{15EB0C9A-B6F1-490A-AD18-03239F1F06BB}" type="slidenum">
              <a:rPr lang="ru-RU" sz="1800" b="1">
                <a:solidFill>
                  <a:schemeClr val="tx1"/>
                </a:solidFill>
              </a:rPr>
              <a:pPr/>
              <a:t>2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5" name="Picture 2" descr="https://www.pinclipart.com/picdir/big/22-229577_free-vector-graphic-water-stream-river-creek-f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5486"/>
            <a:ext cx="1319244" cy="8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dirty="0"/>
              <a:t>Команда </a:t>
            </a:r>
            <a:r>
              <a:rPr lang="ru-RU" dirty="0"/>
              <a:t>о</a:t>
            </a:r>
            <a:r>
              <a:rPr lang="ru-RU" dirty="0" smtClean="0"/>
              <a:t>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210027"/>
            <a:ext cx="4038600" cy="1887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b="1" dirty="0"/>
              <a:t>Светлана Александровна Кулакова</a:t>
            </a:r>
          </a:p>
          <a:p>
            <a:pPr marL="274320" indent="-274320" algn="just"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Председатель ПРОО «Ассоциация экологов Пермского края», преподаватель ПГНИУ, кандидат географических наук</a:t>
            </a:r>
          </a:p>
          <a:p>
            <a:pPr marL="274320" indent="-274320" algn="just"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Образование - высшее, специальность «Географ-эколог-преподаватель»,</a:t>
            </a:r>
          </a:p>
          <a:p>
            <a:pPr marL="274320" indent="-274320" algn="just"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Роль в проектах: руководитель, эколог, модератор мероприятий</a:t>
            </a:r>
          </a:p>
          <a:p>
            <a:endParaRPr lang="ru-RU" sz="11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52675" y="1203598"/>
            <a:ext cx="4038600" cy="1150753"/>
          </a:xfrm>
        </p:spPr>
        <p:txBody>
          <a:bodyPr>
            <a:normAutofit/>
          </a:bodyPr>
          <a:lstStyle/>
          <a:p>
            <a:pPr marL="0" indent="0">
              <a:buFont typeface="Brush Script MT" pitchFamily="66" charset="0"/>
              <a:buNone/>
            </a:pPr>
            <a:r>
              <a:rPr lang="ru-RU" sz="1100" b="1" dirty="0"/>
              <a:t>Юлия Леонидовна Мишланова</a:t>
            </a:r>
          </a:p>
          <a:p>
            <a:pPr algn="just"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Член ПРОО «Ассоциация экологов Пермского края», преподаватель ПГНИУ</a:t>
            </a:r>
          </a:p>
          <a:p>
            <a:pPr algn="just"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Образование - высшее, специальность «Науки о Земле»</a:t>
            </a:r>
          </a:p>
          <a:p>
            <a:pPr algn="just"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Роль в проектах: технический директор, </a:t>
            </a:r>
            <a:r>
              <a:rPr lang="ru-RU" sz="1100" dirty="0" err="1"/>
              <a:t>териолог</a:t>
            </a:r>
            <a:r>
              <a:rPr lang="ru-RU" sz="1100" dirty="0"/>
              <a:t> </a:t>
            </a:r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/>
          <a:lstStyle/>
          <a:p>
            <a:fld id="{15EB0C9A-B6F1-490A-AD18-03239F1F06BB}" type="slidenum">
              <a:rPr lang="ru-RU" sz="1800" b="1">
                <a:solidFill>
                  <a:schemeClr val="tx1"/>
                </a:solidFill>
              </a:rPr>
              <a:pPr/>
              <a:t>3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11" name="Picture 2" descr="https://www.pinclipart.com/picdir/big/22-229577_free-vector-graphic-water-stream-river-creek-f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5486"/>
            <a:ext cx="1319244" cy="8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95536" y="3085580"/>
            <a:ext cx="4038600" cy="188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 err="1"/>
              <a:t>Гатина</a:t>
            </a:r>
            <a:r>
              <a:rPr lang="ru-RU" sz="1100" b="1" dirty="0"/>
              <a:t> Евгения Леонидовна </a:t>
            </a:r>
          </a:p>
          <a:p>
            <a:pPr marL="274320" indent="-274320" algn="just">
              <a:lnSpc>
                <a:spcPct val="11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Член ПРОО «Ассоциация экологов Пермского края», преподаватель ПГНИУ, кандидат биологических наук</a:t>
            </a:r>
          </a:p>
          <a:p>
            <a:pPr marL="274320" indent="-274320" algn="just">
              <a:lnSpc>
                <a:spcPct val="11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Образование - высшее, специальность «Биология»,</a:t>
            </a:r>
          </a:p>
          <a:p>
            <a:pPr marL="274320" indent="-274320" algn="just">
              <a:lnSpc>
                <a:spcPct val="11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Роль в проектах: ботаник, экскурсовод, ведущая мастер-классов</a:t>
            </a:r>
          </a:p>
          <a:p>
            <a:endParaRPr lang="ru-RU" sz="11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788024" y="2355726"/>
            <a:ext cx="4038600" cy="122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/>
              <a:t>Харин Роман Владимирович</a:t>
            </a:r>
          </a:p>
          <a:p>
            <a:pPr marL="274320" indent="-274320" algn="just">
              <a:lnSpc>
                <a:spcPct val="13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Член ПРОО «Ассоциация экологов Пермского края». </a:t>
            </a:r>
          </a:p>
          <a:p>
            <a:pPr marL="274320" indent="-274320" algn="just">
              <a:lnSpc>
                <a:spcPct val="13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Образование - высшее, специальность «Экология»</a:t>
            </a:r>
          </a:p>
          <a:p>
            <a:pPr marL="274320" indent="-274320" algn="just">
              <a:lnSpc>
                <a:spcPct val="13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Роль в </a:t>
            </a:r>
            <a:r>
              <a:rPr lang="ru-RU" sz="1100" dirty="0" smtClean="0"/>
              <a:t>проектах: </a:t>
            </a:r>
            <a:r>
              <a:rPr lang="ru-RU" sz="1100" dirty="0"/>
              <a:t>орнитолог, экскурсовод, ведущий мастер-классов</a:t>
            </a:r>
          </a:p>
          <a:p>
            <a:endParaRPr lang="ru-RU" sz="11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815913" y="3578487"/>
            <a:ext cx="4038600" cy="122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 smtClean="0"/>
              <a:t>Орлова Светлана Александровна</a:t>
            </a:r>
            <a:endParaRPr lang="ru-RU" sz="1100" b="1" dirty="0"/>
          </a:p>
          <a:p>
            <a:pPr marL="274320" indent="-274320" algn="just">
              <a:lnSpc>
                <a:spcPct val="13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Член ПРОО «Ассоциация экологов Пермского края». </a:t>
            </a:r>
          </a:p>
          <a:p>
            <a:pPr marL="274320" indent="-274320" algn="just">
              <a:lnSpc>
                <a:spcPct val="13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Образование - высшее, специальность </a:t>
            </a:r>
            <a:r>
              <a:rPr lang="ru-RU" sz="1100" dirty="0" smtClean="0"/>
              <a:t>«Менеджер-экономист»</a:t>
            </a:r>
            <a:endParaRPr lang="ru-RU" sz="1100" dirty="0"/>
          </a:p>
          <a:p>
            <a:pPr marL="274320" indent="-274320" algn="just">
              <a:lnSpc>
                <a:spcPct val="130000"/>
              </a:lnSpc>
              <a:buClr>
                <a:srgbClr val="9EC048"/>
              </a:buClr>
              <a:buFont typeface="Wingdings" pitchFamily="2" charset="2"/>
              <a:buChar char="v"/>
            </a:pPr>
            <a:r>
              <a:rPr lang="ru-RU" sz="1100" dirty="0"/>
              <a:t>Роль в </a:t>
            </a:r>
            <a:r>
              <a:rPr lang="ru-RU" sz="1100" dirty="0" smtClean="0"/>
              <a:t>проектах: бухгалтер</a:t>
            </a:r>
            <a:endParaRPr lang="ru-RU" sz="11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65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314"/>
            <a:ext cx="7659633" cy="576064"/>
          </a:xfrm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b="1" dirty="0" smtClean="0"/>
              <a:t>Основной действующий проект «</a:t>
            </a:r>
            <a:r>
              <a:rPr lang="ru-RU" sz="2400" b="1" dirty="0" err="1" smtClean="0"/>
              <a:t>Ивинская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экотропа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9542"/>
            <a:ext cx="8208912" cy="401191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800" b="1" dirty="0">
                <a:latin typeface="+mj-lt"/>
                <a:ea typeface="+mj-ea"/>
                <a:cs typeface="+mj-cs"/>
              </a:rPr>
              <a:t>Цель проекта</a:t>
            </a:r>
            <a:r>
              <a:rPr lang="ru-RU" sz="800" b="1" dirty="0">
                <a:latin typeface="+mj-lt"/>
                <a:ea typeface="+mj-ea"/>
                <a:cs typeface="+mj-cs"/>
              </a:rPr>
              <a:t>: </a:t>
            </a:r>
            <a:r>
              <a:rPr lang="ru-RU" sz="800" dirty="0">
                <a:latin typeface="+mj-lt"/>
                <a:ea typeface="+mj-ea"/>
                <a:cs typeface="+mj-cs"/>
              </a:rPr>
              <a:t>вовлечение жителей г. </a:t>
            </a:r>
            <a:r>
              <a:rPr lang="ru-RU" sz="800" dirty="0">
                <a:latin typeface="+mj-lt"/>
                <a:ea typeface="+mj-ea"/>
                <a:cs typeface="+mj-cs"/>
              </a:rPr>
              <a:t>Перми в сохранение природных территорий в городской среде и реализуется в долине малой реки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Ива.</a:t>
            </a:r>
          </a:p>
          <a:p>
            <a:pPr algn="just">
              <a:lnSpc>
                <a:spcPct val="170000"/>
              </a:lnSpc>
            </a:pPr>
            <a:r>
              <a:rPr lang="ru-RU" sz="800" b="1" dirty="0" smtClean="0">
                <a:latin typeface="+mj-lt"/>
                <a:ea typeface="+mj-ea"/>
                <a:cs typeface="+mj-cs"/>
              </a:rPr>
              <a:t>Период реализации проекта: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2022-2023 гг.</a:t>
            </a:r>
          </a:p>
          <a:p>
            <a:pPr algn="just">
              <a:lnSpc>
                <a:spcPct val="170000"/>
              </a:lnSpc>
            </a:pPr>
            <a:r>
              <a:rPr lang="ru-RU" sz="800" b="1" dirty="0" smtClean="0">
                <a:latin typeface="+mj-lt"/>
                <a:ea typeface="+mj-ea"/>
                <a:cs typeface="+mj-cs"/>
              </a:rPr>
              <a:t>Состав проекта: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проекты «Живая долина» (2022), Тропа здоровья «</a:t>
            </a:r>
            <a:r>
              <a:rPr lang="ru-RU" sz="800" dirty="0" err="1" smtClean="0">
                <a:latin typeface="+mj-lt"/>
                <a:ea typeface="+mj-ea"/>
                <a:cs typeface="+mj-cs"/>
              </a:rPr>
              <a:t>Ивинская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» (2022), «Живая долина. Новый символ» (2023), </a:t>
            </a:r>
            <a:r>
              <a:rPr lang="ru-RU" sz="800" dirty="0" err="1" smtClean="0">
                <a:latin typeface="+mj-lt"/>
                <a:ea typeface="+mj-ea"/>
                <a:cs typeface="+mj-cs"/>
              </a:rPr>
              <a:t>Ивинская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 тропа. Двигаемся дальше» (2023)</a:t>
            </a:r>
          </a:p>
          <a:p>
            <a:pPr marL="0" indent="360363" algn="just">
              <a:lnSpc>
                <a:spcPct val="170000"/>
              </a:lnSpc>
            </a:pPr>
            <a:r>
              <a:rPr lang="ru-RU" sz="800" b="1" dirty="0" smtClean="0">
                <a:latin typeface="+mj-lt"/>
                <a:ea typeface="+mj-ea"/>
                <a:cs typeface="+mj-cs"/>
              </a:rPr>
              <a:t>Качественные результаты проектов 2022: </a:t>
            </a:r>
            <a:r>
              <a:rPr lang="ru-RU" sz="800" dirty="0">
                <a:latin typeface="+mj-lt"/>
                <a:ea typeface="+mj-ea"/>
                <a:cs typeface="+mj-cs"/>
              </a:rPr>
              <a:t>реализация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проектов привела </a:t>
            </a:r>
            <a:r>
              <a:rPr lang="ru-RU" sz="800" dirty="0">
                <a:latin typeface="+mj-lt"/>
                <a:ea typeface="+mj-ea"/>
                <a:cs typeface="+mj-cs"/>
              </a:rPr>
              <a:t>к осознанию жителями ценности экологических услуг долинами малых рек, необходимости сохранения именно природных территорий, бережного отношения к хрупким </a:t>
            </a:r>
            <a:r>
              <a:rPr lang="ru-RU" sz="800" dirty="0" err="1">
                <a:latin typeface="+mj-lt"/>
                <a:ea typeface="+mj-ea"/>
                <a:cs typeface="+mj-cs"/>
              </a:rPr>
              <a:t>квазиприродным</a:t>
            </a:r>
            <a:r>
              <a:rPr lang="ru-RU" sz="800" dirty="0">
                <a:latin typeface="+mj-lt"/>
                <a:ea typeface="+mj-ea"/>
                <a:cs typeface="+mj-cs"/>
              </a:rPr>
              <a:t> экосистемам, вовлечение активных жителей в восстановление нарушенных участков хозяйственной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деятельностью. Зонирование </a:t>
            </a:r>
            <a:r>
              <a:rPr lang="ru-RU" sz="800" dirty="0">
                <a:latin typeface="+mj-lt"/>
                <a:ea typeface="+mj-ea"/>
                <a:cs typeface="+mj-cs"/>
              </a:rPr>
              <a:t>территории долины реки позволило выделить участки особой ценности, сформировать места для тихого отдыха, сохранить транзитные пути.</a:t>
            </a:r>
          </a:p>
          <a:p>
            <a:pPr algn="just">
              <a:lnSpc>
                <a:spcPct val="170000"/>
              </a:lnSpc>
            </a:pPr>
            <a:r>
              <a:rPr lang="ru-RU" sz="800" b="1" dirty="0" smtClean="0">
                <a:latin typeface="+mj-lt"/>
                <a:ea typeface="+mj-ea"/>
                <a:cs typeface="+mj-cs"/>
              </a:rPr>
              <a:t>Количественные результаты проектов 2022:</a:t>
            </a:r>
            <a:endParaRPr lang="ru-RU" sz="800" b="1" dirty="0">
              <a:latin typeface="+mj-lt"/>
              <a:ea typeface="+mj-ea"/>
              <a:cs typeface="+mj-cs"/>
            </a:endParaRP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800" dirty="0">
                <a:latin typeface="+mj-lt"/>
                <a:ea typeface="+mj-ea"/>
                <a:cs typeface="+mj-cs"/>
              </a:rPr>
              <a:t>п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роведено комплексное экологическое обследование долины </a:t>
            </a:r>
            <a:r>
              <a:rPr lang="ru-RU" sz="800" dirty="0">
                <a:latin typeface="+mj-lt"/>
                <a:ea typeface="+mj-ea"/>
                <a:cs typeface="+mj-cs"/>
              </a:rPr>
              <a:t>малой реки Ива с привлечением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узких специалистов (эколог, ботаник, почвовед, гидролог, орнитолог и др.);</a:t>
            </a: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800" dirty="0" smtClean="0">
                <a:latin typeface="+mj-lt"/>
                <a:ea typeface="+mj-ea"/>
                <a:cs typeface="+mj-cs"/>
              </a:rPr>
              <a:t>обустроен </a:t>
            </a:r>
            <a:r>
              <a:rPr lang="ru-RU" sz="800" dirty="0">
                <a:latin typeface="+mj-lt"/>
                <a:ea typeface="+mj-ea"/>
                <a:cs typeface="+mj-cs"/>
              </a:rPr>
              <a:t>маршрут </a:t>
            </a:r>
            <a:r>
              <a:rPr lang="ru-RU" sz="800" dirty="0" err="1">
                <a:latin typeface="+mj-lt"/>
                <a:ea typeface="+mj-ea"/>
                <a:cs typeface="+mj-cs"/>
              </a:rPr>
              <a:t>экотропы</a:t>
            </a:r>
            <a:r>
              <a:rPr lang="ru-RU" sz="800" dirty="0">
                <a:latin typeface="+mj-lt"/>
                <a:ea typeface="+mj-ea"/>
                <a:cs typeface="+mj-cs"/>
              </a:rPr>
              <a:t>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протяженностью 3 </a:t>
            </a:r>
            <a:r>
              <a:rPr lang="ru-RU" sz="800" dirty="0">
                <a:latin typeface="+mj-lt"/>
                <a:ea typeface="+mj-ea"/>
                <a:cs typeface="+mj-cs"/>
              </a:rPr>
              <a:t>км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800" dirty="0" smtClean="0">
                <a:latin typeface="+mj-lt"/>
                <a:ea typeface="+mj-ea"/>
                <a:cs typeface="+mj-cs"/>
              </a:rPr>
              <a:t>установлены 3 входные группы, 7 информационных стендов, 10 навигационных указателей, 20 </a:t>
            </a:r>
            <a:r>
              <a:rPr lang="ru-RU" sz="800" dirty="0">
                <a:latin typeface="+mj-lt"/>
                <a:ea typeface="+mj-ea"/>
                <a:cs typeface="+mj-cs"/>
              </a:rPr>
              <a:t>м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деревянных настилов в подтопляемых водой местах и 10 м деревянных поручней на крутых спусках и подъемах;</a:t>
            </a: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800" dirty="0">
                <a:latin typeface="+mj-lt"/>
                <a:ea typeface="+mj-ea"/>
                <a:cs typeface="+mj-cs"/>
              </a:rPr>
              <a:t>п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роведены эколого-просветительские и спортивные мероприятия: </a:t>
            </a:r>
            <a:r>
              <a:rPr lang="ru-RU" sz="800" dirty="0">
                <a:latin typeface="+mj-lt"/>
                <a:ea typeface="+mj-ea"/>
                <a:cs typeface="+mj-cs"/>
              </a:rPr>
              <a:t>3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экскурсии (ботаническая</a:t>
            </a:r>
            <a:r>
              <a:rPr lang="ru-RU" sz="800" dirty="0">
                <a:latin typeface="+mj-lt"/>
                <a:ea typeface="+mj-ea"/>
                <a:cs typeface="+mj-cs"/>
              </a:rPr>
              <a:t>, орнитологическая,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ботаническая), субботник, посадка многолетних растений в клумбы, удаление инвазивных видов растений, мастер-класс для начинающих по скандинавской ходьбе, фотовыставка </a:t>
            </a:r>
            <a:r>
              <a:rPr lang="ru-RU" sz="800" dirty="0">
                <a:latin typeface="+mj-lt"/>
                <a:ea typeface="+mj-ea"/>
                <a:cs typeface="+mj-cs"/>
              </a:rPr>
              <a:t>и конкурс на лучшее фото по номинациям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0" indent="361950" algn="just">
              <a:lnSpc>
                <a:spcPct val="170000"/>
              </a:lnSpc>
              <a:buNone/>
            </a:pPr>
            <a:r>
              <a:rPr lang="ru-RU" sz="800" dirty="0" smtClean="0">
                <a:latin typeface="+mj-lt"/>
                <a:ea typeface="+mj-ea"/>
                <a:cs typeface="+mj-cs"/>
              </a:rPr>
              <a:t>- </a:t>
            </a:r>
            <a:r>
              <a:rPr lang="ru-RU" sz="800" dirty="0">
                <a:latin typeface="+mj-lt"/>
                <a:ea typeface="+mj-ea"/>
                <a:cs typeface="+mj-cs"/>
              </a:rPr>
              <a:t>смонтировано и продемонстрировано 5 видеороликов для учащихся 6-8 классов;</a:t>
            </a:r>
          </a:p>
          <a:p>
            <a:pPr marL="0" indent="361950" algn="just">
              <a:lnSpc>
                <a:spcPct val="170000"/>
              </a:lnSpc>
              <a:buNone/>
            </a:pPr>
            <a:r>
              <a:rPr lang="ru-RU" sz="800" dirty="0" smtClean="0">
                <a:latin typeface="+mj-lt"/>
                <a:ea typeface="+mj-ea"/>
                <a:cs typeface="+mj-cs"/>
              </a:rPr>
              <a:t>- </a:t>
            </a:r>
            <a:r>
              <a:rPr lang="ru-RU" sz="800" dirty="0">
                <a:latin typeface="+mj-lt"/>
                <a:ea typeface="+mj-ea"/>
                <a:cs typeface="+mj-cs"/>
              </a:rPr>
              <a:t>в проекте участвовало </a:t>
            </a:r>
            <a:r>
              <a:rPr lang="ru-RU" sz="800" dirty="0" smtClean="0">
                <a:latin typeface="+mj-lt"/>
                <a:ea typeface="+mj-ea"/>
                <a:cs typeface="+mj-cs"/>
              </a:rPr>
              <a:t>150 </a:t>
            </a:r>
            <a:r>
              <a:rPr lang="ru-RU" sz="800" dirty="0">
                <a:latin typeface="+mj-lt"/>
                <a:ea typeface="+mj-ea"/>
                <a:cs typeface="+mj-cs"/>
              </a:rPr>
              <a:t>чел.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ru-RU" sz="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767264"/>
            <a:ext cx="2133600" cy="273844"/>
          </a:xfrm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/>
          <a:lstStyle/>
          <a:p>
            <a:fld id="{15EB0C9A-B6F1-490A-AD18-03239F1F06BB}" type="slidenum">
              <a:rPr lang="ru-RU" sz="1800" b="1">
                <a:solidFill>
                  <a:schemeClr val="tx1"/>
                </a:solidFill>
              </a:rPr>
              <a:pPr/>
              <a:t>4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5" name="Picture 2" descr="https://www.pinclipart.com/picdir/big/22-229577_free-vector-graphic-water-stream-river-creek-f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5486"/>
            <a:ext cx="1319244" cy="8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314"/>
            <a:ext cx="7659633" cy="576064"/>
          </a:xfrm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b="1" dirty="0" smtClean="0"/>
              <a:t>Основной действующий проект «</a:t>
            </a:r>
            <a:r>
              <a:rPr lang="ru-RU" sz="2400" b="1" dirty="0" err="1" smtClean="0"/>
              <a:t>Ивинская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экотропа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7574"/>
            <a:ext cx="8208912" cy="3723878"/>
          </a:xfrm>
        </p:spPr>
        <p:txBody>
          <a:bodyPr>
            <a:noAutofit/>
          </a:bodyPr>
          <a:lstStyle/>
          <a:p>
            <a:pPr marL="0" indent="360363" algn="just">
              <a:lnSpc>
                <a:spcPct val="170000"/>
              </a:lnSpc>
            </a:pPr>
            <a:r>
              <a:rPr lang="ru-RU" sz="1050" b="1" dirty="0" smtClean="0">
                <a:latin typeface="+mj-lt"/>
                <a:ea typeface="+mj-ea"/>
                <a:cs typeface="+mj-cs"/>
              </a:rPr>
              <a:t>Планируемые </a:t>
            </a:r>
            <a:r>
              <a:rPr lang="ru-RU" sz="1050" b="1" dirty="0">
                <a:latin typeface="+mj-lt"/>
                <a:ea typeface="+mj-ea"/>
                <a:cs typeface="+mj-cs"/>
              </a:rPr>
              <a:t>к</a:t>
            </a:r>
            <a:r>
              <a:rPr lang="ru-RU" sz="1050" b="1" dirty="0" smtClean="0">
                <a:latin typeface="+mj-lt"/>
                <a:ea typeface="+mj-ea"/>
                <a:cs typeface="+mj-cs"/>
              </a:rPr>
              <a:t>ачественные результаты проектов 2023: </a:t>
            </a:r>
            <a:r>
              <a:rPr lang="ru-RU" sz="1050" dirty="0"/>
              <a:t> </a:t>
            </a:r>
            <a:r>
              <a:rPr lang="ru-RU" sz="1050" dirty="0" smtClean="0"/>
              <a:t>реализация проектов направлена на дальнейшее </a:t>
            </a:r>
            <a:r>
              <a:rPr lang="ru-RU" sz="1050" dirty="0"/>
              <a:t>распространение экологических знаний школьникам, создание благоприятных условий для прогулок и занятия спортом людей серебряного возраста и лиц </a:t>
            </a:r>
            <a:r>
              <a:rPr lang="ru-RU" sz="1050" dirty="0" smtClean="0"/>
              <a:t>с ограниченными </a:t>
            </a:r>
            <a:r>
              <a:rPr lang="ru-RU" sz="1050" dirty="0"/>
              <a:t>возможностями здоровья в долине малой реки Ива г. Перми. </a:t>
            </a:r>
            <a:endParaRPr lang="ru-RU" sz="1050" dirty="0" smtClean="0"/>
          </a:p>
          <a:p>
            <a:pPr marL="0" indent="360363" algn="just">
              <a:lnSpc>
                <a:spcPct val="170000"/>
              </a:lnSpc>
            </a:pPr>
            <a:r>
              <a:rPr lang="ru-RU" sz="1050" b="1" dirty="0" smtClean="0">
                <a:latin typeface="+mj-lt"/>
                <a:ea typeface="+mj-ea"/>
                <a:cs typeface="+mj-cs"/>
              </a:rPr>
              <a:t>Планируемые количественные результаты проектов 2023:</a:t>
            </a:r>
            <a:endParaRPr lang="ru-RU" sz="1050" b="1" dirty="0">
              <a:latin typeface="+mj-lt"/>
              <a:ea typeface="+mj-ea"/>
              <a:cs typeface="+mj-cs"/>
            </a:endParaRP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1050" dirty="0"/>
              <a:t>дальнейшее </a:t>
            </a:r>
            <a:r>
              <a:rPr lang="ru-RU" sz="1050" dirty="0" smtClean="0"/>
              <a:t>обустройство</a:t>
            </a:r>
            <a:r>
              <a:rPr lang="ru-RU" sz="105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050" dirty="0" err="1" smtClean="0">
                <a:latin typeface="+mj-lt"/>
                <a:ea typeface="+mj-ea"/>
                <a:cs typeface="+mj-cs"/>
              </a:rPr>
              <a:t>экотропы</a:t>
            </a:r>
            <a:r>
              <a:rPr lang="ru-RU" sz="1050" dirty="0" smtClean="0">
                <a:latin typeface="+mj-lt"/>
                <a:ea typeface="+mj-ea"/>
                <a:cs typeface="+mj-cs"/>
              </a:rPr>
              <a:t> протяженностью 5,5 </a:t>
            </a:r>
            <a:r>
              <a:rPr lang="ru-RU" sz="1050" dirty="0">
                <a:latin typeface="+mj-lt"/>
                <a:ea typeface="+mj-ea"/>
                <a:cs typeface="+mj-cs"/>
              </a:rPr>
              <a:t>км</a:t>
            </a:r>
            <a:r>
              <a:rPr lang="ru-RU" sz="105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1050" dirty="0" smtClean="0"/>
              <a:t>изготовление </a:t>
            </a:r>
            <a:r>
              <a:rPr lang="ru-RU" sz="1050" dirty="0"/>
              <a:t>и </a:t>
            </a:r>
            <a:r>
              <a:rPr lang="ru-RU" sz="1050" dirty="0" smtClean="0"/>
              <a:t>установка </a:t>
            </a:r>
            <a:r>
              <a:rPr lang="ru-RU" sz="1050" dirty="0"/>
              <a:t>деревянной скульптуры </a:t>
            </a:r>
            <a:r>
              <a:rPr lang="ru-RU" sz="1050" dirty="0" smtClean="0"/>
              <a:t>«Оляпка»;</a:t>
            </a: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1050" dirty="0"/>
              <a:t>у</a:t>
            </a:r>
            <a:r>
              <a:rPr lang="ru-RU" sz="1050" dirty="0" smtClean="0"/>
              <a:t>становка деревянного настила </a:t>
            </a:r>
            <a:r>
              <a:rPr lang="ru-RU" sz="1050" dirty="0"/>
              <a:t>в подтопляемых водой </a:t>
            </a:r>
            <a:r>
              <a:rPr lang="ru-RU" sz="1050" dirty="0" smtClean="0"/>
              <a:t>местах не менее 15 м., перил не менее 10 м.;</a:t>
            </a: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1050" dirty="0"/>
              <a:t>у</a:t>
            </a:r>
            <a:r>
              <a:rPr lang="ru-RU" sz="1050" dirty="0" smtClean="0"/>
              <a:t>становка 5 тактильных </a:t>
            </a:r>
            <a:r>
              <a:rPr lang="ru-RU" sz="1050" dirty="0"/>
              <a:t>табличек со шрифтом Брайля для слепых и слабовидящих </a:t>
            </a:r>
            <a:r>
              <a:rPr lang="ru-RU" sz="1050" dirty="0" smtClean="0"/>
              <a:t>людей; </a:t>
            </a: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1050" dirty="0" smtClean="0"/>
              <a:t>проведение </a:t>
            </a:r>
            <a:r>
              <a:rPr lang="ru-RU" sz="1050" dirty="0"/>
              <a:t>эколого-просветительских экскурсий, </a:t>
            </a:r>
            <a:r>
              <a:rPr lang="ru-RU" sz="1050" dirty="0" err="1"/>
              <a:t>квеста</a:t>
            </a:r>
            <a:r>
              <a:rPr lang="ru-RU" sz="1050" dirty="0"/>
              <a:t>, субботника, мастер-класса по северной </a:t>
            </a:r>
            <a:r>
              <a:rPr lang="ru-RU" sz="1050" dirty="0" smtClean="0"/>
              <a:t>ходьбе;</a:t>
            </a: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r>
              <a:rPr lang="ru-RU" sz="1050" dirty="0"/>
              <a:t>п</a:t>
            </a:r>
            <a:r>
              <a:rPr lang="ru-RU" sz="1050" dirty="0" smtClean="0"/>
              <a:t>ланируемое число участников – 75 чел. (</a:t>
            </a:r>
            <a:r>
              <a:rPr lang="ru-RU" sz="1050" dirty="0"/>
              <a:t>5</a:t>
            </a:r>
            <a:r>
              <a:rPr lang="ru-RU" sz="1050" dirty="0" smtClean="0"/>
              <a:t>0 школьников, 20 серебряного возраста, 5 лиц с ОВЗ).</a:t>
            </a:r>
            <a:endParaRPr lang="ru-RU" sz="1050" dirty="0"/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endParaRPr lang="ru-RU" sz="1050" dirty="0" smtClean="0">
              <a:latin typeface="+mj-lt"/>
              <a:ea typeface="+mj-ea"/>
              <a:cs typeface="+mj-cs"/>
            </a:endParaRPr>
          </a:p>
          <a:p>
            <a:pPr marL="0" indent="361950" algn="just">
              <a:lnSpc>
                <a:spcPct val="170000"/>
              </a:lnSpc>
              <a:buFontTx/>
              <a:buChar char="-"/>
            </a:pPr>
            <a:endParaRPr lang="ru-RU" sz="1050" dirty="0" smtClean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ru-RU" sz="105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767264"/>
            <a:ext cx="2133600" cy="273844"/>
          </a:xfrm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/>
          <a:lstStyle/>
          <a:p>
            <a:fld id="{15EB0C9A-B6F1-490A-AD18-03239F1F06BB}" type="slidenum">
              <a:rPr lang="ru-RU" sz="1800" b="1">
                <a:solidFill>
                  <a:schemeClr val="tx1"/>
                </a:solidFill>
              </a:rPr>
              <a:pPr/>
              <a:t>5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5" name="Picture 2" descr="https://www.pinclipart.com/picdir/big/22-229577_free-vector-graphic-water-stream-river-creek-f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5486"/>
            <a:ext cx="1319244" cy="8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6</a:t>
            </a:fld>
            <a:endParaRPr lang="ru-RU"/>
          </a:p>
        </p:txBody>
      </p:sp>
      <p:pic>
        <p:nvPicPr>
          <p:cNvPr id="2052" name="Picture 4" descr="https://sun9-76.userapi.com/impg/eQfz303mfc6JKq69UBLukvE9AEQligVZSlG-Uw/qq1gOEq4tPg.jpg?size=1280x853&amp;quality=95&amp;sign=f7e915a0395188634a10d15a7d9548c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67" y="1101631"/>
            <a:ext cx="2865009" cy="19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4.userapi.com/impg/_axjor6XOB4DLpnTqaxb8Z1OIaSt4yegP6EC6A/U5Nn2YQDwMk.jpg?size=1280x960&amp;quality=95&amp;sign=f27c64b70f4f7333678cdb2dc940e8bb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/>
          <a:stretch/>
        </p:blipFill>
        <p:spPr bwMode="auto">
          <a:xfrm>
            <a:off x="217408" y="1101631"/>
            <a:ext cx="2987824" cy="19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1" y="199931"/>
            <a:ext cx="7199313" cy="715635"/>
          </a:xfrm>
          <a:prstGeom prst="rect">
            <a:avLst/>
          </a:prstGeom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Результаты </a:t>
            </a:r>
            <a:r>
              <a:rPr lang="ru-RU" b="1" dirty="0"/>
              <a:t>проектов 2022 года</a:t>
            </a:r>
            <a:endParaRPr lang="ru-RU" dirty="0"/>
          </a:p>
        </p:txBody>
      </p:sp>
      <p:pic>
        <p:nvPicPr>
          <p:cNvPr id="12" name="Picture 2" descr="https://www.pinclipart.com/picdir/big/22-229577_free-vector-graphic-water-stream-river-creek-fl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5486"/>
            <a:ext cx="1319244" cy="8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un9-77.userapi.com/impg/aEn5HzYGaw5Z_o5PoIrISaVqw5ODHsZiNs51ZA/fnVEqP5Vjts.jpg?size=1280x853&amp;quality=95&amp;sign=6cc8fcd49c68bfab6998faac1e13eba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128414"/>
            <a:ext cx="2888928" cy="19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un9-83.userapi.com/impg/hCzAP29CShQonooTVC2Ai2edL68N3hNrfyVdKw/_ZgPrG_rk0s.jpg?size=1280x853&amp;quality=95&amp;sign=02e311774bca4f55a8c0fc8b83a4c52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60" y="1101631"/>
            <a:ext cx="2811645" cy="19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un9-80.userapi.com/impg/-KexESEX6jb6f5uAhGqyExspNvZLjIX9YRveHQ/nGylve8aIBk.jpg?size=1280x853&amp;quality=95&amp;sign=90d3fe31f5a8dd6c302245ee5e70f32b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60" y="3128414"/>
            <a:ext cx="2811645" cy="19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un9-82.userapi.com/impg/vjI5mYs0eDZOSJnd67poW212O1VSzIU8YQ_28A/kJp7Eiv8Bcc.jpg?size=2560x1707&amp;quality=95&amp;sign=7c345fd7f3230d933d9ab62fef180269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8" y="3148696"/>
            <a:ext cx="2987824" cy="19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407" y="2859782"/>
            <a:ext cx="88646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Информационные стенды              Эколого-просветительские мероприятия          Обустройство </a:t>
            </a:r>
            <a:r>
              <a:rPr lang="ru-RU" sz="1400" dirty="0" err="1" smtClean="0"/>
              <a:t>экотропы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604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0C9A-B6F1-490A-AD18-03239F1F06BB}" type="slidenum">
              <a:rPr lang="ru-RU" smtClean="0"/>
              <a:t>7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" y="199931"/>
            <a:ext cx="7199313" cy="715635"/>
          </a:xfrm>
          <a:prstGeom prst="rect">
            <a:avLst/>
          </a:prstGeom>
          <a:solidFill>
            <a:srgbClr val="9EC048">
              <a:alpha val="60000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Результаты </a:t>
            </a:r>
            <a:r>
              <a:rPr lang="ru-RU" b="1" dirty="0"/>
              <a:t>проектов 2022 года</a:t>
            </a:r>
            <a:endParaRPr lang="ru-RU" dirty="0"/>
          </a:p>
        </p:txBody>
      </p:sp>
      <p:pic>
        <p:nvPicPr>
          <p:cNvPr id="12" name="Picture 2" descr="https://www.pinclipart.com/picdir/big/22-229577_free-vector-graphic-water-stream-river-creek-fl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5486"/>
            <a:ext cx="1319244" cy="8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impg/OKXNjcut92WoP99MuioCTMWygV85du_NUUx4Hw/z43kogjWCLo.jpg?size=2560x1707&amp;quality=95&amp;sign=2df6e087ffd6b88da0c5c61c92f86e7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3" y="3114444"/>
            <a:ext cx="2926080" cy="19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4.userapi.com/impg/pV4h-J_o2D51_gwn6ZSIUZdeqtfnB3SRcyLIrQ/5GSHyNEm1Xo.jpg?size=1920x1440&amp;quality=95&amp;sign=8740da4ad8a0af3e6fb07049f45a5b9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3" y="1017922"/>
            <a:ext cx="2926080" cy="19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un9-87.userapi.com/impg/-NKQlyk0JKGYtffkkDe-RAuFxIhfWycmsspvYg/9UCAZIdbZiA.jpg?size=1280x853&amp;quality=95&amp;sign=7c6771912c468ca2b5a44c893ad49b7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16" y="1034517"/>
            <a:ext cx="2894455" cy="19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sun9-79.userapi.com/impg/5XyoDnW5Npp2HwUmog_xv26w6XrmAbyR-_WOlA/fZfqmtzSlxc.jpg?size=1280x853&amp;quality=95&amp;sign=af994dbaddce9b941ad4a1e0c141870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38" y="3127758"/>
            <a:ext cx="2887834" cy="19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sun9-33.userapi.com/impg/1iJFrhY4O1q297rsLLYeEJXj0tUquDGAonaY_g/KIljA7kyaBw.jpg?size=1280x853&amp;quality=95&amp;sign=f771ab339368c8a9846d7c15f31ec3e0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34" y="1017922"/>
            <a:ext cx="2726803" cy="19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un9-21.userapi.com/impg/tYItQOYNztPG8XdBz3XA09Yo2rPIw97I3JC-Tg/9Intn1Pzgkk.jpg?size=1280x853&amp;quality=95&amp;sign=54e593e544e654f24def78549177e957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33" y="3114444"/>
            <a:ext cx="2726803" cy="19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407" y="2859782"/>
            <a:ext cx="88646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Информационные стенды              Эколого-просветительские мероприятия          Обустройство </a:t>
            </a:r>
            <a:r>
              <a:rPr lang="ru-RU" sz="1400" dirty="0" err="1" smtClean="0"/>
              <a:t>экотропы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246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</TotalTime>
  <Words>641</Words>
  <Application>Microsoft Office PowerPoint</Application>
  <PresentationFormat>Экран (16:9)</PresentationFormat>
  <Paragraphs>63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ПРОО «Ассоциация экологов Пермского края»</vt:lpstr>
      <vt:lpstr>Команда организации</vt:lpstr>
      <vt:lpstr>Основной действующий проект «Ивинская экотропа»</vt:lpstr>
      <vt:lpstr>Основной действующий проект «Ивинская экотропа»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науки</dc:title>
  <dc:creator>Михаил Колодкин</dc:creator>
  <cp:lastModifiedBy>Михаил Колодкин</cp:lastModifiedBy>
  <cp:revision>54</cp:revision>
  <dcterms:created xsi:type="dcterms:W3CDTF">2020-10-23T10:50:27Z</dcterms:created>
  <dcterms:modified xsi:type="dcterms:W3CDTF">2023-02-21T08:39:30Z</dcterms:modified>
</cp:coreProperties>
</file>