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28" y="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E37499-61AA-406E-9410-6C8CEC4A35FD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89929C-3E37-4476-A994-3D8C2FCA5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054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9929C-3E37-4476-A994-3D8C2FCA586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326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9929C-3E37-4476-A994-3D8C2FCA586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189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D60F7-547A-4AF8-90A4-2F552CAA8629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3A012-CC9C-41F2-BA7C-5EA9ECCB4039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 descr="romashki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548680"/>
            <a:ext cx="9144000" cy="6309320"/>
          </a:xfrm>
          <a:prstGeom prst="rect">
            <a:avLst/>
          </a:prstGeom>
        </p:spPr>
      </p:pic>
      <p:sp>
        <p:nvSpPr>
          <p:cNvPr id="8" name="Прямоугольник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0">
            <a:solidFill>
              <a:srgbClr val="92D05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D60F7-547A-4AF8-90A4-2F552CAA8629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3A012-CC9C-41F2-BA7C-5EA9ECCB403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D60F7-547A-4AF8-90A4-2F552CAA8629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3A012-CC9C-41F2-BA7C-5EA9ECCB403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D60F7-547A-4AF8-90A4-2F552CAA8629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3A012-CC9C-41F2-BA7C-5EA9ECCB4039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 descr="romashki.png"/>
          <p:cNvPicPr>
            <a:picLocks noChangeAspect="1"/>
          </p:cNvPicPr>
          <p:nvPr userDrawn="1"/>
        </p:nvPicPr>
        <p:blipFill>
          <a:blip r:embed="rId2" cstate="screen"/>
          <a:srcRect l="41447"/>
          <a:stretch>
            <a:fillRect/>
          </a:stretch>
        </p:blipFill>
        <p:spPr>
          <a:xfrm>
            <a:off x="6300192" y="3561887"/>
            <a:ext cx="2699792" cy="3296113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D60F7-547A-4AF8-90A4-2F552CAA8629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3A012-CC9C-41F2-BA7C-5EA9ECCB403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D60F7-547A-4AF8-90A4-2F552CAA8629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3A012-CC9C-41F2-BA7C-5EA9ECCB403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D60F7-547A-4AF8-90A4-2F552CAA8629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3A012-CC9C-41F2-BA7C-5EA9ECCB403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D60F7-547A-4AF8-90A4-2F552CAA8629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3A012-CC9C-41F2-BA7C-5EA9ECCB403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D60F7-547A-4AF8-90A4-2F552CAA8629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3A012-CC9C-41F2-BA7C-5EA9ECCB403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D60F7-547A-4AF8-90A4-2F552CAA8629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3A012-CC9C-41F2-BA7C-5EA9ECCB403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D60F7-547A-4AF8-90A4-2F552CAA8629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3A012-CC9C-41F2-BA7C-5EA9ECCB403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D60F7-547A-4AF8-90A4-2F552CAA8629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3A012-CC9C-41F2-BA7C-5EA9ECCB4039}" type="slidenum">
              <a:rPr lang="ru-RU" smtClean="0"/>
              <a:t>‹#›</a:t>
            </a:fld>
            <a:endParaRPr lang="ru-RU"/>
          </a:p>
        </p:txBody>
      </p:sp>
      <p:sp>
        <p:nvSpPr>
          <p:cNvPr id="13313" name="Rectangle 1"/>
          <p:cNvSpPr>
            <a:spLocks noChangeArrowheads="1"/>
          </p:cNvSpPr>
          <p:nvPr userDrawn="1"/>
        </p:nvSpPr>
        <p:spPr bwMode="auto">
          <a:xfrm>
            <a:off x="0" y="6642556"/>
            <a:ext cx="124585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FokinaLida.75@mail.ru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Блок-схема: документ 8"/>
          <p:cNvSpPr/>
          <p:nvPr userDrawn="1"/>
        </p:nvSpPr>
        <p:spPr>
          <a:xfrm>
            <a:off x="0" y="0"/>
            <a:ext cx="9144000" cy="6858000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0">
            <a:solidFill>
              <a:srgbClr val="92D05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1196752"/>
            <a:ext cx="745350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iberation Serif" panose="02020603050405020304" pitchFamily="18" charset="0"/>
              </a:rPr>
              <a:t>Муниципальное учреждение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iberation Serif" panose="02020603050405020304" pitchFamily="18" charset="0"/>
              </a:rPr>
              <a:t>«Управление образования Администрации города Лабытнанги»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iberation Serif" panose="02020603050405020304" pitchFamily="18" charset="0"/>
              </a:rPr>
              <a:t>Муниципальное автономное дошкольное образовательное учреждение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iberation Serif" panose="02020603050405020304" pitchFamily="18" charset="0"/>
              </a:rPr>
              <a:t>детский сад «Ромашка»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276" y="116632"/>
            <a:ext cx="903649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Liberation Serif" panose="02020603050405020304" pitchFamily="18" charset="0"/>
              </a:rPr>
              <a:t>Муниципальное дошкольное образовательное учреждение детский сад «Ромашка» создано на основании постановления Главы города Лабытнанги от 26.02.2002 №90 «О создании муниципальных дошкольных образовательных учреждений».</a:t>
            </a:r>
          </a:p>
          <a:p>
            <a:endParaRPr lang="ru-RU" dirty="0">
              <a:latin typeface="Liberation Serif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64" y="1772816"/>
            <a:ext cx="7452320" cy="49682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7165911"/>
              </p:ext>
            </p:extLst>
          </p:nvPr>
        </p:nvGraphicFramePr>
        <p:xfrm>
          <a:off x="107504" y="116633"/>
          <a:ext cx="8928992" cy="669674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232248">
                  <a:extLst>
                    <a:ext uri="{9D8B030D-6E8A-4147-A177-3AD203B41FA5}">
                      <a16:colId xmlns:a16="http://schemas.microsoft.com/office/drawing/2014/main" val="650015262"/>
                    </a:ext>
                  </a:extLst>
                </a:gridCol>
                <a:gridCol w="6696744">
                  <a:extLst>
                    <a:ext uri="{9D8B030D-6E8A-4147-A177-3AD203B41FA5}">
                      <a16:colId xmlns:a16="http://schemas.microsoft.com/office/drawing/2014/main" val="4164587999"/>
                    </a:ext>
                  </a:extLst>
                </a:gridCol>
              </a:tblGrid>
              <a:tr h="496482"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Liberation Serif" panose="02020603050405020304" pitchFamily="18" charset="0"/>
                        </a:rPr>
                        <a:t>Акции</a:t>
                      </a:r>
                      <a:r>
                        <a:rPr lang="ru-RU" sz="2000" baseline="0" dirty="0" smtClean="0">
                          <a:latin typeface="Liberation Serif" panose="02020603050405020304" pitchFamily="18" charset="0"/>
                        </a:rPr>
                        <a:t> и мероприятия</a:t>
                      </a:r>
                      <a:endParaRPr lang="ru-RU" sz="2000" dirty="0">
                        <a:latin typeface="Liberation Serif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4652294"/>
                  </a:ext>
                </a:extLst>
              </a:tr>
              <a:tr h="56740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Liberation Serif" panose="02020603050405020304" pitchFamily="18" charset="0"/>
                        </a:rPr>
                        <a:t>Период</a:t>
                      </a:r>
                      <a:endParaRPr lang="ru-RU" sz="1600" dirty="0">
                        <a:latin typeface="Liberation Serif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Liberation Serif" panose="02020603050405020304" pitchFamily="18" charset="0"/>
                        </a:rPr>
                        <a:t>Акции и мероприятия</a:t>
                      </a:r>
                      <a:endParaRPr lang="ru-RU" sz="1600" dirty="0">
                        <a:latin typeface="Liberation Serif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1361839"/>
                  </a:ext>
                </a:extLst>
              </a:tr>
              <a:tr h="178115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Liberation Serif" panose="02020603050405020304" pitchFamily="18" charset="0"/>
                        </a:rPr>
                        <a:t>2020 год</a:t>
                      </a:r>
                      <a:endParaRPr lang="ru-RU" sz="1400" dirty="0">
                        <a:latin typeface="Liberation Serif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sz="1400" dirty="0" smtClean="0">
                          <a:latin typeface="Liberation Serif" panose="02020603050405020304" pitchFamily="18" charset="0"/>
                        </a:rPr>
                        <a:t>Доставка продуктов</a:t>
                      </a:r>
                      <a:r>
                        <a:rPr lang="ru-RU" sz="1400" baseline="0" dirty="0" smtClean="0">
                          <a:latin typeface="Liberation Serif" panose="02020603050405020304" pitchFamily="18" charset="0"/>
                        </a:rPr>
                        <a:t> нуждающимся находящихся в условиях самоизоляции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400" baseline="0" dirty="0" smtClean="0">
                          <a:latin typeface="Liberation Serif" panose="02020603050405020304" pitchFamily="18" charset="0"/>
                        </a:rPr>
                        <a:t>Акция "Выборы? Спроси меня - Я знаю!«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400" baseline="0" dirty="0" smtClean="0">
                          <a:latin typeface="Liberation Serif" panose="02020603050405020304" pitchFamily="18" charset="0"/>
                        </a:rPr>
                        <a:t>Экологическая акция «Оденем город в зеленое»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400" baseline="0" dirty="0" smtClean="0">
                          <a:latin typeface="Liberation Serif" panose="02020603050405020304" pitchFamily="18" charset="0"/>
                        </a:rPr>
                        <a:t>Благотворительная акция «От сердца к сердцу»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400" baseline="0" dirty="0" smtClean="0">
                          <a:latin typeface="Liberation Serif" panose="02020603050405020304" pitchFamily="18" charset="0"/>
                        </a:rPr>
                        <a:t>Благотворительная акция ко Дню инвалида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400" baseline="0" dirty="0" smtClean="0">
                          <a:latin typeface="Liberation Serif" panose="02020603050405020304" pitchFamily="18" charset="0"/>
                        </a:rPr>
                        <a:t>Акция «Птичий двор»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0972339"/>
                  </a:ext>
                </a:extLst>
              </a:tr>
              <a:tr h="178115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Liberation Serif" panose="02020603050405020304" pitchFamily="18" charset="0"/>
                        </a:rPr>
                        <a:t>2021 год</a:t>
                      </a:r>
                      <a:endParaRPr lang="ru-RU" sz="1400" dirty="0">
                        <a:latin typeface="Liberation Serif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sz="1400" dirty="0" smtClean="0">
                          <a:latin typeface="Liberation Serif" panose="02020603050405020304" pitchFamily="18" charset="0"/>
                        </a:rPr>
                        <a:t>1. Доставка продуктов</a:t>
                      </a:r>
                      <a:r>
                        <a:rPr lang="ru-RU" sz="1400" baseline="0" dirty="0" smtClean="0">
                          <a:latin typeface="Liberation Serif" panose="02020603050405020304" pitchFamily="18" charset="0"/>
                        </a:rPr>
                        <a:t> нуждающимся находящихся в условиях самоизоляции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400" baseline="0" dirty="0" smtClean="0">
                          <a:latin typeface="Liberation Serif" panose="02020603050405020304" pitchFamily="18" charset="0"/>
                        </a:rPr>
                        <a:t>Акция "Выборы? Спроси меня - Я знаю!"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400" baseline="0" dirty="0" smtClean="0">
                          <a:latin typeface="Liberation Serif" panose="02020603050405020304" pitchFamily="18" charset="0"/>
                        </a:rPr>
                        <a:t>Благотворительная акция «От сердца к сердцу»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400" baseline="0" dirty="0" smtClean="0">
                          <a:latin typeface="Liberation Serif" panose="02020603050405020304" pitchFamily="18" charset="0"/>
                        </a:rPr>
                        <a:t>Благотворительная акция ко Дню инвалида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400" dirty="0" smtClean="0">
                          <a:latin typeface="Liberation Serif" panose="02020603050405020304" pitchFamily="18" charset="0"/>
                        </a:rPr>
                        <a:t>Акция «Шкатулка добрых дел»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400" dirty="0" smtClean="0">
                          <a:latin typeface="Liberation Serif" panose="02020603050405020304" pitchFamily="18" charset="0"/>
                        </a:rPr>
                        <a:t>Эко-субботник «Чистые игры»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400" dirty="0" smtClean="0">
                          <a:latin typeface="Liberation Serif" panose="02020603050405020304" pitchFamily="18" charset="0"/>
                        </a:rPr>
                        <a:t>Социально-экологическая акция «Крышечки сдавайтесь!»</a:t>
                      </a:r>
                      <a:endParaRPr lang="ru-RU" sz="1400" dirty="0">
                        <a:latin typeface="Liberation Serif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1920389"/>
                  </a:ext>
                </a:extLst>
              </a:tr>
              <a:tr h="207054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Liberation Serif" panose="02020603050405020304" pitchFamily="18" charset="0"/>
                        </a:rPr>
                        <a:t>2022 год</a:t>
                      </a:r>
                      <a:endParaRPr lang="ru-RU" sz="1400" dirty="0">
                        <a:latin typeface="Liberation Serif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sz="1400" baseline="0" dirty="0" smtClean="0">
                          <a:latin typeface="Liberation Serif" panose="02020603050405020304" pitchFamily="18" charset="0"/>
                        </a:rPr>
                        <a:t>Благотворительная акция «Собери ребёнка в школу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400" baseline="0" dirty="0" smtClean="0">
                          <a:latin typeface="Liberation Serif" panose="02020603050405020304" pitchFamily="18" charset="0"/>
                        </a:rPr>
                        <a:t>Экологическая акция «Подари жизнь дереву»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400" baseline="0" dirty="0" smtClean="0">
                          <a:latin typeface="Liberation Serif" panose="02020603050405020304" pitchFamily="18" charset="0"/>
                        </a:rPr>
                        <a:t>Благотворительная акция «От сердца к сердцу»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400" dirty="0" smtClean="0">
                          <a:latin typeface="Liberation Serif" panose="02020603050405020304" pitchFamily="18" charset="0"/>
                        </a:rPr>
                        <a:t>Эко-субботник «Чистые игры»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400" baseline="0" dirty="0" smtClean="0">
                          <a:latin typeface="Liberation Serif" panose="02020603050405020304" pitchFamily="18" charset="0"/>
                        </a:rPr>
                        <a:t>Спортивный фестиваль «Игры героев»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400" baseline="0" dirty="0" smtClean="0">
                          <a:latin typeface="Liberation Serif" panose="02020603050405020304" pitchFamily="18" charset="0"/>
                        </a:rPr>
                        <a:t>Благотворительная акция ко Дню инвалида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400" dirty="0" smtClean="0">
                          <a:latin typeface="Liberation Serif" panose="02020603050405020304" pitchFamily="18" charset="0"/>
                        </a:rPr>
                        <a:t>Акция «Шкатулка добрых дел»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400" dirty="0" smtClean="0">
                          <a:latin typeface="Liberation Serif" panose="02020603050405020304" pitchFamily="18" charset="0"/>
                        </a:rPr>
                        <a:t>Социально-экологическая акция «Крышечки сдавайтесь!»</a:t>
                      </a:r>
                    </a:p>
                    <a:p>
                      <a:endParaRPr lang="ru-RU" sz="1400" dirty="0">
                        <a:latin typeface="Liberation Serif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1179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604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8496450"/>
              </p:ext>
            </p:extLst>
          </p:nvPr>
        </p:nvGraphicFramePr>
        <p:xfrm>
          <a:off x="323528" y="404664"/>
          <a:ext cx="8064896" cy="136815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064896">
                  <a:extLst>
                    <a:ext uri="{9D8B030D-6E8A-4147-A177-3AD203B41FA5}">
                      <a16:colId xmlns:a16="http://schemas.microsoft.com/office/drawing/2014/main" val="2883344350"/>
                    </a:ext>
                  </a:extLst>
                </a:gridCol>
              </a:tblGrid>
              <a:tr h="1368152"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 smtClean="0">
                          <a:latin typeface="Liberation Serif" panose="02020603050405020304" pitchFamily="18" charset="0"/>
                        </a:rPr>
                        <a:t>Команда</a:t>
                      </a:r>
                      <a:r>
                        <a:rPr lang="ru-RU" sz="2800" b="0" baseline="0" dirty="0" smtClean="0">
                          <a:latin typeface="Liberation Serif" panose="02020603050405020304" pitchFamily="18" charset="0"/>
                        </a:rPr>
                        <a:t> волонтёров состоит из педагогического состава организации в количестве 32 человек.</a:t>
                      </a:r>
                      <a:endParaRPr lang="ru-RU" sz="2800" b="0" dirty="0">
                        <a:latin typeface="Liberation Serif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8533266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2" r="27345"/>
          <a:stretch/>
        </p:blipFill>
        <p:spPr>
          <a:xfrm>
            <a:off x="4139952" y="1917645"/>
            <a:ext cx="4689591" cy="45384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26"/>
          <a:stretch/>
        </p:blipFill>
        <p:spPr>
          <a:xfrm rot="5400000">
            <a:off x="-289514" y="2602694"/>
            <a:ext cx="4538453" cy="316835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0599" y="5932877"/>
            <a:ext cx="335822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</a:rPr>
              <a:t>Озеленение территории нашего города. </a:t>
            </a:r>
          </a:p>
          <a:p>
            <a:pPr algn="ctr"/>
            <a:r>
              <a:rPr lang="ru-RU" sz="1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</a:rPr>
              <a:t>Посажено 16 деревьев</a:t>
            </a:r>
            <a:endParaRPr lang="ru-RU" sz="1400" b="1" cap="none" spc="0" dirty="0">
              <a:ln w="6600">
                <a:solidFill>
                  <a:schemeClr val="accent2"/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37366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1052736"/>
            <a:ext cx="3312369" cy="38884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634713"/>
            <a:ext cx="4334526" cy="31446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619672" y="184284"/>
            <a:ext cx="590465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/>
                <a:solidFill>
                  <a:schemeClr val="accent3"/>
                </a:solidFill>
                <a:latin typeface="Arial Black" panose="020B0A04020102020204" pitchFamily="34" charset="0"/>
              </a:rPr>
              <a:t>Акция «Пушистый день»</a:t>
            </a:r>
            <a:endParaRPr lang="ru-RU" sz="3200" b="1" dirty="0">
              <a:ln/>
              <a:solidFill>
                <a:schemeClr val="accent3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54526" y="3861048"/>
            <a:ext cx="2664296" cy="187051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рамках данной акции были собраны предметы для ухода за животными, корма, 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амуниция 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собак и кошек (поводки, шлейки, ошейники и др.)</a:t>
            </a:r>
            <a:endParaRPr lang="ru-RU" dirty="0">
              <a:solidFill>
                <a:schemeClr val="accent3">
                  <a:lumMod val="75000"/>
                </a:schemeClr>
              </a:solidFill>
              <a:effectLst/>
              <a:latin typeface="Bahnschrift SemiBold SemiConden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8154">
            <a:off x="6515170" y="3529286"/>
            <a:ext cx="2355629" cy="31408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682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2499742" cy="33329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803" y="1628800"/>
            <a:ext cx="2487549" cy="33167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452" y="2348880"/>
            <a:ext cx="2482193" cy="33095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3131840" y="179317"/>
            <a:ext cx="567443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Liberation Serif" panose="02020603050405020304" pitchFamily="18" charset="0"/>
              </a:rPr>
              <a:t>Акция </a:t>
            </a:r>
          </a:p>
          <a:p>
            <a:pPr algn="ctr"/>
            <a:r>
              <a:rPr lang="ru-RU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Liberation Serif" panose="02020603050405020304" pitchFamily="18" charset="0"/>
              </a:rPr>
              <a:t>«Старость в радость»</a:t>
            </a:r>
            <a:endParaRPr lang="ru-RU" sz="4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Liberation Serif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3933056"/>
            <a:ext cx="2880320" cy="230832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Liberation Serif" panose="02020603050405020304" pitchFamily="18" charset="0"/>
              </a:rPr>
              <a:t>   </a:t>
            </a:r>
            <a:r>
              <a:rPr lang="ru-RU" b="1" dirty="0" smtClean="0">
                <a:solidFill>
                  <a:schemeClr val="bg1"/>
                </a:solidFill>
                <a:latin typeface="Liberation Serif" panose="02020603050405020304" pitchFamily="18" charset="0"/>
              </a:rPr>
              <a:t>Волонтеры </a:t>
            </a:r>
            <a:r>
              <a:rPr lang="ru-RU" b="1" dirty="0">
                <a:solidFill>
                  <a:schemeClr val="bg1"/>
                </a:solidFill>
                <a:latin typeface="Liberation Serif" panose="02020603050405020304" pitchFamily="18" charset="0"/>
              </a:rPr>
              <a:t>посетили "</a:t>
            </a:r>
            <a:r>
              <a:rPr lang="ru-RU" b="1" dirty="0" err="1">
                <a:solidFill>
                  <a:schemeClr val="bg1"/>
                </a:solidFill>
                <a:latin typeface="Liberation Serif" panose="02020603050405020304" pitchFamily="18" charset="0"/>
              </a:rPr>
              <a:t>Харпский</a:t>
            </a:r>
            <a:r>
              <a:rPr lang="ru-RU" b="1" dirty="0">
                <a:solidFill>
                  <a:schemeClr val="bg1"/>
                </a:solidFill>
                <a:latin typeface="Liberation Serif" panose="02020603050405020304" pitchFamily="18" charset="0"/>
              </a:rPr>
              <a:t> дом-интернат для престарелых и инвалидов "</a:t>
            </a:r>
            <a:r>
              <a:rPr lang="ru-RU" b="1" dirty="0" err="1">
                <a:solidFill>
                  <a:schemeClr val="bg1"/>
                </a:solidFill>
                <a:latin typeface="Liberation Serif" panose="02020603050405020304" pitchFamily="18" charset="0"/>
              </a:rPr>
              <a:t>Мядико</a:t>
            </a:r>
            <a:r>
              <a:rPr lang="ru-RU" b="1" dirty="0">
                <a:solidFill>
                  <a:schemeClr val="bg1"/>
                </a:solidFill>
                <a:latin typeface="Liberation Serif" panose="02020603050405020304" pitchFamily="18" charset="0"/>
              </a:rPr>
              <a:t>" и оказали помощь в виде продуктов питания и предметов первой необходимости.</a:t>
            </a:r>
          </a:p>
        </p:txBody>
      </p:sp>
    </p:spTree>
    <p:extLst>
      <p:ext uri="{BB962C8B-B14F-4D97-AF65-F5344CB8AC3E}">
        <p14:creationId xmlns:p14="http://schemas.microsoft.com/office/powerpoint/2010/main" val="415295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5904655" cy="590465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976155" y="260648"/>
            <a:ext cx="3096343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Социально-экологическая акция «</a:t>
            </a:r>
            <a:r>
              <a:rPr lang="ru-RU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Крышки сдавайтесь</a:t>
            </a:r>
            <a:r>
              <a:rPr lang="ru-RU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!»</a:t>
            </a:r>
            <a:endParaRPr lang="ru-RU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00192" y="2276872"/>
            <a:ext cx="2448271" cy="295232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0000"/>
                </a:solidFill>
                <a:latin typeface="Liberation Serif" panose="02020603050405020304" pitchFamily="18" charset="0"/>
              </a:rPr>
              <a:t>Акция </a:t>
            </a:r>
            <a:r>
              <a:rPr lang="ru-RU" sz="2000" dirty="0">
                <a:solidFill>
                  <a:srgbClr val="000000"/>
                </a:solidFill>
                <a:latin typeface="Liberation Serif" panose="02020603050405020304" pitchFamily="18" charset="0"/>
              </a:rPr>
              <a:t>активно набирала обороты в течение всего учебного года. </a:t>
            </a:r>
            <a:endParaRPr lang="ru-RU" sz="2000" dirty="0" smtClean="0">
              <a:solidFill>
                <a:srgbClr val="000000"/>
              </a:solidFill>
              <a:latin typeface="Liberation Serif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rgbClr val="000000"/>
                </a:solidFill>
                <a:latin typeface="Liberation Serif" panose="02020603050405020304" pitchFamily="18" charset="0"/>
              </a:rPr>
              <a:t>Мы собрали </a:t>
            </a:r>
            <a:r>
              <a:rPr lang="ru-RU" sz="2000" dirty="0">
                <a:solidFill>
                  <a:srgbClr val="000000"/>
                </a:solidFill>
                <a:latin typeface="Liberation Serif" panose="02020603050405020304" pitchFamily="18" charset="0"/>
              </a:rPr>
              <a:t>около 50 кг пластиковых крышек, все крышки отправлены на переработку.</a:t>
            </a:r>
            <a:endParaRPr lang="ru-RU" sz="2000" dirty="0">
              <a:latin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23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313">
            <a:off x="6650833" y="2751851"/>
            <a:ext cx="2696654" cy="47940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937">
            <a:off x="7534108" y="168062"/>
            <a:ext cx="1876389" cy="38588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7390">
            <a:off x="4513171" y="4017840"/>
            <a:ext cx="2450199" cy="34820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6094">
            <a:off x="2512965" y="3986195"/>
            <a:ext cx="2203052" cy="36318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862" y="3462975"/>
            <a:ext cx="2906917" cy="3875890"/>
          </a:xfrm>
          <a:prstGeom prst="ellips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215" y="85062"/>
            <a:ext cx="2696654" cy="47940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34" y="685164"/>
            <a:ext cx="7300491" cy="41939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550122" y="5932734"/>
            <a:ext cx="4104456" cy="73259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3">
                    <a:lumMod val="75000"/>
                  </a:schemeClr>
                </a:solidFill>
                <a:latin typeface="Liberation Serif" panose="02020603050405020304" pitchFamily="18" charset="0"/>
              </a:rPr>
              <a:t>Общими </a:t>
            </a:r>
            <a:r>
              <a:rPr lang="ru-RU" sz="1400" b="1" dirty="0">
                <a:solidFill>
                  <a:schemeClr val="accent3">
                    <a:lumMod val="75000"/>
                  </a:schemeClr>
                </a:solidFill>
                <a:latin typeface="Liberation Serif" panose="02020603050405020304" pitchFamily="18" charset="0"/>
              </a:rPr>
              <a:t>усилиями, внесён вклад в сохранение окружающей среды родного города, озеленения и благоустройства </a:t>
            </a:r>
            <a:r>
              <a:rPr lang="ru-RU" sz="1400" b="1" dirty="0" smtClean="0">
                <a:solidFill>
                  <a:schemeClr val="accent3">
                    <a:lumMod val="75000"/>
                  </a:schemeClr>
                </a:solidFill>
                <a:latin typeface="Liberation Serif" panose="02020603050405020304" pitchFamily="18" charset="0"/>
              </a:rPr>
              <a:t>территории.</a:t>
            </a:r>
            <a:endParaRPr lang="ru-RU" sz="1400" b="1" dirty="0">
              <a:solidFill>
                <a:schemeClr val="accent3">
                  <a:lumMod val="75000"/>
                </a:schemeClr>
              </a:solidFill>
              <a:latin typeface="Liberation Serif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52573" y="60919"/>
            <a:ext cx="746872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Liberation Serif" panose="02020603050405020304" pitchFamily="18" charset="0"/>
              </a:rPr>
              <a:t>Экологическая </a:t>
            </a:r>
            <a:r>
              <a:rPr lang="ru-RU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Liberation Serif" panose="02020603050405020304" pitchFamily="18" charset="0"/>
              </a:rPr>
              <a:t>акция </a:t>
            </a:r>
            <a:r>
              <a:rPr lang="ru-RU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Liberation Serif" panose="02020603050405020304" pitchFamily="18" charset="0"/>
              </a:rPr>
              <a:t>«Посади дерево»</a:t>
            </a:r>
          </a:p>
        </p:txBody>
      </p:sp>
    </p:spTree>
    <p:extLst>
      <p:ext uri="{BB962C8B-B14F-4D97-AF65-F5344CB8AC3E}">
        <p14:creationId xmlns:p14="http://schemas.microsoft.com/office/powerpoint/2010/main" val="206110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2754</TotalTime>
  <Words>341</Words>
  <Application>Microsoft Office PowerPoint</Application>
  <PresentationFormat>Экран (4:3)</PresentationFormat>
  <Paragraphs>47</Paragraphs>
  <Slides>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Arial</vt:lpstr>
      <vt:lpstr>Arial Black</vt:lpstr>
      <vt:lpstr>Bahnschrift SemiBold SemiConden</vt:lpstr>
      <vt:lpstr>Calibri</vt:lpstr>
      <vt:lpstr>Liberation Serif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Компас</dc:creator>
  <cp:lastModifiedBy>Марина Мануйкина</cp:lastModifiedBy>
  <cp:revision>24</cp:revision>
  <dcterms:created xsi:type="dcterms:W3CDTF">2014-03-01T09:48:18Z</dcterms:created>
  <dcterms:modified xsi:type="dcterms:W3CDTF">2022-09-20T04:12:00Z</dcterms:modified>
</cp:coreProperties>
</file>