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000" r:id="rId2"/>
  </p:sldMasterIdLst>
  <p:notesMasterIdLst>
    <p:notesMasterId r:id="rId11"/>
  </p:notesMasterIdLst>
  <p:handoutMasterIdLst>
    <p:handoutMasterId r:id="rId12"/>
  </p:handoutMasterIdLst>
  <p:sldIdLst>
    <p:sldId id="659" r:id="rId3"/>
    <p:sldId id="646" r:id="rId4"/>
    <p:sldId id="361" r:id="rId5"/>
    <p:sldId id="504" r:id="rId6"/>
    <p:sldId id="937" r:id="rId7"/>
    <p:sldId id="930" r:id="rId8"/>
    <p:sldId id="931" r:id="rId9"/>
    <p:sldId id="700" r:id="rId10"/>
  </p:sldIdLst>
  <p:sldSz cx="9144000" cy="5143500" type="screen16x9"/>
  <p:notesSz cx="9144000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6E"/>
    <a:srgbClr val="FF8BA8"/>
    <a:srgbClr val="836845"/>
    <a:srgbClr val="E8E8E8"/>
    <a:srgbClr val="E4E4E4"/>
    <a:srgbClr val="C4B16A"/>
    <a:srgbClr val="F5EFDF"/>
    <a:srgbClr val="D8CB9C"/>
    <a:srgbClr val="EBDEBF"/>
    <a:srgbClr val="FEE5C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74" autoAdjust="0"/>
    <p:restoredTop sz="91495" autoAdjust="0"/>
  </p:normalViewPr>
  <p:slideViewPr>
    <p:cSldViewPr snapToObjects="1">
      <p:cViewPr>
        <p:scale>
          <a:sx n="100" d="100"/>
          <a:sy n="100" d="100"/>
        </p:scale>
        <p:origin x="-996" y="-2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208140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My First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4/30/2020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This is me Adam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6094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76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6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547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687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021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90F9C09E-611E-4E22-9489-24FE448371F6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676DBF-CD1F-4843-A4F6-76964A32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  <p:sldLayoutId id="214748394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4/30/2020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5629" y="3643320"/>
            <a:ext cx="799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 charset="0"/>
                <a:ea typeface="Baskerville" charset="0"/>
                <a:cs typeface="Baskerville" charset="0"/>
              </a:rPr>
              <a:t>Проект «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 charset="0"/>
                <a:ea typeface="Baskerville" charset="0"/>
                <a:cs typeface="Baskerville" charset="0"/>
              </a:rPr>
              <a:t>Dobrotime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 charset="0"/>
                <a:ea typeface="Baskerville" charset="0"/>
                <a:cs typeface="Baskerville" charset="0"/>
              </a:rPr>
              <a:t>» - 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" charset="0"/>
                <a:ea typeface="Baskerville" charset="0"/>
                <a:cs typeface="Baskerville" charset="0"/>
              </a:rPr>
              <a:t>безопасность детей забота каждого!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9" name="Group 29"/>
          <p:cNvGrpSpPr/>
          <p:nvPr/>
        </p:nvGrpSpPr>
        <p:grpSpPr>
          <a:xfrm>
            <a:off x="7006281" y="1881763"/>
            <a:ext cx="1012854" cy="152400"/>
            <a:chOff x="4168751" y="2495551"/>
            <a:chExt cx="1012854" cy="152400"/>
          </a:xfrm>
        </p:grpSpPr>
        <p:sp>
          <p:nvSpPr>
            <p:cNvPr id="40" name="Oval 30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1" name="Oval 31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2" name="Oval 32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3" name="Oval 33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4" name="Oval 34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5" name="Oval 35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6" name="Oval 36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3" name="Group 29"/>
          <p:cNvGrpSpPr/>
          <p:nvPr/>
        </p:nvGrpSpPr>
        <p:grpSpPr>
          <a:xfrm>
            <a:off x="1043608" y="1895213"/>
            <a:ext cx="1012854" cy="152400"/>
            <a:chOff x="4168751" y="2495551"/>
            <a:chExt cx="1012854" cy="152400"/>
          </a:xfrm>
        </p:grpSpPr>
        <p:sp>
          <p:nvSpPr>
            <p:cNvPr id="24" name="Oval 30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Oval 31"/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Oval 32"/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0" name="Oval 33"/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Oval 34"/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" name="Oval 35"/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7" name="Oval 36"/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2051" name="Picture 3" descr="E:\конкурс\Конкурс Доброволец Татарстана 2020\Арский МР РТ конкурс исправ\P90927-122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6893"/>
            <a:ext cx="3929090" cy="305852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Callout 26"/>
          <p:cNvSpPr/>
          <p:nvPr/>
        </p:nvSpPr>
        <p:spPr>
          <a:xfrm>
            <a:off x="928662" y="1246790"/>
            <a:ext cx="1995180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800" spc="-150" dirty="0" smtClean="0">
                <a:solidFill>
                  <a:schemeClr val="tx1"/>
                </a:solidFill>
                <a:latin typeface="Times New Roman" pitchFamily="18" charset="0"/>
                <a:ea typeface="Baskerville SemiBold" charset="0"/>
                <a:cs typeface="Times New Roman" pitchFamily="18" charset="0"/>
              </a:rPr>
              <a:t>Краткая информация о проекте</a:t>
            </a:r>
            <a:endParaRPr lang="en-US" sz="2800" spc="-150" dirty="0">
              <a:solidFill>
                <a:schemeClr val="tx1"/>
              </a:solidFill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54724" y="727930"/>
            <a:ext cx="4114800" cy="200746"/>
          </a:xfrm>
          <a:prstGeom prst="rect">
            <a:avLst/>
          </a:prstGeom>
        </p:spPr>
        <p:txBody>
          <a:bodyPr/>
          <a:lstStyle/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</a:t>
            </a: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Dobrotime</a:t>
            </a:r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763031" y="152256"/>
            <a:ext cx="381001" cy="274637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911030" y="2643188"/>
            <a:ext cx="2089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информационно-просветительские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endParaRPr lang="en-US" sz="15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3759632" y="1246790"/>
            <a:ext cx="2026814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0206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14744" y="2643188"/>
            <a:ext cx="211742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социальные </a:t>
            </a:r>
          </a:p>
          <a:p>
            <a:pPr algn="ctr" defTabSz="9144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опросы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6572264" y="1246790"/>
            <a:ext cx="2032697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F4F6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72264" y="2643188"/>
            <a:ext cx="190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проведение практических мероприятий 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 rot="19750930">
            <a:off x="4533267" y="1534926"/>
            <a:ext cx="573992" cy="57858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7286644" y="1573887"/>
            <a:ext cx="656122" cy="49779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50759"/>
            <a:ext cx="608985" cy="5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2" grpId="0"/>
      <p:bldP spid="16" grpId="0" animBg="1"/>
      <p:bldP spid="17" grpId="0"/>
      <p:bldP spid="19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none" lIns="0" tIns="0" rIns="0" bIns="0" anchor="ctr">
            <a:noAutofit/>
          </a:bodyPr>
          <a:lstStyle/>
          <a:p>
            <a:r>
              <a:rPr lang="ru-RU" sz="28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skerville SemiBold" charset="0"/>
                <a:cs typeface="Times New Roman" pitchFamily="18" charset="0"/>
              </a:rPr>
              <a:t>Актуальность</a:t>
            </a:r>
            <a:endParaRPr lang="en-US" sz="2800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7" name="Text Placeholder 3"/>
          <p:cNvSpPr txBox="1">
            <a:spLocks/>
          </p:cNvSpPr>
          <p:nvPr/>
        </p:nvSpPr>
        <p:spPr>
          <a:xfrm>
            <a:off x="1534005" y="1071552"/>
            <a:ext cx="2752243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нехватка квалифицированных кадров в волонтерской среде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68" name="Text Placeholder 3"/>
          <p:cNvSpPr txBox="1">
            <a:spLocks/>
          </p:cNvSpPr>
          <p:nvPr/>
        </p:nvSpPr>
        <p:spPr>
          <a:xfrm>
            <a:off x="1540314" y="2000246"/>
            <a:ext cx="3246000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снижение уровня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грамотности по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пожпрной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 безопасности </a:t>
            </a:r>
            <a:endParaRPr lang="en-US" b="1" dirty="0" smtClean="0">
              <a:solidFill>
                <a:schemeClr val="accent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1112389" y="114299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8B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1112389" y="200024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45"/>
          <p:cNvSpPr>
            <a:spLocks noEditPoints="1"/>
          </p:cNvSpPr>
          <p:nvPr/>
        </p:nvSpPr>
        <p:spPr bwMode="auto">
          <a:xfrm>
            <a:off x="1112389" y="271462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Text Placeholder 7"/>
          <p:cNvSpPr txBox="1">
            <a:spLocks/>
          </p:cNvSpPr>
          <p:nvPr/>
        </p:nvSpPr>
        <p:spPr>
          <a:xfrm>
            <a:off x="654724" y="727930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</a:t>
            </a: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Dobrotime</a:t>
            </a:r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034557"/>
            <a:ext cx="2571768" cy="2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1540314" y="2643188"/>
            <a:ext cx="3460314" cy="98488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отсутствие обучения по безопасности в связи с распространением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коронавируса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 в условиях самоизоляции</a:t>
            </a:r>
            <a:endParaRPr lang="en-US" b="1" dirty="0">
              <a:solidFill>
                <a:schemeClr val="accent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География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проекта и целевая аудитория</a:t>
            </a:r>
            <a:endParaRPr lang="en-US" sz="2800" spc="-150" dirty="0"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0" name="Text Placeholder 7"/>
          <p:cNvSpPr txBox="1">
            <a:spLocks/>
          </p:cNvSpPr>
          <p:nvPr/>
        </p:nvSpPr>
        <p:spPr>
          <a:xfrm>
            <a:off x="654724" y="65649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</a:t>
            </a: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Dobrotime</a:t>
            </a:r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9218" name="Picture 2" descr="http://i.mycdn.me/i?r=AzEPZsRbOZEKgBhR0XGMT1RkxhqY_OjBxMSuopNA6Gq6yq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739" y="1214427"/>
            <a:ext cx="5906657" cy="321484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3"/>
          <p:cNvSpPr txBox="1">
            <a:spLocks/>
          </p:cNvSpPr>
          <p:nvPr/>
        </p:nvSpPr>
        <p:spPr>
          <a:xfrm>
            <a:off x="-36560" y="2341322"/>
            <a:ext cx="1112102" cy="83715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Обучение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Лекции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Опросы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grpSp>
        <p:nvGrpSpPr>
          <p:cNvPr id="65" name="Group 72"/>
          <p:cNvGrpSpPr/>
          <p:nvPr/>
        </p:nvGrpSpPr>
        <p:grpSpPr>
          <a:xfrm>
            <a:off x="1903191" y="1592431"/>
            <a:ext cx="1459062" cy="1231106"/>
            <a:chOff x="5511312" y="918924"/>
            <a:chExt cx="1459062" cy="1231106"/>
          </a:xfrm>
        </p:grpSpPr>
        <p:sp>
          <p:nvSpPr>
            <p:cNvPr id="66" name="Text Placeholder 3"/>
            <p:cNvSpPr txBox="1">
              <a:spLocks/>
            </p:cNvSpPr>
            <p:nvPr/>
          </p:nvSpPr>
          <p:spPr>
            <a:xfrm>
              <a:off x="6346088" y="1548153"/>
              <a:ext cx="64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Text Placeholder 3"/>
            <p:cNvSpPr txBox="1">
              <a:spLocks/>
            </p:cNvSpPr>
            <p:nvPr/>
          </p:nvSpPr>
          <p:spPr>
            <a:xfrm>
              <a:off x="5511312" y="918924"/>
              <a:ext cx="1459062" cy="123110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ea typeface="Baskerville" charset="0"/>
                  <a:cs typeface="Times New Roman" pitchFamily="18" charset="0"/>
                </a:rPr>
                <a:t>Повышение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ea typeface="Baskerville" charset="0"/>
                  <a:cs typeface="Times New Roman" pitchFamily="18" charset="0"/>
                </a:rPr>
                <a:t> грамотности при оказании  помощи на пожаре  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ea typeface="Baskerville" charset="0"/>
                <a:cs typeface="Times New Roman" pitchFamily="18" charset="0"/>
              </a:endParaRPr>
            </a:p>
          </p:txBody>
        </p:sp>
      </p:grpSp>
      <p:grpSp>
        <p:nvGrpSpPr>
          <p:cNvPr id="80" name="Group 72"/>
          <p:cNvGrpSpPr/>
          <p:nvPr/>
        </p:nvGrpSpPr>
        <p:grpSpPr>
          <a:xfrm>
            <a:off x="4065383" y="2686964"/>
            <a:ext cx="1675825" cy="1216545"/>
            <a:chOff x="5408087" y="1537993"/>
            <a:chExt cx="1675825" cy="1216545"/>
          </a:xfrm>
        </p:grpSpPr>
        <p:sp>
          <p:nvSpPr>
            <p:cNvPr id="81" name="Text Placeholder 3"/>
            <p:cNvSpPr txBox="1">
              <a:spLocks/>
            </p:cNvSpPr>
            <p:nvPr/>
          </p:nvSpPr>
          <p:spPr>
            <a:xfrm>
              <a:off x="6352055" y="1537993"/>
              <a:ext cx="65" cy="18466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Text Placeholder 3"/>
            <p:cNvSpPr txBox="1">
              <a:spLocks/>
            </p:cNvSpPr>
            <p:nvPr/>
          </p:nvSpPr>
          <p:spPr>
            <a:xfrm>
              <a:off x="5408087" y="2262095"/>
              <a:ext cx="1675825" cy="49244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defTabSz="914400">
                <a:spcBef>
                  <a:spcPct val="20000"/>
                </a:spcBef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ea typeface="Baskerville" charset="0"/>
                  <a:cs typeface="Times New Roman" pitchFamily="18" charset="0"/>
                </a:rPr>
                <a:t>Снижение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ea typeface="Baskerville" charset="0"/>
                  <a:cs typeface="Times New Roman" pitchFamily="18" charset="0"/>
                </a:rPr>
                <a:t>гибели на пожарах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ea typeface="Baskerville" charset="0"/>
                <a:cs typeface="Times New Roman" pitchFamily="18" charset="0"/>
              </a:endParaRPr>
            </a:p>
          </p:txBody>
        </p:sp>
      </p:grpSp>
      <p:sp>
        <p:nvSpPr>
          <p:cNvPr id="90" name="Text Placeholder 3"/>
          <p:cNvSpPr txBox="1">
            <a:spLocks/>
          </p:cNvSpPr>
          <p:nvPr/>
        </p:nvSpPr>
        <p:spPr>
          <a:xfrm>
            <a:off x="6643702" y="1637384"/>
            <a:ext cx="1417581" cy="107721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Увеличение количества обученных правилам безопасности 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Цели и задачи проекта</a:t>
            </a:r>
            <a:endParaRPr lang="en-US" sz="2800" spc="-150" dirty="0"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83" name="Text Placeholder 7"/>
          <p:cNvSpPr txBox="1">
            <a:spLocks noGrp="1"/>
          </p:cNvSpPr>
          <p:nvPr>
            <p:ph type="body" sz="half" idx="2"/>
          </p:nvPr>
        </p:nvSpPr>
        <p:spPr>
          <a:xfrm>
            <a:off x="654724" y="65649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</a:t>
            </a: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Dobrotime</a:t>
            </a:r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3" name="Chevron 42"/>
          <p:cNvSpPr/>
          <p:nvPr/>
        </p:nvSpPr>
        <p:spPr>
          <a:xfrm>
            <a:off x="1000366" y="1595878"/>
            <a:ext cx="1005617" cy="2185619"/>
          </a:xfrm>
          <a:prstGeom prst="chevr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" name="Group 134"/>
          <p:cNvGrpSpPr/>
          <p:nvPr/>
        </p:nvGrpSpPr>
        <p:grpSpPr>
          <a:xfrm>
            <a:off x="1046990" y="2283715"/>
            <a:ext cx="875088" cy="875821"/>
            <a:chOff x="3287425" y="1417883"/>
            <a:chExt cx="648499" cy="649042"/>
          </a:xfrm>
          <a:solidFill>
            <a:srgbClr val="002060"/>
          </a:solidFill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66801" y="1492773"/>
              <a:ext cx="494296" cy="494710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5" name="Arc 74"/>
          <p:cNvSpPr/>
          <p:nvPr/>
        </p:nvSpPr>
        <p:spPr>
          <a:xfrm rot="19051047">
            <a:off x="4043285" y="1326257"/>
            <a:ext cx="1636328" cy="1636328"/>
          </a:xfrm>
          <a:prstGeom prst="arc">
            <a:avLst/>
          </a:prstGeom>
          <a:ln w="2857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hevron 42"/>
          <p:cNvSpPr/>
          <p:nvPr/>
        </p:nvSpPr>
        <p:spPr>
          <a:xfrm>
            <a:off x="3393562" y="1649046"/>
            <a:ext cx="1005617" cy="218561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2" name="Group 129"/>
          <p:cNvGrpSpPr/>
          <p:nvPr/>
        </p:nvGrpSpPr>
        <p:grpSpPr>
          <a:xfrm>
            <a:off x="3343999" y="2271998"/>
            <a:ext cx="939966" cy="940753"/>
            <a:chOff x="2768091" y="2517212"/>
            <a:chExt cx="648499" cy="64904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768091" y="2517212"/>
              <a:ext cx="648499" cy="649042"/>
            </a:xfrm>
            <a:prstGeom prst="ellips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45316" y="2592102"/>
              <a:ext cx="498845" cy="499263"/>
            </a:xfrm>
            <a:prstGeom prst="ellips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+mj-lt"/>
              </a:endParaRPr>
            </a:p>
          </p:txBody>
        </p:sp>
      </p:grpSp>
      <p:sp>
        <p:nvSpPr>
          <p:cNvPr id="59" name="Chevron 42"/>
          <p:cNvSpPr/>
          <p:nvPr/>
        </p:nvSpPr>
        <p:spPr>
          <a:xfrm>
            <a:off x="5803483" y="1649045"/>
            <a:ext cx="1005617" cy="2185619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5" name="Group 130"/>
          <p:cNvGrpSpPr/>
          <p:nvPr/>
        </p:nvGrpSpPr>
        <p:grpSpPr>
          <a:xfrm>
            <a:off x="5777286" y="2283715"/>
            <a:ext cx="921306" cy="929036"/>
            <a:chOff x="3287425" y="3613920"/>
            <a:chExt cx="648499" cy="649042"/>
          </a:xfrm>
          <a:solidFill>
            <a:srgbClr val="92D050"/>
          </a:solidFill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grp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+mj-lt"/>
              </a:endParaRPr>
            </a:p>
          </p:txBody>
        </p:sp>
      </p:grpSp>
      <p:sp>
        <p:nvSpPr>
          <p:cNvPr id="61" name="Arc 74"/>
          <p:cNvSpPr/>
          <p:nvPr/>
        </p:nvSpPr>
        <p:spPr>
          <a:xfrm rot="15520227" flipV="1">
            <a:off x="1702432" y="2543629"/>
            <a:ext cx="1636328" cy="1616590"/>
          </a:xfrm>
          <a:prstGeom prst="arc">
            <a:avLst>
              <a:gd name="adj1" fmla="val 7050492"/>
              <a:gd name="adj2" fmla="val 13315927"/>
            </a:avLst>
          </a:prstGeom>
          <a:ln w="2857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3" name="Arc 74"/>
          <p:cNvSpPr/>
          <p:nvPr/>
        </p:nvSpPr>
        <p:spPr>
          <a:xfrm rot="15520227" flipV="1">
            <a:off x="6373048" y="2623989"/>
            <a:ext cx="1636328" cy="1616590"/>
          </a:xfrm>
          <a:prstGeom prst="arc">
            <a:avLst>
              <a:gd name="adj1" fmla="val 7050492"/>
              <a:gd name="adj2" fmla="val 13315927"/>
            </a:avLst>
          </a:prstGeom>
          <a:ln w="28575">
            <a:solidFill>
              <a:schemeClr val="tx1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hevron 42"/>
          <p:cNvSpPr/>
          <p:nvPr/>
        </p:nvSpPr>
        <p:spPr>
          <a:xfrm>
            <a:off x="8002122" y="1650038"/>
            <a:ext cx="1005617" cy="2185619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2" name="Group 133"/>
          <p:cNvGrpSpPr/>
          <p:nvPr/>
        </p:nvGrpSpPr>
        <p:grpSpPr>
          <a:xfrm>
            <a:off x="7914736" y="2283715"/>
            <a:ext cx="920182" cy="920953"/>
            <a:chOff x="5249342" y="1406453"/>
            <a:chExt cx="648499" cy="649042"/>
          </a:xfrm>
          <a:solidFill>
            <a:srgbClr val="FFC000"/>
          </a:solidFill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grp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+mj-lt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36649"/>
            <a:ext cx="414828" cy="3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0901" y="2500312"/>
            <a:ext cx="454482" cy="4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425" y="2556264"/>
            <a:ext cx="437026" cy="40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7593" y="2520545"/>
            <a:ext cx="354935" cy="40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833574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1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1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1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1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1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1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1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1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1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1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1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" grpId="0"/>
      <p:bldP spid="43" grpId="0" animBg="1"/>
      <p:bldP spid="75" grpId="0" animBg="1"/>
      <p:bldP spid="46" grpId="0" animBg="1"/>
      <p:bldP spid="59" grpId="0" animBg="1"/>
      <p:bldP spid="61" grpId="0" animBg="1"/>
      <p:bldP spid="63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На стадии реализации</a:t>
            </a:r>
            <a:endParaRPr lang="en-US" sz="2800" spc="-150" dirty="0"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38" name="Text Placeholder 7"/>
          <p:cNvSpPr txBox="1">
            <a:spLocks noGrp="1"/>
          </p:cNvSpPr>
          <p:nvPr>
            <p:ph type="body" sz="half" idx="2"/>
          </p:nvPr>
        </p:nvSpPr>
        <p:spPr>
          <a:xfrm>
            <a:off x="654724" y="65649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</a:t>
            </a: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Dobrotime</a:t>
            </a:r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14611" y="1706836"/>
            <a:ext cx="3884059" cy="213145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772939" y="997206"/>
            <a:ext cx="1785974" cy="1217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715125" y="1000114"/>
            <a:ext cx="1785974" cy="12173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772939" y="2285998"/>
            <a:ext cx="1785974" cy="11652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715116" y="2285998"/>
            <a:ext cx="1785974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857752" y="1794685"/>
            <a:ext cx="15425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11 месяцев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15125" y="1794685"/>
            <a:ext cx="15425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15 выездов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36586" y="2857502"/>
            <a:ext cx="166424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Обучены 1582 человека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65412" y="3071816"/>
            <a:ext cx="16642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59 занятий  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0808" y="2340671"/>
            <a:ext cx="508514" cy="5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39"/>
          <p:cNvSpPr/>
          <p:nvPr/>
        </p:nvSpPr>
        <p:spPr>
          <a:xfrm>
            <a:off x="4786290" y="3500444"/>
            <a:ext cx="1785974" cy="1143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857752" y="3838295"/>
            <a:ext cx="166424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1582 роздано памятки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368813"/>
            <a:ext cx="452963" cy="56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1223" y="1123950"/>
            <a:ext cx="659537" cy="5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1357304"/>
            <a:ext cx="614089" cy="23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39"/>
          <p:cNvSpPr/>
          <p:nvPr/>
        </p:nvSpPr>
        <p:spPr>
          <a:xfrm>
            <a:off x="6715125" y="3500444"/>
            <a:ext cx="1785974" cy="1143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65412" y="4018016"/>
            <a:ext cx="166424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26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оказано помощи 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19" y="3571882"/>
            <a:ext cx="381525" cy="47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Барбос\Desktop\LEuGll32p4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611" y="1714466"/>
            <a:ext cx="3884059" cy="212382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2" grpId="0" animBg="1"/>
      <p:bldP spid="35" grpId="0" animBg="1"/>
      <p:bldP spid="40" grpId="0" animBg="1"/>
      <p:bldP spid="48" grpId="0"/>
      <p:bldP spid="49" grpId="0"/>
      <p:bldP spid="50" grpId="0"/>
      <p:bldP spid="51" grpId="0"/>
      <p:bldP spid="41" grpId="0" animBg="1"/>
      <p:bldP spid="43" grpId="0"/>
      <p:bldP spid="44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pc="-150" dirty="0">
                <a:latin typeface="Times New Roman" pitchFamily="18" charset="0"/>
                <a:ea typeface="Baskerville SemiBold" charset="0"/>
                <a:cs typeface="Times New Roman" pitchFamily="18" charset="0"/>
              </a:rPr>
              <a:t>Ожидаемые результаты и планы</a:t>
            </a:r>
            <a:endParaRPr lang="en-US" sz="2800" spc="-150" dirty="0">
              <a:latin typeface="Times New Roman" pitchFamily="18" charset="0"/>
              <a:ea typeface="Baskerville SemiBold" charset="0"/>
              <a:cs typeface="Times New Roman" pitchFamily="18" charset="0"/>
            </a:endParaRPr>
          </a:p>
        </p:txBody>
      </p:sp>
      <p:sp>
        <p:nvSpPr>
          <p:cNvPr id="31" name="Text Placeholder 7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«</a:t>
            </a:r>
            <a:r>
              <a:rPr lang="en-US" sz="1800" b="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Dobrotime</a:t>
            </a:r>
            <a:r>
              <a:rPr lang="ru-RU" sz="18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»</a:t>
            </a:r>
            <a:endParaRPr lang="en-US" sz="1800" b="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1" name="Group 35"/>
          <p:cNvGrpSpPr/>
          <p:nvPr/>
        </p:nvGrpSpPr>
        <p:grpSpPr>
          <a:xfrm>
            <a:off x="3392126" y="958754"/>
            <a:ext cx="2410244" cy="1307810"/>
            <a:chOff x="-288738" y="901147"/>
            <a:chExt cx="3708598" cy="2131459"/>
          </a:xfrm>
          <a:solidFill>
            <a:schemeClr val="accent1"/>
          </a:solidFill>
        </p:grpSpPr>
        <p:sp>
          <p:nvSpPr>
            <p:cNvPr id="52" name="Rectangle 51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Isosceles Triangle 52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Isosceles Triangle 53"/>
            <p:cNvSpPr/>
            <p:nvPr/>
          </p:nvSpPr>
          <p:spPr>
            <a:xfrm rot="16200000" flipH="1">
              <a:off x="-366010" y="1813722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 35"/>
          <p:cNvGrpSpPr/>
          <p:nvPr/>
        </p:nvGrpSpPr>
        <p:grpSpPr>
          <a:xfrm>
            <a:off x="3392127" y="2260245"/>
            <a:ext cx="2410244" cy="1307810"/>
            <a:chOff x="-288738" y="901147"/>
            <a:chExt cx="3708598" cy="2131459"/>
          </a:xfrm>
          <a:solidFill>
            <a:srgbClr val="FFC000"/>
          </a:solidFill>
        </p:grpSpPr>
        <p:sp>
          <p:nvSpPr>
            <p:cNvPr id="60" name="Rectangle 59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Isosceles Triangle 62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Isosceles Triangle 66"/>
            <p:cNvSpPr/>
            <p:nvPr/>
          </p:nvSpPr>
          <p:spPr>
            <a:xfrm rot="16200000" flipH="1">
              <a:off x="-366010" y="1813722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35"/>
          <p:cNvGrpSpPr/>
          <p:nvPr/>
        </p:nvGrpSpPr>
        <p:grpSpPr>
          <a:xfrm>
            <a:off x="3392127" y="3568055"/>
            <a:ext cx="2410244" cy="1307810"/>
            <a:chOff x="-288738" y="901147"/>
            <a:chExt cx="3708598" cy="2131459"/>
          </a:xfrm>
          <a:solidFill>
            <a:schemeClr val="accent4"/>
          </a:solidFill>
        </p:grpSpPr>
        <p:sp>
          <p:nvSpPr>
            <p:cNvPr id="73" name="Rectangle 72"/>
            <p:cNvSpPr/>
            <p:nvPr/>
          </p:nvSpPr>
          <p:spPr>
            <a:xfrm>
              <a:off x="-7985" y="901147"/>
              <a:ext cx="3160757" cy="2131459"/>
            </a:xfrm>
            <a:prstGeom prst="rect">
              <a:avLst/>
            </a:prstGeom>
            <a:grpFill/>
            <a:ln>
              <a:noFill/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3036277" y="1813721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Isosceles Triangle 78"/>
            <p:cNvSpPr/>
            <p:nvPr/>
          </p:nvSpPr>
          <p:spPr>
            <a:xfrm rot="16200000" flipH="1">
              <a:off x="-366010" y="1813722"/>
              <a:ext cx="460856" cy="3063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650413" y="1357304"/>
            <a:ext cx="1893672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Повышение грамотности по оказанию первой помощи 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50414" y="2857502"/>
            <a:ext cx="189367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Увеличение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количества обученных 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50414" y="4263922"/>
            <a:ext cx="1893672" cy="4392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Расширение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территории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ea typeface="Baskerville" charset="0"/>
                <a:cs typeface="Times New Roman" pitchFamily="18" charset="0"/>
              </a:rPr>
              <a:t>проекта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ea typeface="Baskerville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71274"/>
            <a:ext cx="2851710" cy="28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71274"/>
            <a:ext cx="2930120" cy="28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3870" y="997686"/>
            <a:ext cx="360171" cy="35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3870" y="2364370"/>
            <a:ext cx="375654" cy="40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3870" y="3699574"/>
            <a:ext cx="376238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6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90632"/>
            <a:ext cx="9144000" cy="299556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2210113" y="1571618"/>
            <a:ext cx="46949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latin typeface="Baskerville" charset="0"/>
                <a:ea typeface="Baskerville" charset="0"/>
                <a:cs typeface="Baskerville" charset="0"/>
              </a:rPr>
              <a:t>Берегите себя и своих близких!</a:t>
            </a:r>
            <a:endParaRPr lang="en-US" sz="3600" b="1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100" name="Rectangle 99"/>
          <p:cNvSpPr/>
          <p:nvPr/>
        </p:nvSpPr>
        <p:spPr>
          <a:xfrm rot="2700000">
            <a:off x="4478177" y="2895578"/>
            <a:ext cx="172820" cy="172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2959004" y="2974999"/>
            <a:ext cx="136816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4816830" y="3000378"/>
            <a:ext cx="131055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1"/>
          <p:cNvCxnSpPr/>
          <p:nvPr/>
        </p:nvCxnSpPr>
        <p:spPr>
          <a:xfrm flipH="1">
            <a:off x="4816830" y="1571618"/>
            <a:ext cx="131055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9"/>
          <p:cNvSpPr/>
          <p:nvPr/>
        </p:nvSpPr>
        <p:spPr>
          <a:xfrm rot="2700000">
            <a:off x="4506263" y="1505881"/>
            <a:ext cx="172820" cy="1728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0"/>
          <p:cNvCxnSpPr/>
          <p:nvPr/>
        </p:nvCxnSpPr>
        <p:spPr>
          <a:xfrm flipH="1">
            <a:off x="2928926" y="1571618"/>
            <a:ext cx="136816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10_Black Turquois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F5551"/>
      </a:accent1>
      <a:accent2>
        <a:srgbClr val="016F86"/>
      </a:accent2>
      <a:accent3>
        <a:srgbClr val="39D0D6"/>
      </a:accent3>
      <a:accent4>
        <a:srgbClr val="2D9C9C"/>
      </a:accent4>
      <a:accent5>
        <a:srgbClr val="473F3C"/>
      </a:accent5>
      <a:accent6>
        <a:srgbClr val="262626"/>
      </a:accent6>
      <a:hlink>
        <a:srgbClr val="0066CC"/>
      </a:hlink>
      <a:folHlink>
        <a:srgbClr val="45C9C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31358</TotalTime>
  <Words>155</Words>
  <Application>Microsoft Office PowerPoint</Application>
  <PresentationFormat>Экран (16:9)</PresentationFormat>
  <Paragraphs>51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1_Custom Design</vt:lpstr>
      <vt:lpstr>Изящная</vt:lpstr>
      <vt:lpstr>Слайд 1</vt:lpstr>
      <vt:lpstr>Краткая информация о проекте</vt:lpstr>
      <vt:lpstr>Актуальность</vt:lpstr>
      <vt:lpstr>География проекта и целевая аудитория</vt:lpstr>
      <vt:lpstr>Цели и задачи проекта</vt:lpstr>
      <vt:lpstr>На стадии реализации</vt:lpstr>
      <vt:lpstr>Ожидаемые результаты и планы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EDDS_arsk</cp:lastModifiedBy>
  <cp:revision>7441</cp:revision>
  <dcterms:created xsi:type="dcterms:W3CDTF">2014-09-03T19:30:44Z</dcterms:created>
  <dcterms:modified xsi:type="dcterms:W3CDTF">2020-04-30T16:11:27Z</dcterms:modified>
</cp:coreProperties>
</file>