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56" r:id="rId3"/>
    <p:sldId id="263" r:id="rId5"/>
    <p:sldId id="273" r:id="rId6"/>
    <p:sldId id="257" r:id="rId7"/>
    <p:sldId id="262" r:id="rId8"/>
    <p:sldId id="258" r:id="rId9"/>
    <p:sldId id="259" r:id="rId10"/>
    <p:sldId id="266" r:id="rId11"/>
    <p:sldId id="260" r:id="rId12"/>
    <p:sldId id="265" r:id="rId13"/>
    <p:sldId id="283" r:id="rId14"/>
    <p:sldId id="261" r:id="rId15"/>
    <p:sldId id="264" r:id="rId1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8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3A62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2"/>
        <p:guide pos="386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247" y="1279525"/>
            <a:ext cx="6141156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81"/>
            <a:ext cx="9144000" cy="2187032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89"/>
            <a:ext cx="9144000" cy="165578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1" y="551551"/>
            <a:ext cx="10515600" cy="5559049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9"/>
            <a:ext cx="10515600" cy="1325582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51"/>
            <a:ext cx="10515600" cy="435139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3750998"/>
            <a:ext cx="9843134" cy="811541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10093"/>
            <a:ext cx="7321550" cy="64756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9"/>
            <a:ext cx="10515600" cy="1325582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51"/>
            <a:ext cx="5181600" cy="435139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51"/>
            <a:ext cx="5181600" cy="435139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325582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86"/>
            <a:ext cx="5157787" cy="823924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46"/>
            <a:ext cx="5157787" cy="35741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86"/>
            <a:ext cx="5183188" cy="823924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46"/>
            <a:ext cx="5183188" cy="3574105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766258"/>
            <a:ext cx="10515600" cy="1325582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2"/>
            <a:ext cx="4165200" cy="1600223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65"/>
            <a:ext cx="5817374" cy="5094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8" y="2057429"/>
            <a:ext cx="4165200" cy="381164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30"/>
            <a:ext cx="1529316" cy="5811920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30"/>
            <a:ext cx="8879957" cy="581192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32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51"/>
            <a:ext cx="10515600" cy="4351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440"/>
            <a:ext cx="2743200" cy="365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40"/>
            <a:ext cx="4114800" cy="365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440"/>
            <a:ext cx="2743200" cy="365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jpeg"/><Relationship Id="rId8" Type="http://schemas.openxmlformats.org/officeDocument/2006/relationships/image" Target="../media/image54.jpeg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57.jpeg"/><Relationship Id="rId10" Type="http://schemas.openxmlformats.org/officeDocument/2006/relationships/image" Target="../media/image56.jpeg"/><Relationship Id="rId1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5.jpeg"/><Relationship Id="rId7" Type="http://schemas.openxmlformats.org/officeDocument/2006/relationships/image" Target="../media/image64.jpeg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73.jpeg"/><Relationship Id="rId7" Type="http://schemas.openxmlformats.org/officeDocument/2006/relationships/image" Target="../media/image72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1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30.jpe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325" y="107315"/>
            <a:ext cx="8729345" cy="871855"/>
          </a:xfrm>
        </p:spPr>
        <p:txBody>
          <a:bodyPr>
            <a:normAutofit fontScale="25000"/>
          </a:bodyPr>
          <a:p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Благотворительная организация «</a:t>
            </a:r>
            <a:r>
              <a:rPr lang="en-US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Za</a:t>
            </a:r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Победу! Казань»</a:t>
            </a:r>
            <a:endParaRPr lang="ru-RU" altLang="en-US" sz="10665" b="1" i="1">
              <a:solidFill>
                <a:srgbClr val="6A3A6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altLang="en-US" sz="1660" b="1" i="1"/>
          </a:p>
          <a:p>
            <a:endParaRPr lang="ru-RU" altLang="en-US" sz="1660" b="1" i="1"/>
          </a:p>
          <a:p>
            <a:pPr algn="l"/>
            <a:endParaRPr lang="ru-RU" altLang="en-US" sz="1660" b="1" i="1"/>
          </a:p>
        </p:txBody>
      </p:sp>
      <p:pic>
        <p:nvPicPr>
          <p:cNvPr id="4" name="Изображение 3" descr="C:\Users\User\Downloads\Telegram Desktop\photo_2023-08-25_17-42-06.jpgphoto_2023-08-25_17-42-06"/>
          <p:cNvPicPr>
            <a:picLocks noChangeAspect="1"/>
          </p:cNvPicPr>
          <p:nvPr/>
        </p:nvPicPr>
        <p:blipFill>
          <a:blip r:embed="rId1"/>
          <a:srcRect t="8178" b="8178"/>
          <a:stretch>
            <a:fillRect/>
          </a:stretch>
        </p:blipFill>
        <p:spPr>
          <a:xfrm>
            <a:off x="8936990" y="209550"/>
            <a:ext cx="3255010" cy="325501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00330" y="1381125"/>
            <a:ext cx="4986020" cy="51390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br>
              <a:rPr lang="ru-RU" altLang="en-US" sz="1400">
                <a:sym typeface="+mn-ea"/>
              </a:rPr>
            </a:br>
            <a:endParaRPr lang="ru-RU" altLang="ru-RU" sz="1600" b="1">
              <a:sym typeface="+mn-ea"/>
            </a:endParaRPr>
          </a:p>
          <a:p>
            <a:pPr algn="l"/>
            <a:r>
              <a:rPr lang="ru-RU" altLang="en-US" sz="1600" b="1" u="sng">
                <a:sym typeface="+mn-ea"/>
              </a:rPr>
              <a:t>Силами неравнодушных людей бойцам было передано:</a:t>
            </a:r>
            <a:endParaRPr lang="ru-RU" altLang="en-US" sz="1600">
              <a:sym typeface="+mn-ea"/>
            </a:endParaRPr>
          </a:p>
          <a:p>
            <a:pPr algn="l"/>
            <a:endParaRPr lang="ru-RU" altLang="en-US" sz="1400"/>
          </a:p>
          <a:p>
            <a:pPr algn="l"/>
            <a:r>
              <a:rPr lang="ru-RU" altLang="en-US" sz="1400"/>
              <a:t>- квадрокоптер Mavic 3, </a:t>
            </a:r>
            <a:endParaRPr lang="ru-RU" altLang="en-US" sz="1400"/>
          </a:p>
          <a:p>
            <a:pPr algn="l"/>
            <a:r>
              <a:rPr lang="ru-RU" altLang="en-US" sz="1400"/>
              <a:t>- квадрокоптер </a:t>
            </a:r>
            <a:r>
              <a:rPr lang="en-US" altLang="en-US" sz="1400"/>
              <a:t>Fimi</a:t>
            </a:r>
            <a:r>
              <a:rPr lang="ru-RU" altLang="en-US" sz="1400"/>
              <a:t> 2 шт</a:t>
            </a:r>
            <a:endParaRPr lang="ru-RU" altLang="en-US" sz="1400"/>
          </a:p>
          <a:p>
            <a:pPr algn="l"/>
            <a:r>
              <a:rPr lang="ru-RU" altLang="en-US" sz="1400"/>
              <a:t>- тепловизор </a:t>
            </a:r>
            <a:r>
              <a:rPr lang="en-US" altLang="en-US" sz="1400"/>
              <a:t>GUIDE TS450</a:t>
            </a:r>
            <a:endParaRPr lang="ru-RU" altLang="en-US" sz="1400"/>
          </a:p>
          <a:p>
            <a:pPr algn="l"/>
            <a:r>
              <a:rPr lang="ru-RU" altLang="en-US" sz="1400"/>
              <a:t>- три коллиматорных прицела, </a:t>
            </a:r>
            <a:endParaRPr lang="ru-RU" altLang="en-US" sz="1400"/>
          </a:p>
          <a:p>
            <a:pPr algn="l"/>
            <a:r>
              <a:rPr lang="ru-RU" altLang="en-US" sz="1400"/>
              <a:t>- </a:t>
            </a:r>
            <a:r>
              <a:rPr lang="en-US" altLang="ru-RU" sz="1400"/>
              <a:t>3</a:t>
            </a:r>
            <a:r>
              <a:rPr lang="ru-RU" altLang="en-US" sz="1400"/>
              <a:t>0 раций,</a:t>
            </a:r>
            <a:endParaRPr lang="ru-RU" altLang="en-US" sz="1400"/>
          </a:p>
          <a:p>
            <a:pPr algn="l"/>
            <a:r>
              <a:rPr lang="ru-RU" altLang="en-US" sz="1400"/>
              <a:t>- </a:t>
            </a:r>
            <a:r>
              <a:rPr lang="en-US" altLang="ru-RU" sz="1400"/>
              <a:t>7</a:t>
            </a:r>
            <a:r>
              <a:rPr lang="ru-RU" altLang="en-US" sz="1400"/>
              <a:t> кронштейнов на автомат, </a:t>
            </a:r>
            <a:endParaRPr lang="ru-RU" altLang="en-US" sz="1400"/>
          </a:p>
          <a:p>
            <a:pPr algn="l"/>
            <a:r>
              <a:rPr lang="ru-RU" altLang="en-US" sz="1400"/>
              <a:t>- пламегаситель на СВ-98, </a:t>
            </a:r>
            <a:endParaRPr lang="ru-RU" altLang="en-US" sz="1400"/>
          </a:p>
          <a:p>
            <a:pPr algn="l"/>
            <a:r>
              <a:rPr lang="ru-RU" altLang="en-US" sz="1400"/>
              <a:t>- </a:t>
            </a:r>
            <a:r>
              <a:rPr lang="en-US" altLang="ru-RU" sz="1400"/>
              <a:t>4</a:t>
            </a:r>
            <a:r>
              <a:rPr lang="ru-RU" altLang="en-US" sz="1400"/>
              <a:t> трубы разведчика,</a:t>
            </a:r>
            <a:endParaRPr lang="ru-RU" altLang="en-US" sz="1400"/>
          </a:p>
          <a:p>
            <a:pPr algn="l"/>
            <a:r>
              <a:rPr lang="ru-RU" altLang="en-US" sz="1400"/>
              <a:t>- 4 монокля с сеткой (2 монокля 12х45, 2 монокля 20х50),</a:t>
            </a:r>
            <a:endParaRPr lang="ru-RU" altLang="en-US" sz="1400"/>
          </a:p>
          <a:p>
            <a:pPr algn="l"/>
            <a:r>
              <a:rPr lang="ru-RU" altLang="en-US" sz="1400"/>
              <a:t>- 52 напашника с баллистикой (противоосколочные элементы)</a:t>
            </a:r>
            <a:endParaRPr lang="ru-RU" altLang="en-US" sz="1400"/>
          </a:p>
          <a:p>
            <a:pPr algn="l"/>
            <a:r>
              <a:rPr lang="ru-RU" altLang="en-US" sz="1400"/>
              <a:t>- 52 пятиточечника с баллистикой (противоосколочные эл-ты)</a:t>
            </a:r>
            <a:br>
              <a:rPr lang="ru-RU" altLang="en-US" sz="1400"/>
            </a:br>
            <a:r>
              <a:rPr lang="ru-RU" altLang="en-US" sz="1400"/>
              <a:t>- 7 элементов защиты шеи с баллистикой (противоосколочные эл-ты)</a:t>
            </a:r>
            <a:endParaRPr lang="ru-RU" altLang="en-US" sz="1400"/>
          </a:p>
          <a:p>
            <a:pPr algn="l"/>
            <a:r>
              <a:rPr lang="ru-RU" altLang="en-US" sz="1400"/>
              <a:t>- 1200 метров сварной сетки, 1000м арматуры для предотвращения </a:t>
            </a:r>
            <a:br>
              <a:rPr lang="ru-RU" altLang="en-US" sz="1400"/>
            </a:br>
            <a:r>
              <a:rPr lang="ru-RU" altLang="en-US" sz="1400"/>
              <a:t>сбросов с дронов. для защиты техники и военнослужащих,</a:t>
            </a:r>
            <a:endParaRPr lang="ru-RU" altLang="en-US" sz="1400"/>
          </a:p>
          <a:p>
            <a:pPr algn="l"/>
            <a:r>
              <a:rPr lang="ru-RU" altLang="en-US" sz="1400"/>
              <a:t>-</a:t>
            </a:r>
            <a:r>
              <a:rPr lang="en-US" altLang="ru-RU" sz="1400"/>
              <a:t> </a:t>
            </a:r>
            <a:r>
              <a:rPr lang="ru-RU" altLang="en-US" sz="1400"/>
              <a:t>Прицел на СВД, марки </a:t>
            </a:r>
            <a:r>
              <a:rPr lang="en-US" altLang="ru-RU" sz="1400"/>
              <a:t>Diamondback taktical 6-24</a:t>
            </a:r>
            <a:r>
              <a:rPr lang="ru-RU" altLang="ru-RU" sz="1400"/>
              <a:t>х50, </a:t>
            </a:r>
            <a:endParaRPr lang="ru-RU" altLang="ru-RU" sz="1400"/>
          </a:p>
          <a:p>
            <a:pPr algn="l"/>
            <a:endParaRPr lang="ru-RU" altLang="en-US" sz="1400">
              <a:sym typeface="+mn-ea"/>
            </a:endParaRPr>
          </a:p>
        </p:txBody>
      </p:sp>
      <p:pic>
        <p:nvPicPr>
          <p:cNvPr id="6" name="Изображение 5" descr="photo_2022-11-28_02-55-14"/>
          <p:cNvPicPr>
            <a:picLocks noChangeAspect="1"/>
          </p:cNvPicPr>
          <p:nvPr/>
        </p:nvPicPr>
        <p:blipFill>
          <a:blip r:embed="rId2"/>
          <a:srcRect l="13527" t="10844" r="13251" b="14818"/>
          <a:stretch>
            <a:fillRect/>
          </a:stretch>
        </p:blipFill>
        <p:spPr>
          <a:xfrm>
            <a:off x="9212580" y="3827145"/>
            <a:ext cx="2830830" cy="279908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086350" y="2547620"/>
            <a:ext cx="4229100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ru-RU" altLang="ru-RU" sz="1400">
                <a:sym typeface="+mn-ea"/>
              </a:rPr>
              <a:t>- Дальномер </a:t>
            </a:r>
            <a:r>
              <a:rPr lang="en-US" altLang="ru-RU" sz="1400">
                <a:sym typeface="+mn-ea"/>
              </a:rPr>
              <a:t>Sturman LE-032 </a:t>
            </a:r>
            <a:endParaRPr lang="en-US" altLang="ru-RU" sz="1400"/>
          </a:p>
          <a:p>
            <a:pPr algn="l"/>
            <a:r>
              <a:rPr lang="ru-RU" altLang="en-US" sz="1400">
                <a:sym typeface="+mn-ea"/>
              </a:rPr>
              <a:t>- Зрительная труба </a:t>
            </a:r>
            <a:r>
              <a:rPr lang="en-US" altLang="en-US" sz="1400">
                <a:sym typeface="+mn-ea"/>
              </a:rPr>
              <a:t>SIGHT MARK (user manual)</a:t>
            </a:r>
            <a:endParaRPr lang="en-US" altLang="en-US" sz="1400"/>
          </a:p>
          <a:p>
            <a:pPr algn="l"/>
            <a:r>
              <a:rPr lang="en-US" altLang="en-US" sz="1400">
                <a:sym typeface="+mn-ea"/>
              </a:rPr>
              <a:t>- 20 </a:t>
            </a:r>
            <a:r>
              <a:rPr lang="ru-RU" altLang="en-US" sz="1400">
                <a:sym typeface="+mn-ea"/>
              </a:rPr>
              <a:t>щупов для сапёров</a:t>
            </a:r>
            <a:endParaRPr lang="ru-RU" altLang="en-US" sz="1400"/>
          </a:p>
          <a:p>
            <a:pPr algn="l"/>
            <a:r>
              <a:rPr lang="ru-RU" altLang="en-US" sz="1400">
                <a:sym typeface="+mn-ea"/>
              </a:rPr>
              <a:t>- 487 метров акустических двужильных проводов для сапёров</a:t>
            </a:r>
            <a:br>
              <a:rPr lang="ru-RU" altLang="en-US" sz="1400">
                <a:sym typeface="+mn-ea"/>
              </a:rPr>
            </a:br>
            <a:r>
              <a:rPr lang="ru-RU" altLang="en-US" sz="1400">
                <a:sym typeface="+mn-ea"/>
              </a:rPr>
              <a:t>- Ноутбук </a:t>
            </a:r>
            <a:r>
              <a:rPr lang="en-US" altLang="en-US" sz="1400">
                <a:sym typeface="+mn-ea"/>
              </a:rPr>
              <a:t>Lenovo</a:t>
            </a:r>
            <a:r>
              <a:rPr lang="ru-RU" altLang="en-US" sz="1400">
                <a:sym typeface="+mn-ea"/>
              </a:rPr>
              <a:t> 2шт</a:t>
            </a:r>
            <a:endParaRPr lang="en-US" altLang="ru-RU" sz="1400"/>
          </a:p>
          <a:p>
            <a:pPr algn="l"/>
            <a:r>
              <a:rPr lang="en-US" altLang="ru-RU" sz="1400">
                <a:sym typeface="+mn-ea"/>
              </a:rPr>
              <a:t>- C</a:t>
            </a:r>
            <a:r>
              <a:rPr lang="ru-RU" altLang="ru-RU" sz="1400">
                <a:sym typeface="+mn-ea"/>
              </a:rPr>
              <a:t>ухой душ 2000 шт.</a:t>
            </a:r>
            <a:endParaRPr lang="en-US" altLang="ru-RU" sz="1400"/>
          </a:p>
          <a:p>
            <a:pPr algn="l"/>
            <a:r>
              <a:rPr lang="ru-RU" altLang="en-US" sz="1400">
                <a:sym typeface="+mn-ea"/>
              </a:rPr>
              <a:t>- Тренога карбоновая </a:t>
            </a:r>
            <a:r>
              <a:rPr lang="en-US" altLang="en-US" sz="1400">
                <a:sym typeface="+mn-ea"/>
              </a:rPr>
              <a:t>Innorel + </a:t>
            </a:r>
            <a:r>
              <a:rPr lang="ru-RU" altLang="en-US" sz="1400">
                <a:sym typeface="+mn-ea"/>
              </a:rPr>
              <a:t>шаровая опора + крепления</a:t>
            </a:r>
            <a:endParaRPr lang="ru-RU" altLang="en-US" sz="1400"/>
          </a:p>
          <a:p>
            <a:pPr algn="l"/>
            <a:r>
              <a:rPr lang="ru-RU" altLang="en-US" sz="1400">
                <a:sym typeface="+mn-ea"/>
              </a:rPr>
              <a:t>- Тренога карбоновая </a:t>
            </a:r>
            <a:r>
              <a:rPr lang="en-US" altLang="en-US" sz="1400">
                <a:sym typeface="+mn-ea"/>
              </a:rPr>
              <a:t>Dic I Mic E302C</a:t>
            </a:r>
            <a:endParaRPr lang="ru-RU" altLang="en-US" sz="1400"/>
          </a:p>
          <a:p>
            <a:pPr algn="l"/>
            <a:r>
              <a:rPr lang="ru-RU" altLang="en-US" sz="1400">
                <a:sym typeface="+mn-ea"/>
              </a:rPr>
              <a:t>- Сигнализатор обрывного типа «Кувшинка» - 4шт.</a:t>
            </a:r>
            <a:endParaRPr lang="ru-RU" altLang="ru-RU" sz="1400"/>
          </a:p>
          <a:p>
            <a:pPr algn="l"/>
            <a:r>
              <a:rPr lang="ru-RU" altLang="ru-RU" sz="1400">
                <a:sym typeface="+mn-ea"/>
              </a:rPr>
              <a:t>- 2 баллистических шлема + подвесная система </a:t>
            </a:r>
            <a:br>
              <a:rPr lang="ru-RU" altLang="ru-RU" sz="1400">
                <a:sym typeface="+mn-ea"/>
              </a:rPr>
            </a:br>
            <a:r>
              <a:rPr lang="en-US" altLang="ru-RU" sz="1400">
                <a:sym typeface="+mn-ea"/>
              </a:rPr>
              <a:t>Team Wendy</a:t>
            </a:r>
            <a:r>
              <a:rPr lang="ru-RU" altLang="en-US" sz="1400">
                <a:sym typeface="+mn-ea"/>
              </a:rPr>
              <a:t>,</a:t>
            </a:r>
            <a:endParaRPr lang="en-US" altLang="ru-RU" sz="1400"/>
          </a:p>
          <a:p>
            <a:pPr algn="l"/>
            <a:r>
              <a:rPr lang="ru-RU" altLang="en-US" sz="1400">
                <a:sym typeface="+mn-ea"/>
              </a:rPr>
              <a:t>- 40 карабинов горных, 60 карабинов обычных, усиленных.</a:t>
            </a:r>
            <a:endParaRPr lang="ru-RU" altLang="en-US" sz="1400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Домкрат автомобильный 4шт</a:t>
            </a:r>
            <a:endParaRPr lang="ru-RU" altLang="en-US" sz="1400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Шины + камеры на «Ниву» 4 шт (6 комплектов)</a:t>
            </a:r>
            <a:endParaRPr lang="ru-RU" altLang="en-US" sz="1400"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87325" y="876935"/>
            <a:ext cx="87490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b="1">
                <a:sym typeface="+mn-ea"/>
              </a:rPr>
              <a:t>Движение было основано 28 сентября 2022 года для поддержки военнослужащих, находящихся в зоне специальной военной операции.</a:t>
            </a:r>
            <a:endParaRPr lang="ru-RU" altLang="en-US" b="1"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735195" y="27940"/>
            <a:ext cx="2590800" cy="381000"/>
          </a:xfrm>
          <a:prstGeom prst="rect">
            <a:avLst/>
          </a:prstGeom>
        </p:spPr>
      </p:pic>
      <p:pic>
        <p:nvPicPr>
          <p:cNvPr id="5" name="Изображение 4" descr="photo_2023-10-13_15-07-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64485" cy="3839210"/>
          </a:xfrm>
          <a:prstGeom prst="rect">
            <a:avLst/>
          </a:prstGeom>
        </p:spPr>
      </p:pic>
      <p:pic>
        <p:nvPicPr>
          <p:cNvPr id="6" name="Изображение 5" descr="photo_2023-10-13_15-47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510" y="0"/>
            <a:ext cx="3412490" cy="4404360"/>
          </a:xfrm>
          <a:prstGeom prst="rect">
            <a:avLst/>
          </a:prstGeom>
        </p:spPr>
      </p:pic>
      <p:pic>
        <p:nvPicPr>
          <p:cNvPr id="7" name="Изображение 6" descr="photo_2023-10-13_15-47-09"/>
          <p:cNvPicPr>
            <a:picLocks noChangeAspect="1"/>
          </p:cNvPicPr>
          <p:nvPr/>
        </p:nvPicPr>
        <p:blipFill>
          <a:blip r:embed="rId4"/>
          <a:srcRect t="6066"/>
          <a:stretch>
            <a:fillRect/>
          </a:stretch>
        </p:blipFill>
        <p:spPr>
          <a:xfrm>
            <a:off x="2912110" y="551180"/>
            <a:ext cx="3020060" cy="6148705"/>
          </a:xfrm>
          <a:prstGeom prst="rect">
            <a:avLst/>
          </a:prstGeom>
        </p:spPr>
      </p:pic>
      <p:pic>
        <p:nvPicPr>
          <p:cNvPr id="8" name="Изображение 7" descr="photo_2023-10-13_15-47-12"/>
          <p:cNvPicPr>
            <a:picLocks noChangeAspect="1"/>
          </p:cNvPicPr>
          <p:nvPr/>
        </p:nvPicPr>
        <p:blipFill>
          <a:blip r:embed="rId5"/>
          <a:srcRect t="5636" b="28330"/>
          <a:stretch>
            <a:fillRect/>
          </a:stretch>
        </p:blipFill>
        <p:spPr>
          <a:xfrm>
            <a:off x="5979795" y="507365"/>
            <a:ext cx="2921000" cy="4179570"/>
          </a:xfrm>
          <a:prstGeom prst="rect">
            <a:avLst/>
          </a:prstGeom>
        </p:spPr>
      </p:pic>
      <p:pic>
        <p:nvPicPr>
          <p:cNvPr id="11" name="Изображение 10" descr="photo_2023-09-19_17-30-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" y="5351780"/>
            <a:ext cx="2714625" cy="1489075"/>
          </a:xfrm>
          <a:prstGeom prst="rect">
            <a:avLst/>
          </a:prstGeom>
        </p:spPr>
      </p:pic>
      <p:pic>
        <p:nvPicPr>
          <p:cNvPr id="12" name="Изображение 11" descr="photo_2023-09-19_17-32-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9795" y="4686935"/>
            <a:ext cx="2700655" cy="2025015"/>
          </a:xfrm>
          <a:prstGeom prst="rect">
            <a:avLst/>
          </a:prstGeom>
        </p:spPr>
      </p:pic>
      <p:pic>
        <p:nvPicPr>
          <p:cNvPr id="13" name="Изображение 12" descr="photo_2023-09-19_17-32-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9930" y="4374515"/>
            <a:ext cx="1741170" cy="2466340"/>
          </a:xfrm>
          <a:prstGeom prst="rect">
            <a:avLst/>
          </a:prstGeom>
        </p:spPr>
      </p:pic>
      <p:pic>
        <p:nvPicPr>
          <p:cNvPr id="14" name="Замещающее содержимое 13" descr="photo_2023-03-24_04-06-43"/>
          <p:cNvPicPr>
            <a:picLocks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74295" y="3734435"/>
            <a:ext cx="2715260" cy="15182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0239fe69c20c68713938acb98a26df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7715" y="2422525"/>
            <a:ext cx="3658235" cy="2057400"/>
          </a:xfrm>
          <a:prstGeom prst="rect">
            <a:avLst/>
          </a:prstGeom>
        </p:spPr>
      </p:pic>
      <p:pic>
        <p:nvPicPr>
          <p:cNvPr id="6" name="Изображение 5" descr="svazVA0sxw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715" y="155575"/>
            <a:ext cx="3658235" cy="2052320"/>
          </a:xfrm>
          <a:prstGeom prst="rect">
            <a:avLst/>
          </a:prstGeom>
        </p:spPr>
      </p:pic>
      <p:pic>
        <p:nvPicPr>
          <p:cNvPr id="7" name="Изображение 6" descr="65d79fcdac102_2024-02-24 Без Галстука 289 (Евгения Коцарь)_ютуб.mpg_snapshot_08.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15" y="4695190"/>
            <a:ext cx="3665220" cy="2061845"/>
          </a:xfrm>
          <a:prstGeom prst="rect">
            <a:avLst/>
          </a:prstGeom>
        </p:spPr>
      </p:pic>
      <p:pic>
        <p:nvPicPr>
          <p:cNvPr id="8" name="Изображение 7" descr="photo_2024-03-01_00-31-44"/>
          <p:cNvPicPr>
            <a:picLocks noChangeAspect="1"/>
          </p:cNvPicPr>
          <p:nvPr/>
        </p:nvPicPr>
        <p:blipFill>
          <a:blip r:embed="rId4"/>
          <a:srcRect t="7972"/>
          <a:stretch>
            <a:fillRect/>
          </a:stretch>
        </p:blipFill>
        <p:spPr>
          <a:xfrm>
            <a:off x="0" y="0"/>
            <a:ext cx="1881505" cy="3750310"/>
          </a:xfrm>
          <a:prstGeom prst="rect">
            <a:avLst/>
          </a:prstGeom>
        </p:spPr>
      </p:pic>
      <p:pic>
        <p:nvPicPr>
          <p:cNvPr id="9" name="Изображение 8" descr="photo_2024-03-01_00-31-47"/>
          <p:cNvPicPr>
            <a:picLocks noChangeAspect="1"/>
          </p:cNvPicPr>
          <p:nvPr/>
        </p:nvPicPr>
        <p:blipFill>
          <a:blip r:embed="rId5"/>
          <a:srcRect t="7750"/>
          <a:stretch>
            <a:fillRect/>
          </a:stretch>
        </p:blipFill>
        <p:spPr>
          <a:xfrm>
            <a:off x="1881505" y="0"/>
            <a:ext cx="1971040" cy="3938905"/>
          </a:xfrm>
          <a:prstGeom prst="rect">
            <a:avLst/>
          </a:prstGeom>
        </p:spPr>
      </p:pic>
      <p:pic>
        <p:nvPicPr>
          <p:cNvPr id="10" name="Изображение 9" descr="photo_2024-03-01_00-31-49"/>
          <p:cNvPicPr>
            <a:picLocks noChangeAspect="1"/>
          </p:cNvPicPr>
          <p:nvPr/>
        </p:nvPicPr>
        <p:blipFill>
          <a:blip r:embed="rId6"/>
          <a:srcRect t="7750"/>
          <a:stretch>
            <a:fillRect/>
          </a:stretch>
        </p:blipFill>
        <p:spPr>
          <a:xfrm>
            <a:off x="3852545" y="0"/>
            <a:ext cx="1970405" cy="3938270"/>
          </a:xfrm>
          <a:prstGeom prst="rect">
            <a:avLst/>
          </a:prstGeom>
        </p:spPr>
      </p:pic>
      <p:pic>
        <p:nvPicPr>
          <p:cNvPr id="11" name="Изображение 10" descr="photo_2024-03-01_00-31-52"/>
          <p:cNvPicPr>
            <a:picLocks noChangeAspect="1"/>
          </p:cNvPicPr>
          <p:nvPr/>
        </p:nvPicPr>
        <p:blipFill>
          <a:blip r:embed="rId7"/>
          <a:srcRect t="8852"/>
          <a:stretch>
            <a:fillRect/>
          </a:stretch>
        </p:blipFill>
        <p:spPr>
          <a:xfrm>
            <a:off x="5892800" y="0"/>
            <a:ext cx="2345690" cy="4073525"/>
          </a:xfrm>
          <a:prstGeom prst="rect">
            <a:avLst/>
          </a:prstGeom>
        </p:spPr>
      </p:pic>
      <p:pic>
        <p:nvPicPr>
          <p:cNvPr id="12" name="Изображение 11" descr="photo_2024-03-01_00-31-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67150"/>
            <a:ext cx="1750060" cy="2990850"/>
          </a:xfrm>
          <a:prstGeom prst="rect">
            <a:avLst/>
          </a:prstGeom>
        </p:spPr>
      </p:pic>
      <p:pic>
        <p:nvPicPr>
          <p:cNvPr id="13" name="Изображение 12" descr="photo_2024-03-01_00-31-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535" y="3938905"/>
            <a:ext cx="1491615" cy="2920365"/>
          </a:xfrm>
          <a:prstGeom prst="rect">
            <a:avLst/>
          </a:prstGeom>
        </p:spPr>
      </p:pic>
      <p:pic>
        <p:nvPicPr>
          <p:cNvPr id="14" name="Изображение 13" descr="photo_2024-03-01_00-31-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985" y="3963035"/>
            <a:ext cx="1534160" cy="2794000"/>
          </a:xfrm>
          <a:prstGeom prst="rect">
            <a:avLst/>
          </a:prstGeom>
        </p:spPr>
      </p:pic>
      <p:pic>
        <p:nvPicPr>
          <p:cNvPr id="15" name="Изображение 14" descr="photo_2024-03-01_00-32-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3405" y="4479925"/>
            <a:ext cx="2686050" cy="20161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7745" y="111125"/>
            <a:ext cx="7255510" cy="303530"/>
          </a:xfrm>
          <a:ln>
            <a:solidFill>
              <a:schemeClr val="tx1"/>
            </a:solidFill>
          </a:ln>
        </p:spPr>
        <p:txBody>
          <a:bodyPr>
            <a:noAutofit/>
          </a:bodyPr>
          <a:p>
            <a:pPr algn="ctr"/>
            <a:r>
              <a:rPr lang="ru-RU" altLang="en-US" sz="2400"/>
              <a:t>Обратная связь от бойцов с благодарностью</a:t>
            </a:r>
            <a:endParaRPr lang="ru-RU" altLang="en-US" sz="24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photo_2023-03-24_04-05-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" y="641350"/>
            <a:ext cx="3251200" cy="1748155"/>
          </a:xfrm>
          <a:prstGeom prst="rect">
            <a:avLst/>
          </a:prstGeom>
        </p:spPr>
      </p:pic>
      <p:pic>
        <p:nvPicPr>
          <p:cNvPr id="6" name="Изображение 5" descr="photo_2023-03-24_04-05-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620" y="641350"/>
            <a:ext cx="3302635" cy="1847215"/>
          </a:xfrm>
          <a:prstGeom prst="rect">
            <a:avLst/>
          </a:prstGeom>
        </p:spPr>
      </p:pic>
      <p:pic>
        <p:nvPicPr>
          <p:cNvPr id="7" name="Изображение 6" descr="photo_2023-03-24_04-06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" y="2616200"/>
            <a:ext cx="3250565" cy="1811020"/>
          </a:xfrm>
          <a:prstGeom prst="rect">
            <a:avLst/>
          </a:prstGeom>
        </p:spPr>
      </p:pic>
      <p:pic>
        <p:nvPicPr>
          <p:cNvPr id="8" name="Изображение 7" descr="photo_2023-03-24_04-06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620" y="2715260"/>
            <a:ext cx="3302635" cy="1845310"/>
          </a:xfrm>
          <a:prstGeom prst="rect">
            <a:avLst/>
          </a:prstGeom>
        </p:spPr>
      </p:pic>
      <p:pic>
        <p:nvPicPr>
          <p:cNvPr id="9" name="Изображение 8" descr="photo_2023-03-24_04-06-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" y="4752340"/>
            <a:ext cx="3250565" cy="1755775"/>
          </a:xfrm>
          <a:prstGeom prst="rect">
            <a:avLst/>
          </a:prstGeom>
        </p:spPr>
      </p:pic>
      <p:pic>
        <p:nvPicPr>
          <p:cNvPr id="10" name="Изображение 9" descr="photo_2023-03-24_04-06-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145" y="4787265"/>
            <a:ext cx="3293110" cy="1795780"/>
          </a:xfrm>
          <a:prstGeom prst="rect">
            <a:avLst/>
          </a:prstGeom>
        </p:spPr>
      </p:pic>
      <p:pic>
        <p:nvPicPr>
          <p:cNvPr id="11" name="Изображение 10" descr="photo_2023-03-24_04-06-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9335" y="641350"/>
            <a:ext cx="4869180" cy="2747010"/>
          </a:xfrm>
          <a:prstGeom prst="rect">
            <a:avLst/>
          </a:prstGeom>
        </p:spPr>
      </p:pic>
      <p:pic>
        <p:nvPicPr>
          <p:cNvPr id="12" name="Изображение 11" descr="photo_2023-03-24_04-06-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9335" y="3733800"/>
            <a:ext cx="4892040" cy="27743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 descr="photo_2023-10-13_14-44-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40" y="470535"/>
            <a:ext cx="3294380" cy="2471420"/>
          </a:xfrm>
          <a:prstGeom prst="rect">
            <a:avLst/>
          </a:prstGeom>
        </p:spPr>
      </p:pic>
      <p:pic>
        <p:nvPicPr>
          <p:cNvPr id="6" name="Изображение 5" descr="photo_2023-10-13_14-44-45"/>
          <p:cNvPicPr>
            <a:picLocks noChangeAspect="1"/>
          </p:cNvPicPr>
          <p:nvPr/>
        </p:nvPicPr>
        <p:blipFill>
          <a:blip r:embed="rId2"/>
          <a:srcRect t="17114"/>
          <a:stretch>
            <a:fillRect/>
          </a:stretch>
        </p:blipFill>
        <p:spPr>
          <a:xfrm>
            <a:off x="9603740" y="436880"/>
            <a:ext cx="2443480" cy="3177540"/>
          </a:xfrm>
          <a:prstGeom prst="rect">
            <a:avLst/>
          </a:prstGeom>
        </p:spPr>
      </p:pic>
      <p:pic>
        <p:nvPicPr>
          <p:cNvPr id="7" name="Изображение 6" descr="photo_2023-10-13_14-44-53"/>
          <p:cNvPicPr>
            <a:picLocks noChangeAspect="1"/>
          </p:cNvPicPr>
          <p:nvPr/>
        </p:nvPicPr>
        <p:blipFill>
          <a:blip r:embed="rId3"/>
          <a:srcRect t="17005" b="27810"/>
          <a:stretch>
            <a:fillRect/>
          </a:stretch>
        </p:blipFill>
        <p:spPr>
          <a:xfrm>
            <a:off x="217805" y="3011805"/>
            <a:ext cx="3160395" cy="3778250"/>
          </a:xfrm>
          <a:prstGeom prst="rect">
            <a:avLst/>
          </a:prstGeom>
        </p:spPr>
      </p:pic>
      <p:pic>
        <p:nvPicPr>
          <p:cNvPr id="17" name="Изображение 16" descr="photo_2023-10-13_14-45-03"/>
          <p:cNvPicPr>
            <a:picLocks noChangeAspect="1"/>
          </p:cNvPicPr>
          <p:nvPr/>
        </p:nvPicPr>
        <p:blipFill>
          <a:blip r:embed="rId4"/>
          <a:srcRect r="10037" b="6625"/>
          <a:stretch>
            <a:fillRect/>
          </a:stretch>
        </p:blipFill>
        <p:spPr>
          <a:xfrm>
            <a:off x="3536950" y="3329305"/>
            <a:ext cx="2473325" cy="3423920"/>
          </a:xfrm>
          <a:prstGeom prst="rect">
            <a:avLst/>
          </a:prstGeom>
        </p:spPr>
      </p:pic>
      <p:pic>
        <p:nvPicPr>
          <p:cNvPr id="18" name="Изображение 17" descr="photo_2023-10-13_14-44-26"/>
          <p:cNvPicPr>
            <a:picLocks noChangeAspect="1"/>
          </p:cNvPicPr>
          <p:nvPr/>
        </p:nvPicPr>
        <p:blipFill>
          <a:blip r:embed="rId5"/>
          <a:srcRect b="27761"/>
          <a:stretch>
            <a:fillRect/>
          </a:stretch>
        </p:blipFill>
        <p:spPr>
          <a:xfrm>
            <a:off x="9603740" y="3651250"/>
            <a:ext cx="2442845" cy="3138805"/>
          </a:xfrm>
          <a:prstGeom prst="rect">
            <a:avLst/>
          </a:prstGeom>
        </p:spPr>
      </p:pic>
      <p:pic>
        <p:nvPicPr>
          <p:cNvPr id="4" name="Замещающее содержимое 3" descr="photo_2023-03-24_04-31-34"/>
          <p:cNvPicPr>
            <a:picLocks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3536950" y="596900"/>
            <a:ext cx="3589655" cy="2536190"/>
          </a:xfrm>
          <a:prstGeom prst="rect">
            <a:avLst/>
          </a:prstGeom>
        </p:spPr>
      </p:pic>
      <p:pic>
        <p:nvPicPr>
          <p:cNvPr id="11" name="Замещающее содержимое 10" descr="photo_2023-03-15_13-29-32"/>
          <p:cNvPicPr>
            <a:picLocks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05525" y="3947795"/>
            <a:ext cx="3402965" cy="2448560"/>
          </a:xfrm>
          <a:prstGeom prst="rect">
            <a:avLst/>
          </a:prstGeom>
        </p:spPr>
      </p:pic>
      <p:pic>
        <p:nvPicPr>
          <p:cNvPr id="15" name="Изображение 14" descr="photo_2023-10-13_16-01-46"/>
          <p:cNvPicPr>
            <a:picLocks noChangeAspect="1"/>
          </p:cNvPicPr>
          <p:nvPr/>
        </p:nvPicPr>
        <p:blipFill>
          <a:blip r:embed="rId8"/>
          <a:srcRect t="8395" b="12001"/>
          <a:stretch>
            <a:fillRect/>
          </a:stretch>
        </p:blipFill>
        <p:spPr>
          <a:xfrm>
            <a:off x="7268210" y="596900"/>
            <a:ext cx="2175510" cy="3080385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/>
        </p:nvSpPr>
        <p:spPr>
          <a:xfrm>
            <a:off x="2468880" y="97155"/>
            <a:ext cx="7255510" cy="303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altLang="en-US" sz="2400"/>
              <a:t>Обратная связь от бойцов с благодарностью</a:t>
            </a:r>
            <a:endParaRPr lang="ru-RU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86690" y="1062355"/>
            <a:ext cx="4055110" cy="5795645"/>
          </a:xfrm>
        </p:spPr>
        <p:txBody>
          <a:bodyPr>
            <a:noAutofit/>
          </a:bodyPr>
          <a:p>
            <a:pPr algn="l" defTabSz="914400">
              <a:lnSpc>
                <a:spcPct val="100000"/>
              </a:lnSpc>
            </a:pPr>
            <a:endParaRPr lang="ru-RU" altLang="en-US" sz="625"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 Неоднократная оплата покупки запчастей на машину для бойцов </a:t>
            </a:r>
            <a:b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</a:b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«За ленточкой»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- 5 защитных костюмов снайперам, </a:t>
            </a:r>
            <a:b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</a:b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- 30 спальных мешков, 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маскировочная белая сеть 12х18 метров, 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теплоиды 60 уп., самонагревающиеся стельки 40 уп, 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- 100 бескаркасных носилок,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- 107 укомплектованных аптечек 1 эшелона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медикаменты в большом количестве,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термобельё, носки х/б, носки термо, носки шерстяные в большом количестве,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шапки, балаклавы в большом количестве,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пятиточечники в большом количестве,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Бензопилы 10 шт.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Учебные пособия по оказанию медецинской помощи 555 шт.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- Электроды 30уп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cs typeface="+mn-lt"/>
                <a:sym typeface="+mn-ea"/>
              </a:rPr>
              <a:t>- Сварочный аппарат 5шт.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cs typeface="+mn-lt"/>
                <a:sym typeface="+mn-ea"/>
              </a:rPr>
              <a:t>- Маски для сварки 10 шт.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cs typeface="+mn-lt"/>
                <a:sym typeface="+mn-ea"/>
              </a:rPr>
              <a:t>- Шины «Крамера» - 10 комп.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solidFill>
                  <a:schemeClr val="tx1"/>
                </a:solidFill>
                <a:cs typeface="+mn-lt"/>
                <a:sym typeface="+mn-ea"/>
              </a:rPr>
              <a:t>- Лопаты, кувалды, кирки, топоры, ножовки, монтажная пена</a:t>
            </a:r>
            <a:r>
              <a:rPr lang="en-US" altLang="ru-RU" sz="1400">
                <a:solidFill>
                  <a:schemeClr val="tx1"/>
                </a:solidFill>
                <a:cs typeface="+mn-lt"/>
                <a:sym typeface="+mn-ea"/>
              </a:rPr>
              <a:t> -</a:t>
            </a:r>
            <a:r>
              <a:rPr lang="ru-RU" altLang="en-US" sz="1400">
                <a:solidFill>
                  <a:schemeClr val="tx1"/>
                </a:solidFill>
                <a:cs typeface="+mn-lt"/>
                <a:sym typeface="+mn-ea"/>
              </a:rPr>
              <a:t> в большом количестве.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</p:txBody>
      </p:sp>
      <p:pic>
        <p:nvPicPr>
          <p:cNvPr id="2" name="Изображение 1" descr="C:\Users\User\Downloads\Telegram Desktop\photo_2023-08-25_17-42-06.jpgphoto_2023-08-25_17-42-06"/>
          <p:cNvPicPr>
            <a:picLocks noChangeAspect="1"/>
          </p:cNvPicPr>
          <p:nvPr/>
        </p:nvPicPr>
        <p:blipFill>
          <a:blip r:embed="rId1"/>
          <a:srcRect t="8178" b="8178"/>
          <a:stretch>
            <a:fillRect/>
          </a:stretch>
        </p:blipFill>
        <p:spPr>
          <a:xfrm>
            <a:off x="8936990" y="209550"/>
            <a:ext cx="3255010" cy="3255010"/>
          </a:xfrm>
          <a:prstGeom prst="rect">
            <a:avLst/>
          </a:prstGeom>
        </p:spPr>
      </p:pic>
      <p:pic>
        <p:nvPicPr>
          <p:cNvPr id="5" name="Изображение 4" descr="photo_2022-11-28_02-55-14"/>
          <p:cNvPicPr>
            <a:picLocks noChangeAspect="1"/>
          </p:cNvPicPr>
          <p:nvPr/>
        </p:nvPicPr>
        <p:blipFill>
          <a:blip r:embed="rId2"/>
          <a:srcRect l="13527" t="10844" r="13251" b="14818"/>
          <a:stretch>
            <a:fillRect/>
          </a:stretch>
        </p:blipFill>
        <p:spPr>
          <a:xfrm>
            <a:off x="9212580" y="3827145"/>
            <a:ext cx="2830830" cy="2799080"/>
          </a:xfrm>
          <a:prstGeom prst="rect">
            <a:avLst/>
          </a:prstGeom>
        </p:spPr>
      </p:pic>
      <p:sp>
        <p:nvSpPr>
          <p:cNvPr id="9" name="Подзаголовок 2"/>
          <p:cNvSpPr>
            <a:spLocks noGrp="1"/>
          </p:cNvSpPr>
          <p:nvPr/>
        </p:nvSpPr>
        <p:spPr>
          <a:xfrm>
            <a:off x="207645" y="345440"/>
            <a:ext cx="8729345" cy="8718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Благотворительная организация «</a:t>
            </a:r>
            <a:r>
              <a:rPr lang="en-US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Za</a:t>
            </a:r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Победу! Казань»</a:t>
            </a:r>
            <a:endParaRPr lang="ru-RU" altLang="en-US" sz="10665" b="1" i="1">
              <a:solidFill>
                <a:srgbClr val="6A3A6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altLang="en-US" sz="1660" b="1" i="1"/>
          </a:p>
          <a:p>
            <a:endParaRPr lang="ru-RU" altLang="en-US" sz="1660" b="1" i="1"/>
          </a:p>
          <a:p>
            <a:pPr algn="l"/>
            <a:endParaRPr lang="ru-RU" altLang="en-US" sz="1660" b="1" i="1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4328160" y="1308100"/>
            <a:ext cx="4608830" cy="5318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cs typeface="+mn-lt"/>
                <a:sym typeface="+mn-ea"/>
              </a:rPr>
              <a:t>- Газовые баллоны в большом количестве (более 300 б)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en-US" altLang="ru-RU" sz="1400">
                <a:cs typeface="+mn-lt"/>
                <a:sym typeface="+mn-ea"/>
              </a:rPr>
              <a:t>- </a:t>
            </a:r>
            <a:r>
              <a:rPr lang="ru-RU" altLang="ru-RU" sz="1400">
                <a:cs typeface="+mn-lt"/>
                <a:sym typeface="+mn-ea"/>
              </a:rPr>
              <a:t>Пенка-отражатель 500м</a:t>
            </a:r>
            <a:endParaRPr lang="ru-RU" altLang="ru-RU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ru-RU" sz="1400">
                <a:cs typeface="+mn-lt"/>
                <a:sym typeface="+mn-ea"/>
              </a:rPr>
              <a:t>- Мешки для окопов и блиндажей 4200 шт.</a:t>
            </a:r>
            <a:endParaRPr lang="ru-RU" altLang="ru-RU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ru-RU" sz="1400">
                <a:cs typeface="+mn-lt"/>
                <a:sym typeface="+mn-ea"/>
              </a:rPr>
              <a:t>- Баннеры для окопов и блиндажей 50 шт (различного размера)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cs typeface="+mn-lt"/>
                <a:sym typeface="+mn-ea"/>
              </a:rPr>
              <a:t>- Одноразовая посуда в большом количестве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cs typeface="+mn-lt"/>
                <a:sym typeface="+mn-ea"/>
              </a:rPr>
              <a:t>- Гигиенический гель для рук, более 500 бутылей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cs typeface="+mn-lt"/>
                <a:sym typeface="+mn-ea"/>
              </a:rPr>
              <a:t>- Большое количество строительных материалов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cs typeface="+mn-lt"/>
                <a:sym typeface="+mn-ea"/>
              </a:rPr>
              <a:t>- Батарейки (алкалиновые, аккумуляторные) различного типа - в большом количестве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cs typeface="+mn-lt"/>
                <a:sym typeface="+mn-ea"/>
              </a:rPr>
              <a:t>- Большое количество гуманитарной помощи (продукты, бытовая химия, газовые баллоны, репелленты)</a:t>
            </a:r>
            <a:endParaRPr lang="ru-RU" altLang="en-US" sz="1400"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cs typeface="+mn-lt"/>
                <a:sym typeface="+mn-ea"/>
              </a:rPr>
              <a:t>- Бронежилеты с керамическими плитами БР5 - 7шт</a:t>
            </a: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>
                <a:cs typeface="+mn-lt"/>
                <a:sym typeface="+mn-ea"/>
              </a:rPr>
              <a:t>-  Печки саляро-газ - 22шт + фитиль 100шт</a:t>
            </a:r>
            <a:br>
              <a:rPr lang="ru-RU" altLang="en-US" sz="1400">
                <a:cs typeface="+mn-lt"/>
                <a:sym typeface="+mn-ea"/>
              </a:rPr>
            </a:br>
            <a:r>
              <a:rPr lang="ru-RU" altLang="en-US" sz="1400">
                <a:cs typeface="+mn-lt"/>
                <a:sym typeface="+mn-ea"/>
              </a:rPr>
              <a:t>- Дизельный генератор - 2 шт</a:t>
            </a:r>
            <a:br>
              <a:rPr lang="ru-RU" altLang="en-US" sz="1400">
                <a:cs typeface="+mn-lt"/>
                <a:sym typeface="+mn-ea"/>
              </a:rPr>
            </a:br>
            <a:r>
              <a:rPr lang="ru-RU" altLang="en-US" sz="1400">
                <a:cs typeface="+mn-lt"/>
                <a:sym typeface="+mn-ea"/>
              </a:rPr>
              <a:t>- Бензиновый генератор - 2 шт</a:t>
            </a:r>
            <a:br>
              <a:rPr lang="ru-RU" altLang="en-US" sz="1400">
                <a:cs typeface="+mn-lt"/>
                <a:sym typeface="+mn-ea"/>
              </a:rPr>
            </a:br>
            <a:r>
              <a:rPr lang="ru-RU" altLang="en-US" sz="1400">
                <a:cs typeface="+mn-lt"/>
                <a:sym typeface="+mn-ea"/>
              </a:rPr>
              <a:t>- Масло для генератора - 48 б. </a:t>
            </a:r>
            <a:br>
              <a:rPr lang="ru-RU" altLang="en-US" sz="1400">
                <a:cs typeface="+mn-lt"/>
                <a:sym typeface="+mn-ea"/>
              </a:rPr>
            </a:br>
            <a:r>
              <a:rPr lang="ru-RU" altLang="en-US" sz="1400">
                <a:cs typeface="+mn-lt"/>
                <a:sym typeface="+mn-ea"/>
              </a:rPr>
              <a:t>- Тепловизионный монокуляр </a:t>
            </a:r>
            <a:r>
              <a:rPr lang="en-US" altLang="en-US" sz="1400">
                <a:cs typeface="+mn-lt"/>
                <a:sym typeface="+mn-ea"/>
              </a:rPr>
              <a:t>IRAY AFFO AP13 </a:t>
            </a:r>
            <a:r>
              <a:rPr lang="ru-RU" altLang="en-US" sz="1400">
                <a:cs typeface="+mn-lt"/>
                <a:sym typeface="+mn-ea"/>
              </a:rPr>
              <a:t>- 1шт.</a:t>
            </a:r>
            <a:br>
              <a:rPr lang="ru-RU" altLang="en-US" sz="1400">
                <a:cs typeface="+mn-lt"/>
                <a:sym typeface="+mn-ea"/>
              </a:rPr>
            </a:br>
            <a:r>
              <a:rPr lang="ru-RU" altLang="en-US" sz="1400">
                <a:cs typeface="+mn-lt"/>
                <a:sym typeface="+mn-ea"/>
              </a:rPr>
              <a:t>- Поуэрбанк</a:t>
            </a:r>
            <a:r>
              <a:rPr lang="en-US" altLang="ru-RU" sz="1400">
                <a:cs typeface="+mn-lt"/>
                <a:sym typeface="+mn-ea"/>
              </a:rPr>
              <a:t> - </a:t>
            </a:r>
            <a:r>
              <a:rPr lang="ru-RU" altLang="en-US" sz="1400">
                <a:cs typeface="+mn-lt"/>
                <a:sym typeface="+mn-ea"/>
              </a:rPr>
              <a:t>15 шт.</a:t>
            </a:r>
            <a:br>
              <a:rPr lang="ru-RU" altLang="en-US" sz="1400">
                <a:cs typeface="+mn-lt"/>
                <a:sym typeface="+mn-ea"/>
              </a:rPr>
            </a:br>
            <a:r>
              <a:rPr lang="ru-RU" altLang="en-US" sz="1400">
                <a:cs typeface="+mn-lt"/>
                <a:sym typeface="+mn-ea"/>
              </a:rPr>
              <a:t>- Рюкзак штурмовой - 7 шт</a:t>
            </a:r>
            <a:br>
              <a:rPr lang="ru-RU" altLang="en-US" sz="1400">
                <a:cs typeface="+mn-lt"/>
                <a:sym typeface="+mn-ea"/>
              </a:rPr>
            </a:br>
            <a:r>
              <a:rPr lang="ru-RU" altLang="en-US" sz="1400">
                <a:cs typeface="+mn-lt"/>
                <a:sym typeface="+mn-ea"/>
              </a:rPr>
              <a:t>- Рюкзак снайпера - 1 шт.</a:t>
            </a:r>
            <a:br>
              <a:rPr lang="ru-RU" altLang="en-US" sz="1400">
                <a:cs typeface="+mn-lt"/>
                <a:sym typeface="+mn-ea"/>
              </a:rPr>
            </a:br>
            <a:endParaRPr lang="ru-RU" altLang="en-US" sz="1400">
              <a:solidFill>
                <a:schemeClr val="tx1"/>
              </a:solidFill>
              <a:latin typeface="+mn-lt"/>
              <a:cs typeface="+mn-lt"/>
              <a:sym typeface="+mn-ea"/>
            </a:endParaRPr>
          </a:p>
          <a:p>
            <a:pPr algn="l" defTabSz="914400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en-US" sz="1400" b="1">
                <a:cs typeface="+mn-lt"/>
                <a:sym typeface="+mn-ea"/>
              </a:rPr>
              <a:t>ВСЕГО на фронт было отправлено 300 тонн гуманитарного груза</a:t>
            </a:r>
            <a:r>
              <a:rPr lang="ru-RU" altLang="en-US" sz="1200" b="1">
                <a:cs typeface="+mn-lt"/>
                <a:sym typeface="+mn-ea"/>
              </a:rPr>
              <a:t>.</a:t>
            </a:r>
            <a:endParaRPr lang="ru-RU" altLang="en-US" sz="1200">
              <a:solidFill>
                <a:schemeClr val="tx1"/>
              </a:solidFill>
              <a:latin typeface="+mn-lt"/>
              <a:cs typeface="+mn-lt"/>
            </a:endParaRPr>
          </a:p>
          <a:p>
            <a:pPr>
              <a:lnSpc>
                <a:spcPct val="75000"/>
              </a:lnSpc>
              <a:spcBef>
                <a:spcPts val="750"/>
              </a:spcBef>
              <a:spcAft>
                <a:spcPts val="0"/>
              </a:spcAft>
            </a:pPr>
            <a:endParaRPr lang="ru-RU" altLang="en-US" sz="1200">
              <a:solidFill>
                <a:schemeClr val="tx1"/>
              </a:solidFill>
              <a:latin typeface="+mn-lt"/>
              <a:cs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887246" y="939259"/>
            <a:ext cx="4505894" cy="4351550"/>
          </a:xfrm>
        </p:spPr>
        <p:txBody>
          <a:bodyPr>
            <a:noAutofit/>
          </a:bodyPr>
          <a:p>
            <a:pPr algn="l" defTabSz="914400">
              <a:lnSpc>
                <a:spcPct val="100000"/>
              </a:lnSpc>
            </a:pPr>
            <a:br>
              <a:rPr lang="ru-RU" altLang="en-US" sz="1110">
                <a:solidFill>
                  <a:schemeClr val="tx1"/>
                </a:solidFill>
                <a:latin typeface="+mn-lt"/>
                <a:cs typeface="+mn-lt"/>
                <a:sym typeface="+mn-ea"/>
              </a:rPr>
            </a:br>
            <a:endParaRPr lang="ru-RU" altLang="en-US" sz="1110">
              <a:solidFill>
                <a:schemeClr val="tx1"/>
              </a:solidFill>
              <a:latin typeface="+mn-lt"/>
              <a:cs typeface="+mn-lt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207645" y="2426970"/>
            <a:ext cx="856107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b="1" u="sng">
                <a:sym typeface="+mn-ea"/>
              </a:rPr>
              <a:t>Силами волонтеров пошивочного цеха  бойцам было передано:</a:t>
            </a:r>
            <a:br>
              <a:rPr lang="ru-RU" altLang="en-US" b="1" u="sng">
                <a:sym typeface="+mn-ea"/>
              </a:rPr>
            </a:br>
            <a:endParaRPr lang="ru-RU" altLang="en-US" b="1"/>
          </a:p>
          <a:p>
            <a:pPr algn="l"/>
            <a:r>
              <a:rPr lang="ru-RU" altLang="en-US">
                <a:sym typeface="+mn-ea"/>
              </a:rPr>
              <a:t>- 102 белых маскировочных костюма + белый пиксель,</a:t>
            </a:r>
            <a:br>
              <a:rPr lang="ru-RU" altLang="en-US">
                <a:sym typeface="+mn-ea"/>
              </a:rPr>
            </a:br>
            <a:r>
              <a:rPr lang="ru-RU" altLang="en-US">
                <a:sym typeface="+mn-ea"/>
              </a:rPr>
              <a:t>- 30 коричневых маскировочных костюмов,</a:t>
            </a:r>
            <a:endParaRPr lang="ru-RU" altLang="en-US"/>
          </a:p>
          <a:p>
            <a:pPr algn="l"/>
            <a:r>
              <a:rPr lang="ru-RU" altLang="en-US">
                <a:sym typeface="+mn-ea"/>
              </a:rPr>
              <a:t>- 530 флисовых балаклав, </a:t>
            </a:r>
            <a:br>
              <a:rPr lang="ru-RU" altLang="en-US">
                <a:sym typeface="+mn-ea"/>
              </a:rPr>
            </a:br>
            <a:r>
              <a:rPr lang="ru-RU" altLang="en-US">
                <a:sym typeface="+mn-ea"/>
              </a:rPr>
              <a:t>- 468 флисовых шапок</a:t>
            </a:r>
            <a:br>
              <a:rPr lang="ru-RU" altLang="en-US">
                <a:sym typeface="+mn-ea"/>
              </a:rPr>
            </a:br>
            <a:r>
              <a:rPr lang="ru-RU" altLang="en-US">
                <a:sym typeface="+mn-ea"/>
              </a:rPr>
              <a:t>- 468 флисовых снудов</a:t>
            </a:r>
            <a:endParaRPr lang="ru-RU" altLang="en-US"/>
          </a:p>
          <a:p>
            <a:pPr algn="l"/>
            <a:r>
              <a:rPr lang="ru-RU" altLang="en-US">
                <a:sym typeface="+mn-ea"/>
              </a:rPr>
              <a:t>- 210 флисовых костюмов,</a:t>
            </a:r>
            <a:endParaRPr lang="ru-RU" altLang="en-US"/>
          </a:p>
          <a:p>
            <a:pPr algn="l"/>
            <a:r>
              <a:rPr lang="ru-RU" altLang="en-US">
                <a:sym typeface="+mn-ea"/>
              </a:rPr>
              <a:t>- 145 эвакуационных строп,</a:t>
            </a:r>
            <a:endParaRPr lang="ru-RU" altLang="en-US"/>
          </a:p>
          <a:p>
            <a:pPr algn="l"/>
            <a:r>
              <a:rPr lang="ru-RU" altLang="en-US">
                <a:sym typeface="+mn-ea"/>
              </a:rPr>
              <a:t>- 50 утепленных бахил,</a:t>
            </a:r>
            <a:endParaRPr lang="ru-RU" altLang="en-US"/>
          </a:p>
          <a:p>
            <a:pPr algn="l"/>
            <a:r>
              <a:rPr lang="ru-RU" altLang="en-US">
                <a:sym typeface="+mn-ea"/>
              </a:rPr>
              <a:t>- 10  маскировочных костюмов для снайперов,</a:t>
            </a:r>
            <a:endParaRPr lang="ru-RU" altLang="en-US">
              <a:sym typeface="+mn-ea"/>
            </a:endParaRPr>
          </a:p>
          <a:p>
            <a:pPr algn="l"/>
            <a:r>
              <a:rPr lang="ru-RU" altLang="en-US">
                <a:sym typeface="+mn-ea"/>
              </a:rPr>
              <a:t>- 800 комплектов повязок «Свой-чужой»,</a:t>
            </a:r>
            <a:endParaRPr lang="ru-RU" altLang="en-US"/>
          </a:p>
          <a:p>
            <a:pPr algn="l"/>
            <a:r>
              <a:rPr lang="ru-RU" altLang="en-US">
                <a:sym typeface="+mn-ea"/>
              </a:rPr>
              <a:t>- 580 универсальных подушек-косточек,</a:t>
            </a:r>
            <a:endParaRPr lang="ru-RU" altLang="en-US"/>
          </a:p>
          <a:p>
            <a:pPr algn="l"/>
            <a:r>
              <a:rPr lang="ru-RU" altLang="en-US">
                <a:sym typeface="+mn-ea"/>
              </a:rPr>
              <a:t>- 100 снудов летних,</a:t>
            </a:r>
            <a:endParaRPr lang="ru-RU" altLang="en-US"/>
          </a:p>
          <a:p>
            <a:pPr algn="l"/>
            <a:r>
              <a:rPr lang="ru-RU" altLang="en-US">
                <a:sym typeface="+mn-ea"/>
              </a:rPr>
              <a:t>- 100 летних балаклав</a:t>
            </a:r>
            <a:endParaRPr lang="ru-RU" altLang="en-US"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07645" y="1217295"/>
            <a:ext cx="87299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b="1" u="sng">
                <a:sym typeface="+mn-ea"/>
              </a:rPr>
              <a:t>Силами волонтеров цеха по плетению маскировочных сетей бойцам было передано:</a:t>
            </a:r>
            <a:br>
              <a:rPr lang="ru-RU" altLang="en-US" u="sng">
                <a:sym typeface="+mn-ea"/>
              </a:rPr>
            </a:br>
            <a:endParaRPr lang="ru-RU" altLang="en-US" u="sng">
              <a:sym typeface="+mn-ea"/>
            </a:endParaRPr>
          </a:p>
          <a:p>
            <a:pPr algn="l"/>
            <a:r>
              <a:rPr lang="ru-RU" altLang="en-US">
                <a:sym typeface="+mn-ea"/>
              </a:rPr>
              <a:t>- 280 маскировочных сетей.</a:t>
            </a:r>
            <a:endParaRPr lang="ru-RU" altLang="en-US">
              <a:sym typeface="+mn-ea"/>
            </a:endParaRPr>
          </a:p>
        </p:txBody>
      </p:sp>
      <p:pic>
        <p:nvPicPr>
          <p:cNvPr id="2" name="Изображение 1" descr="C:\Users\User\Downloads\Telegram Desktop\photo_2023-08-25_17-42-06.jpgphoto_2023-08-25_17-42-06"/>
          <p:cNvPicPr>
            <a:picLocks noChangeAspect="1"/>
          </p:cNvPicPr>
          <p:nvPr/>
        </p:nvPicPr>
        <p:blipFill>
          <a:blip r:embed="rId1"/>
          <a:srcRect t="8178" b="8178"/>
          <a:stretch>
            <a:fillRect/>
          </a:stretch>
        </p:blipFill>
        <p:spPr>
          <a:xfrm>
            <a:off x="8936990" y="209550"/>
            <a:ext cx="3255010" cy="3255010"/>
          </a:xfrm>
          <a:prstGeom prst="rect">
            <a:avLst/>
          </a:prstGeom>
        </p:spPr>
      </p:pic>
      <p:pic>
        <p:nvPicPr>
          <p:cNvPr id="9" name="Изображение 8" descr="photo_2022-11-28_02-55-14"/>
          <p:cNvPicPr>
            <a:picLocks noChangeAspect="1"/>
          </p:cNvPicPr>
          <p:nvPr/>
        </p:nvPicPr>
        <p:blipFill>
          <a:blip r:embed="rId2"/>
          <a:srcRect l="13527" t="10844" r="13251" b="14818"/>
          <a:stretch>
            <a:fillRect/>
          </a:stretch>
        </p:blipFill>
        <p:spPr>
          <a:xfrm>
            <a:off x="9212580" y="3827145"/>
            <a:ext cx="2830830" cy="2799080"/>
          </a:xfrm>
          <a:prstGeom prst="rect">
            <a:avLst/>
          </a:prstGeom>
        </p:spPr>
      </p:pic>
      <p:sp>
        <p:nvSpPr>
          <p:cNvPr id="10" name="Замещающее содержимое 9"/>
          <p:cNvSpPr/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1" name="Подзаголовок 2"/>
          <p:cNvSpPr>
            <a:spLocks noGrp="1"/>
          </p:cNvSpPr>
          <p:nvPr/>
        </p:nvSpPr>
        <p:spPr>
          <a:xfrm>
            <a:off x="207645" y="345440"/>
            <a:ext cx="8729345" cy="8718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Благотворительная организация «</a:t>
            </a:r>
            <a:r>
              <a:rPr lang="en-US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Za</a:t>
            </a:r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Победу! Казань»</a:t>
            </a:r>
            <a:endParaRPr lang="ru-RU" altLang="en-US" sz="10665" b="1" i="1">
              <a:solidFill>
                <a:srgbClr val="6A3A6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altLang="en-US" sz="1660" b="1" i="1"/>
          </a:p>
          <a:p>
            <a:endParaRPr lang="ru-RU" altLang="en-US" sz="1660" b="1" i="1"/>
          </a:p>
          <a:p>
            <a:pPr algn="l"/>
            <a:endParaRPr lang="ru-RU" altLang="en-US" sz="1660" b="1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207010" y="1217295"/>
            <a:ext cx="4761230" cy="5408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ru-RU" altLang="en-US" sz="1400" u="sng">
                <a:sym typeface="+mn-ea"/>
              </a:rPr>
              <a:t>Помимо волонтерской деятельности</a:t>
            </a:r>
            <a:br>
              <a:rPr lang="ru-RU" altLang="en-US" sz="1400" u="sng">
                <a:sym typeface="+mn-ea"/>
              </a:rPr>
            </a:br>
            <a:endParaRPr lang="ru-RU" altLang="en-US" sz="1400" u="sng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Организованы групповые встречи с психологом Григорьевой Еленой для военнослужащих, участников СВО и членов их семей.</a:t>
            </a:r>
            <a:endParaRPr lang="ru-RU" altLang="en-US" sz="1400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Совместно с 26 отрядом организация концерта, посвященного Международному женскому дню (7 марта 2023г) для жен военнослужащих, участников СВО.</a:t>
            </a:r>
            <a:endParaRPr lang="ru-RU" altLang="en-US" sz="1400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Являемся участниками Всероссийского фестиваля документального кино «Время Героев»,</a:t>
            </a:r>
            <a:br>
              <a:rPr lang="ru-RU" altLang="en-US" sz="1400">
                <a:sym typeface="+mn-ea"/>
              </a:rPr>
            </a:br>
            <a:r>
              <a:rPr lang="ru-RU" altLang="en-US" sz="1400">
                <a:sym typeface="+mn-ea"/>
              </a:rPr>
              <a:t>- Организовали встречу студентов КФУ с военнослужащими, участниками СВО,</a:t>
            </a:r>
            <a:br>
              <a:rPr lang="ru-RU" altLang="en-US" sz="1400">
                <a:sym typeface="+mn-ea"/>
              </a:rPr>
            </a:br>
            <a:r>
              <a:rPr lang="ru-RU" altLang="en-US" sz="1400">
                <a:sym typeface="+mn-ea"/>
              </a:rPr>
              <a:t>- Организовано две встречи детей детского сада №76, с военнослужащими, участниками СВО. (детям показана экипировка, были сделаны фото с бойцами)</a:t>
            </a:r>
            <a:endParaRPr lang="ru-RU" altLang="en-US" sz="1400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Проведены 3 городские ярмарки в поддержку участников СВО, совместно с волонтерами прихода Храма Серафима Саровского.</a:t>
            </a:r>
            <a:br>
              <a:rPr lang="ru-RU" altLang="en-US" sz="1400">
                <a:sym typeface="+mn-ea"/>
              </a:rPr>
            </a:br>
            <a:r>
              <a:rPr lang="ru-RU" altLang="en-US" sz="1400">
                <a:sym typeface="+mn-ea"/>
              </a:rPr>
              <a:t>- Проведено два совместных мероприятия с администрацией  ДК «Саид Галеева»: «День матери», «День пап».</a:t>
            </a:r>
            <a:endParaRPr lang="ru-RU" altLang="en-US" sz="1400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Активно занимаемся распространением билетов на городские мероприятия и концерты , среди семей участников СВО,</a:t>
            </a:r>
            <a:endParaRPr lang="ru-RU" altLang="en-US" sz="1400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Проведение выставки на День Молодежи (24 июня 2023г) в парке «Урам» </a:t>
            </a:r>
            <a:br>
              <a:rPr lang="ru-RU" altLang="en-US" sz="1400">
                <a:sym typeface="+mn-ea"/>
              </a:rPr>
            </a:br>
            <a:endParaRPr lang="ru-RU" altLang="en-US" sz="1400"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116195" y="5420360"/>
            <a:ext cx="43199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1400" b="1"/>
              <a:t>С февраля 2024 года наше движение юридически было зарегистрировано и является «Автономной некоммерческой благотворительной организацией оказания помощи и поддержки военнослужащим, участникам и ветеранам боевых действий, и членам их семей «За Победу! Казань»».</a:t>
            </a:r>
            <a:endParaRPr lang="ru-RU" altLang="en-US" sz="1400" b="1"/>
          </a:p>
        </p:txBody>
      </p:sp>
      <p:pic>
        <p:nvPicPr>
          <p:cNvPr id="2" name="Изображение 1" descr="C:\Users\User\Downloads\Telegram Desktop\photo_2023-08-25_17-42-06.jpgphoto_2023-08-25_17-42-06"/>
          <p:cNvPicPr>
            <a:picLocks noChangeAspect="1"/>
          </p:cNvPicPr>
          <p:nvPr/>
        </p:nvPicPr>
        <p:blipFill>
          <a:blip r:embed="rId1"/>
          <a:srcRect t="8178" b="8178"/>
          <a:stretch>
            <a:fillRect/>
          </a:stretch>
        </p:blipFill>
        <p:spPr>
          <a:xfrm>
            <a:off x="8936990" y="209550"/>
            <a:ext cx="3255010" cy="3255010"/>
          </a:xfrm>
          <a:prstGeom prst="rect">
            <a:avLst/>
          </a:prstGeom>
        </p:spPr>
      </p:pic>
      <p:pic>
        <p:nvPicPr>
          <p:cNvPr id="5" name="Изображение 4" descr="photo_2022-11-28_02-55-14"/>
          <p:cNvPicPr>
            <a:picLocks noChangeAspect="1"/>
          </p:cNvPicPr>
          <p:nvPr/>
        </p:nvPicPr>
        <p:blipFill>
          <a:blip r:embed="rId2"/>
          <a:srcRect l="13527" t="10844" r="13251" b="14818"/>
          <a:stretch>
            <a:fillRect/>
          </a:stretch>
        </p:blipFill>
        <p:spPr>
          <a:xfrm>
            <a:off x="9373235" y="3827145"/>
            <a:ext cx="2670175" cy="2640330"/>
          </a:xfrm>
          <a:prstGeom prst="rect">
            <a:avLst/>
          </a:prstGeom>
        </p:spPr>
      </p:pic>
      <p:sp>
        <p:nvSpPr>
          <p:cNvPr id="11" name="Подзаголовок 2"/>
          <p:cNvSpPr>
            <a:spLocks noGrp="1"/>
          </p:cNvSpPr>
          <p:nvPr/>
        </p:nvSpPr>
        <p:spPr>
          <a:xfrm>
            <a:off x="207645" y="345440"/>
            <a:ext cx="8729345" cy="8718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Благотворительная организация «</a:t>
            </a:r>
            <a:r>
              <a:rPr lang="en-US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Za</a:t>
            </a:r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Победу! Казань»</a:t>
            </a:r>
            <a:endParaRPr lang="ru-RU" altLang="en-US" sz="10665" b="1" i="1">
              <a:solidFill>
                <a:srgbClr val="6A3A6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altLang="en-US" sz="1660" b="1" i="1"/>
          </a:p>
          <a:p>
            <a:endParaRPr lang="ru-RU" altLang="en-US" sz="1660" b="1" i="1"/>
          </a:p>
          <a:p>
            <a:pPr algn="l"/>
            <a:endParaRPr lang="ru-RU" altLang="en-US" sz="1660" b="1" i="1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482590" y="1217295"/>
            <a:ext cx="358648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ru-RU" altLang="en-US" sz="1400">
                <a:sym typeface="+mn-ea"/>
              </a:rPr>
              <a:t>- Сотрудничество с комитетом семей воинов отечества РТ,</a:t>
            </a:r>
            <a:endParaRPr lang="ru-RU" altLang="en-US" sz="1400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Сотрудничество с «Молодой Гвардией Единой России»,</a:t>
            </a:r>
            <a:br>
              <a:rPr lang="ru-RU" altLang="en-US" sz="1400">
                <a:sym typeface="+mn-ea"/>
              </a:rPr>
            </a:br>
            <a:r>
              <a:rPr lang="ru-RU" altLang="en-US" sz="1400">
                <a:sym typeface="+mn-ea"/>
              </a:rPr>
              <a:t>- Сотрудничество с «Лигой Студентов РТ»,</a:t>
            </a:r>
            <a:br>
              <a:rPr lang="ru-RU" altLang="en-US" sz="1400">
                <a:sym typeface="+mn-ea"/>
              </a:rPr>
            </a:br>
            <a:r>
              <a:rPr lang="ru-RU" altLang="en-US" sz="1400">
                <a:sym typeface="+mn-ea"/>
              </a:rPr>
              <a:t>- Сотрудничество с фондом «Защитники Отечества».</a:t>
            </a:r>
            <a:endParaRPr lang="ru-RU" altLang="en-US" sz="1400">
              <a:sym typeface="+mn-ea"/>
            </a:endParaRPr>
          </a:p>
          <a:p>
            <a:pPr algn="l"/>
            <a:r>
              <a:rPr lang="ru-RU" altLang="en-US" sz="1400">
                <a:sym typeface="+mn-ea"/>
              </a:rPr>
              <a:t>- Сотрудничество с АНБО «Ценим Жизнь»,</a:t>
            </a:r>
            <a:br>
              <a:rPr lang="ru-RU" altLang="en-US" sz="1400">
                <a:sym typeface="+mn-ea"/>
              </a:rPr>
            </a:br>
            <a:r>
              <a:rPr lang="ru-RU" altLang="en-US" sz="1400">
                <a:sym typeface="+mn-ea"/>
              </a:rPr>
              <a:t>- Сотрудничество с движением «Народный фронт»,</a:t>
            </a:r>
            <a:br>
              <a:rPr lang="ru-RU" altLang="en-US" sz="1400">
                <a:sym typeface="+mn-ea"/>
              </a:rPr>
            </a:br>
            <a:r>
              <a:rPr lang="ru-RU" altLang="en-US" sz="1400">
                <a:sym typeface="+mn-ea"/>
              </a:rPr>
              <a:t>- Сотрудничество и тесная дружба с прихожанами Храма Серафима Саровского (рук. волонтерского движения Мария Ефремова)</a:t>
            </a:r>
            <a:br>
              <a:rPr lang="ru-RU" altLang="en-US" sz="1400">
                <a:sym typeface="+mn-ea"/>
              </a:rPr>
            </a:br>
            <a:r>
              <a:rPr lang="ru-RU" altLang="en-US" sz="1400">
                <a:sym typeface="+mn-ea"/>
              </a:rPr>
              <a:t>- Сотрудничество и тесная дружба с гуманитарным движением - Многонациональная команда «Сахалин </a:t>
            </a:r>
            <a:r>
              <a:rPr lang="en-US" altLang="en-US" sz="1400">
                <a:sym typeface="+mn-ea"/>
              </a:rPr>
              <a:t>Z</a:t>
            </a:r>
            <a:r>
              <a:rPr lang="ru-RU" altLang="en-US" sz="1400">
                <a:sym typeface="+mn-ea"/>
              </a:rPr>
              <a:t>а наших», руководитель Валитова З.З.</a:t>
            </a:r>
            <a:endParaRPr lang="ru-RU" altLang="en-US" sz="1400"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Изображение 6" descr="photo_2023-10-13_14-44-32"/>
          <p:cNvPicPr>
            <a:picLocks noChangeAspect="1"/>
          </p:cNvPicPr>
          <p:nvPr/>
        </p:nvPicPr>
        <p:blipFill>
          <a:blip r:embed="rId1"/>
          <a:srcRect t="16230" b="17512"/>
          <a:stretch>
            <a:fillRect/>
          </a:stretch>
        </p:blipFill>
        <p:spPr>
          <a:xfrm>
            <a:off x="2717800" y="1085850"/>
            <a:ext cx="2436495" cy="3589020"/>
          </a:xfrm>
          <a:prstGeom prst="rect">
            <a:avLst/>
          </a:prstGeom>
        </p:spPr>
      </p:pic>
      <p:pic>
        <p:nvPicPr>
          <p:cNvPr id="11" name="Изображение 10" descr="photo_2023-09-19_17-36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" y="1085850"/>
            <a:ext cx="2395855" cy="358902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207010" y="4859655"/>
            <a:ext cx="2396490" cy="664845"/>
          </a:xfrm>
          <a:prstGeom prst="rect">
            <a:avLst/>
          </a:prstGeom>
          <a:solidFill>
            <a:schemeClr val="bg1"/>
          </a:solidFill>
          <a:ln w="6350">
            <a:solidFill>
              <a:srgbClr val="990000"/>
            </a:solidFill>
          </a:ln>
        </p:spPr>
        <p:txBody>
          <a:bodyPr wrap="square" rtlCol="0">
            <a:noAutofit/>
          </a:bodyPr>
          <a:p>
            <a:pPr algn="ctr"/>
            <a:r>
              <a:rPr lang="ru-RU" altLang="en-US" sz="1090"/>
              <a:t>Организатор и руководитель движения «</a:t>
            </a:r>
            <a:r>
              <a:rPr lang="en-US" altLang="en-US" sz="1090"/>
              <a:t>Za </a:t>
            </a:r>
            <a:r>
              <a:rPr lang="ru-RU" altLang="en-US" sz="1090"/>
              <a:t>Победу! Казань» </a:t>
            </a:r>
            <a:endParaRPr lang="ru-RU" altLang="en-US" sz="1090"/>
          </a:p>
          <a:p>
            <a:pPr algn="ctr"/>
            <a:r>
              <a:rPr lang="ru-RU" altLang="en-US" sz="1400" b="1"/>
              <a:t>Коцарь Евгения Руслановна </a:t>
            </a:r>
            <a:endParaRPr lang="ru-RU" altLang="en-US" sz="1400" b="1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2718435" y="4859655"/>
            <a:ext cx="2435860" cy="1218565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</a:ln>
        </p:spPr>
        <p:txBody>
          <a:bodyPr wrap="square" rtlCol="0">
            <a:noAutofit/>
          </a:bodyPr>
          <a:p>
            <a:pPr algn="ctr"/>
            <a:r>
              <a:rPr lang="ru-RU" altLang="en-US" sz="1090"/>
              <a:t>Руководитель цеха </a:t>
            </a:r>
            <a:br>
              <a:rPr lang="ru-RU" altLang="en-US" sz="1090"/>
            </a:br>
            <a:r>
              <a:rPr lang="ru-RU" altLang="en-US" sz="1090"/>
              <a:t>по плетению маск.сетей </a:t>
            </a:r>
            <a:br>
              <a:rPr lang="ru-RU" altLang="en-US" sz="1090"/>
            </a:br>
            <a:r>
              <a:rPr lang="ru-RU" altLang="en-US" sz="1090"/>
              <a:t>и цеха по пошиву </a:t>
            </a:r>
            <a:br>
              <a:rPr lang="ru-RU" altLang="en-US" sz="1090"/>
            </a:br>
            <a:r>
              <a:rPr lang="ru-RU" altLang="en-US" sz="1090"/>
              <a:t>военной экипировки </a:t>
            </a:r>
            <a:br>
              <a:rPr lang="ru-RU" altLang="en-US" sz="1090"/>
            </a:br>
            <a:r>
              <a:rPr lang="ru-RU" altLang="en-US" sz="1400" b="1"/>
              <a:t>Ахтямова Наталья Владимировна </a:t>
            </a:r>
            <a:endParaRPr lang="ru-RU" altLang="en-US" sz="1400" b="1"/>
          </a:p>
        </p:txBody>
      </p:sp>
      <p:pic>
        <p:nvPicPr>
          <p:cNvPr id="19" name="Изображение 18" descr="photo_2023-09-19_17-21-36"/>
          <p:cNvPicPr>
            <a:picLocks noChangeAspect="1"/>
          </p:cNvPicPr>
          <p:nvPr/>
        </p:nvPicPr>
        <p:blipFill>
          <a:blip r:embed="rId3"/>
          <a:srcRect l="11806" t="5728" r="4472" b="16346"/>
          <a:stretch>
            <a:fillRect/>
          </a:stretch>
        </p:blipFill>
        <p:spPr>
          <a:xfrm>
            <a:off x="5341620" y="2947035"/>
            <a:ext cx="2760980" cy="1927860"/>
          </a:xfrm>
          <a:prstGeom prst="rect">
            <a:avLst/>
          </a:prstGeom>
        </p:spPr>
      </p:pic>
      <p:pic>
        <p:nvPicPr>
          <p:cNvPr id="20" name="Изображение 19" descr="photo_2023-10-13_13-21-38"/>
          <p:cNvPicPr>
            <a:picLocks noChangeAspect="1"/>
          </p:cNvPicPr>
          <p:nvPr/>
        </p:nvPicPr>
        <p:blipFill>
          <a:blip r:embed="rId4"/>
          <a:srcRect b="18477"/>
          <a:stretch>
            <a:fillRect/>
          </a:stretch>
        </p:blipFill>
        <p:spPr>
          <a:xfrm>
            <a:off x="5341620" y="1085850"/>
            <a:ext cx="2755900" cy="1685290"/>
          </a:xfrm>
          <a:prstGeom prst="rect">
            <a:avLst/>
          </a:prstGeom>
        </p:spPr>
      </p:pic>
      <p:pic>
        <p:nvPicPr>
          <p:cNvPr id="21" name="Изображение 20" descr="photo_2023-09-19_17-20-55"/>
          <p:cNvPicPr>
            <a:picLocks noChangeAspect="1"/>
          </p:cNvPicPr>
          <p:nvPr/>
        </p:nvPicPr>
        <p:blipFill>
          <a:blip r:embed="rId5"/>
          <a:srcRect t="19975"/>
          <a:stretch>
            <a:fillRect/>
          </a:stretch>
        </p:blipFill>
        <p:spPr>
          <a:xfrm>
            <a:off x="5348605" y="5050155"/>
            <a:ext cx="2753995" cy="1653540"/>
          </a:xfrm>
          <a:prstGeom prst="rect">
            <a:avLst/>
          </a:prstGeom>
        </p:spPr>
      </p:pic>
      <p:pic>
        <p:nvPicPr>
          <p:cNvPr id="22" name="Изображение 21" descr="photo_2023-09-19_17-31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9115" y="2155190"/>
            <a:ext cx="2027555" cy="2704465"/>
          </a:xfrm>
          <a:prstGeom prst="rect">
            <a:avLst/>
          </a:prstGeom>
        </p:spPr>
      </p:pic>
      <p:pic>
        <p:nvPicPr>
          <p:cNvPr id="24" name="Изображение 23" descr="photo_2023-09-19_17-29-28"/>
          <p:cNvPicPr>
            <a:picLocks noChangeAspect="1"/>
          </p:cNvPicPr>
          <p:nvPr/>
        </p:nvPicPr>
        <p:blipFill>
          <a:blip r:embed="rId7"/>
          <a:srcRect b="39479"/>
          <a:stretch>
            <a:fillRect/>
          </a:stretch>
        </p:blipFill>
        <p:spPr>
          <a:xfrm>
            <a:off x="8148955" y="5050155"/>
            <a:ext cx="2048510" cy="1653540"/>
          </a:xfrm>
          <a:prstGeom prst="rect">
            <a:avLst/>
          </a:prstGeom>
        </p:spPr>
      </p:pic>
      <p:pic>
        <p:nvPicPr>
          <p:cNvPr id="2" name="Изображение 1" descr="photo_2023-10-13_14-44-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9865" y="2155190"/>
            <a:ext cx="1713230" cy="2392045"/>
          </a:xfrm>
          <a:prstGeom prst="rect">
            <a:avLst/>
          </a:prstGeom>
        </p:spPr>
      </p:pic>
      <p:pic>
        <p:nvPicPr>
          <p:cNvPr id="3" name="Изображение 2" descr="photo_2023-10-13_14-44-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9865" y="4474210"/>
            <a:ext cx="1713230" cy="2383790"/>
          </a:xfrm>
          <a:prstGeom prst="rect">
            <a:avLst/>
          </a:prstGeom>
        </p:spPr>
      </p:pic>
      <p:pic>
        <p:nvPicPr>
          <p:cNvPr id="6" name="Изображение 5" descr="C:\Users\User\Downloads\Telegram Desktop\photo_2023-08-25_17-42-06.jpgphoto_2023-08-25_17-42-06"/>
          <p:cNvPicPr>
            <a:picLocks noChangeAspect="1"/>
          </p:cNvPicPr>
          <p:nvPr/>
        </p:nvPicPr>
        <p:blipFill>
          <a:blip r:embed="rId10"/>
          <a:srcRect t="8178" b="8178"/>
          <a:stretch>
            <a:fillRect/>
          </a:stretch>
        </p:blipFill>
        <p:spPr>
          <a:xfrm>
            <a:off x="9357360" y="635"/>
            <a:ext cx="1964055" cy="1964055"/>
          </a:xfrm>
          <a:prstGeom prst="rect">
            <a:avLst/>
          </a:prstGeom>
        </p:spPr>
      </p:pic>
      <p:sp>
        <p:nvSpPr>
          <p:cNvPr id="9" name="Подзаголовок 2"/>
          <p:cNvSpPr>
            <a:spLocks noGrp="1"/>
          </p:cNvSpPr>
          <p:nvPr/>
        </p:nvSpPr>
        <p:spPr>
          <a:xfrm>
            <a:off x="-146050" y="213995"/>
            <a:ext cx="8729345" cy="8718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Благотворительная организация «</a:t>
            </a:r>
            <a:r>
              <a:rPr lang="en-US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Za</a:t>
            </a:r>
            <a:r>
              <a:rPr lang="ru-RU" altLang="en-US" sz="10665" b="1" i="1">
                <a:solidFill>
                  <a:srgbClr val="6A3A6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Победу! Казань»</a:t>
            </a:r>
            <a:endParaRPr lang="ru-RU" altLang="en-US" sz="10665" b="1" i="1">
              <a:solidFill>
                <a:srgbClr val="6A3A6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altLang="en-US" sz="1660" b="1" i="1"/>
          </a:p>
          <a:p>
            <a:endParaRPr lang="ru-RU" altLang="en-US" sz="1660" b="1" i="1"/>
          </a:p>
          <a:p>
            <a:pPr algn="l"/>
            <a:endParaRPr lang="ru-RU" altLang="en-US" sz="1660" b="1"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 descr="photo_2023-02-12_18-32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40" y="121285"/>
            <a:ext cx="3982085" cy="6077585"/>
          </a:xfrm>
          <a:prstGeom prst="rect">
            <a:avLst/>
          </a:prstGeom>
        </p:spPr>
      </p:pic>
      <p:pic>
        <p:nvPicPr>
          <p:cNvPr id="7" name="Изображение 6" descr="photo_2023-02-12_18-32-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24460"/>
            <a:ext cx="3794760" cy="6105525"/>
          </a:xfrm>
          <a:prstGeom prst="rect">
            <a:avLst/>
          </a:prstGeom>
        </p:spPr>
      </p:pic>
      <p:pic>
        <p:nvPicPr>
          <p:cNvPr id="9" name="Изображение 8" descr="photo_2023-02-12_18-40-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145" y="121285"/>
            <a:ext cx="3949700" cy="6108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photo_2023-02-12_18-40-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4445" y="101600"/>
            <a:ext cx="3208020" cy="4392930"/>
          </a:xfrm>
          <a:prstGeom prst="rect">
            <a:avLst/>
          </a:prstGeom>
        </p:spPr>
      </p:pic>
      <p:pic>
        <p:nvPicPr>
          <p:cNvPr id="5" name="Изображение 4" descr="photo_2023-02-12_18-40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705" y="4509135"/>
            <a:ext cx="3130550" cy="2348865"/>
          </a:xfrm>
          <a:prstGeom prst="rect">
            <a:avLst/>
          </a:prstGeom>
        </p:spPr>
      </p:pic>
      <p:pic>
        <p:nvPicPr>
          <p:cNvPr id="7" name="Изображение 6" descr="наши тружениц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101600"/>
            <a:ext cx="3249295" cy="3975735"/>
          </a:xfrm>
          <a:prstGeom prst="rect">
            <a:avLst/>
          </a:prstGeom>
        </p:spPr>
      </p:pic>
      <p:pic>
        <p:nvPicPr>
          <p:cNvPr id="11" name="Изображение 10" descr="photo_2023-03-24_03-37-59"/>
          <p:cNvPicPr>
            <a:picLocks noChangeAspect="1"/>
          </p:cNvPicPr>
          <p:nvPr/>
        </p:nvPicPr>
        <p:blipFill>
          <a:blip r:embed="rId4"/>
          <a:srcRect t="20098"/>
          <a:stretch>
            <a:fillRect/>
          </a:stretch>
        </p:blipFill>
        <p:spPr>
          <a:xfrm>
            <a:off x="3435350" y="2001520"/>
            <a:ext cx="5366385" cy="2729865"/>
          </a:xfrm>
          <a:prstGeom prst="rect">
            <a:avLst/>
          </a:prstGeom>
        </p:spPr>
      </p:pic>
      <p:sp>
        <p:nvSpPr>
          <p:cNvPr id="14" name="Текстовое поле 13"/>
          <p:cNvSpPr txBox="1"/>
          <p:nvPr/>
        </p:nvSpPr>
        <p:spPr>
          <a:xfrm>
            <a:off x="93980" y="6376035"/>
            <a:ext cx="3249295" cy="388620"/>
          </a:xfrm>
          <a:prstGeom prst="rect">
            <a:avLst/>
          </a:prstGeom>
          <a:noFill/>
          <a:ln w="9525">
            <a:solidFill>
              <a:srgbClr val="990000"/>
            </a:solidFill>
          </a:ln>
        </p:spPr>
        <p:txBody>
          <a:bodyPr wrap="square" rtlCol="0">
            <a:spAutoFit/>
          </a:bodyPr>
          <a:p>
            <a:pPr algn="ctr"/>
            <a:r>
              <a:rPr lang="ru-RU" altLang="en-US" sz="970"/>
              <a:t>Благодарим администрацию 97 школы </a:t>
            </a:r>
            <a:br>
              <a:rPr lang="ru-RU" altLang="en-US" sz="970"/>
            </a:br>
            <a:r>
              <a:rPr lang="ru-RU" altLang="en-US" sz="970"/>
              <a:t>за сбор гуманитарной помощи</a:t>
            </a:r>
            <a:endParaRPr lang="ru-RU" altLang="en-US" sz="970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3429635" y="4788535"/>
            <a:ext cx="5371465" cy="394970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</a:ln>
        </p:spPr>
        <p:txBody>
          <a:bodyPr wrap="square" rtlCol="0">
            <a:spAutoFit/>
          </a:bodyPr>
          <a:p>
            <a:pPr algn="ctr"/>
            <a:r>
              <a:rPr lang="ru-RU" altLang="en-US" sz="990" b="1">
                <a:sym typeface="+mn-ea"/>
              </a:rPr>
              <a:t>Организация концерта, посвященного Международному женскому дню (7 марта 2023г) для жен военнослужащих, участников СВО.</a:t>
            </a:r>
            <a:endParaRPr lang="ru-RU" altLang="en-US" sz="990" b="1">
              <a:sym typeface="+mn-ea"/>
            </a:endParaRPr>
          </a:p>
        </p:txBody>
      </p:sp>
      <p:pic>
        <p:nvPicPr>
          <p:cNvPr id="16" name="Изображение 15" descr="photo_2023-03-24_03-38-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270" y="101600"/>
            <a:ext cx="2774315" cy="1842770"/>
          </a:xfrm>
          <a:prstGeom prst="rect">
            <a:avLst/>
          </a:prstGeom>
        </p:spPr>
      </p:pic>
      <p:pic>
        <p:nvPicPr>
          <p:cNvPr id="2" name="Изображение 1" descr="photo_2023-09-19_17-35-41"/>
          <p:cNvPicPr>
            <a:picLocks noChangeAspect="1"/>
          </p:cNvPicPr>
          <p:nvPr/>
        </p:nvPicPr>
        <p:blipFill>
          <a:blip r:embed="rId6"/>
          <a:srcRect t="11198"/>
          <a:stretch>
            <a:fillRect/>
          </a:stretch>
        </p:blipFill>
        <p:spPr>
          <a:xfrm>
            <a:off x="93980" y="4149090"/>
            <a:ext cx="3249295" cy="2155190"/>
          </a:xfrm>
          <a:prstGeom prst="rect">
            <a:avLst/>
          </a:prstGeom>
        </p:spPr>
      </p:pic>
      <p:pic>
        <p:nvPicPr>
          <p:cNvPr id="10" name="Замещающее содержимое 9" descr="photo_2023-03-24_04-06-00"/>
          <p:cNvPicPr>
            <a:picLocks noChangeAspect="1"/>
          </p:cNvPicPr>
          <p:nvPr>
            <p:ph sz="half" idx="1"/>
          </p:nvPr>
        </p:nvPicPr>
        <p:blipFill>
          <a:blip r:embed="rId7"/>
          <a:srcRect t="17346" b="7005"/>
          <a:stretch>
            <a:fillRect/>
          </a:stretch>
        </p:blipFill>
        <p:spPr>
          <a:xfrm>
            <a:off x="4246880" y="5240655"/>
            <a:ext cx="3698240" cy="1570990"/>
          </a:xfrm>
          <a:prstGeom prst="rect">
            <a:avLst/>
          </a:prstGeom>
        </p:spPr>
      </p:pic>
      <p:pic>
        <p:nvPicPr>
          <p:cNvPr id="12" name="Замещающее содержимое 11" descr="photo_2023-03-24_04-06-29"/>
          <p:cNvPicPr>
            <a:picLocks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344285" y="101600"/>
            <a:ext cx="2456815" cy="18427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photo_2023-10-13_13-21-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" y="66675"/>
            <a:ext cx="3662680" cy="2442210"/>
          </a:xfrm>
          <a:prstGeom prst="rect">
            <a:avLst/>
          </a:prstGeom>
        </p:spPr>
      </p:pic>
      <p:pic>
        <p:nvPicPr>
          <p:cNvPr id="5" name="Изображение 4" descr="photo_2023-10-13_13-21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" y="2556510"/>
            <a:ext cx="3672840" cy="2449195"/>
          </a:xfrm>
          <a:prstGeom prst="rect">
            <a:avLst/>
          </a:prstGeom>
        </p:spPr>
      </p:pic>
      <p:pic>
        <p:nvPicPr>
          <p:cNvPr id="6" name="Изображение 5" descr="photo_2023-10-13_14-44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005" y="53975"/>
            <a:ext cx="2663825" cy="3553460"/>
          </a:xfrm>
          <a:prstGeom prst="rect">
            <a:avLst/>
          </a:prstGeom>
        </p:spPr>
      </p:pic>
      <p:pic>
        <p:nvPicPr>
          <p:cNvPr id="7" name="Изображение 6" descr="photo_2023-09-19_17-32-17"/>
          <p:cNvPicPr>
            <a:picLocks noChangeAspect="1"/>
          </p:cNvPicPr>
          <p:nvPr/>
        </p:nvPicPr>
        <p:blipFill>
          <a:blip r:embed="rId4"/>
          <a:srcRect b="16327"/>
          <a:stretch>
            <a:fillRect/>
          </a:stretch>
        </p:blipFill>
        <p:spPr>
          <a:xfrm>
            <a:off x="7362190" y="66675"/>
            <a:ext cx="2025015" cy="2399665"/>
          </a:xfrm>
          <a:prstGeom prst="rect">
            <a:avLst/>
          </a:prstGeom>
        </p:spPr>
      </p:pic>
      <p:pic>
        <p:nvPicPr>
          <p:cNvPr id="8" name="Изображение 7" descr="photo_2023-10-13_15-47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140" y="66675"/>
            <a:ext cx="3564890" cy="2381885"/>
          </a:xfrm>
          <a:prstGeom prst="rect">
            <a:avLst/>
          </a:prstGeom>
        </p:spPr>
      </p:pic>
      <p:pic>
        <p:nvPicPr>
          <p:cNvPr id="9" name="Изображение 8" descr="photo_2023-10-13_15-47-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360" y="2508250"/>
            <a:ext cx="2684145" cy="1794510"/>
          </a:xfrm>
          <a:prstGeom prst="rect">
            <a:avLst/>
          </a:prstGeom>
        </p:spPr>
      </p:pic>
      <p:pic>
        <p:nvPicPr>
          <p:cNvPr id="10" name="Изображение 9" descr="photo_2023-10-13_14-45-00"/>
          <p:cNvPicPr>
            <a:picLocks noChangeAspect="1"/>
          </p:cNvPicPr>
          <p:nvPr/>
        </p:nvPicPr>
        <p:blipFill>
          <a:blip r:embed="rId7"/>
          <a:srcRect t="10644" b="17666"/>
          <a:stretch>
            <a:fillRect/>
          </a:stretch>
        </p:blipFill>
        <p:spPr>
          <a:xfrm>
            <a:off x="3893820" y="2508250"/>
            <a:ext cx="2757805" cy="4283710"/>
          </a:xfrm>
          <a:prstGeom prst="rect">
            <a:avLst/>
          </a:prstGeom>
        </p:spPr>
      </p:pic>
      <p:pic>
        <p:nvPicPr>
          <p:cNvPr id="11" name="Изображение 10" descr="photo_2023-10-13_14-44-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65" y="5060950"/>
            <a:ext cx="2315845" cy="173736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113665" y="2428240"/>
            <a:ext cx="3663315" cy="49403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txBody>
          <a:bodyPr wrap="square" rtlCol="0">
            <a:noAutofit/>
          </a:bodyPr>
          <a:p>
            <a:pPr algn="ctr"/>
            <a:r>
              <a:rPr lang="ru-RU" altLang="en-US" sz="1200"/>
              <a:t>День ВДВ</a:t>
            </a:r>
            <a:br>
              <a:rPr lang="ru-RU" altLang="en-US" sz="1200"/>
            </a:br>
            <a:r>
              <a:rPr lang="ru-RU" altLang="en-US" sz="1200"/>
              <a:t>Передача гуманитарной помощи бойцам</a:t>
            </a:r>
            <a:endParaRPr lang="ru-RU" altLang="en-US" sz="1200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9452610" y="3607435"/>
            <a:ext cx="2649220" cy="819785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txBody>
          <a:bodyPr wrap="square" rtlCol="0">
            <a:noAutofit/>
          </a:bodyPr>
          <a:p>
            <a:pPr algn="ctr"/>
            <a:r>
              <a:rPr lang="ru-RU" altLang="en-US" sz="1200"/>
              <a:t>Встреча с руководителем движения </a:t>
            </a:r>
            <a:br>
              <a:rPr lang="ru-RU" altLang="en-US" sz="1200"/>
            </a:br>
            <a:r>
              <a:rPr lang="ru-RU" altLang="en-US" sz="1200"/>
              <a:t>Многонациональная команда </a:t>
            </a:r>
            <a:br>
              <a:rPr lang="ru-RU" altLang="en-US" sz="1200"/>
            </a:br>
            <a:r>
              <a:rPr lang="ru-RU" altLang="en-US" sz="1200"/>
              <a:t>«Сахалин </a:t>
            </a:r>
            <a:r>
              <a:rPr lang="en-US" altLang="en-US" sz="1200"/>
              <a:t>Za </a:t>
            </a:r>
            <a:r>
              <a:rPr lang="ru-RU" altLang="en-US" sz="1200"/>
              <a:t>наших» </a:t>
            </a:r>
            <a:br>
              <a:rPr lang="ru-RU" altLang="en-US" sz="1200"/>
            </a:br>
            <a:r>
              <a:rPr lang="ru-RU" altLang="en-US" sz="1200"/>
              <a:t>- Валитовой Закией Зиятдиновной</a:t>
            </a:r>
            <a:endParaRPr lang="ru-RU" altLang="en-US" sz="1200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6654165" y="1982470"/>
            <a:ext cx="1298575" cy="44577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txBody>
          <a:bodyPr wrap="square" rtlCol="0">
            <a:noAutofit/>
          </a:bodyPr>
          <a:p>
            <a:pPr algn="ctr"/>
            <a:r>
              <a:rPr lang="ru-RU" altLang="en-US" sz="1200" b="1"/>
              <a:t>Участие в акции </a:t>
            </a:r>
            <a:br>
              <a:rPr lang="ru-RU" altLang="en-US" sz="1200" b="1"/>
            </a:br>
            <a:r>
              <a:rPr lang="ru-RU" altLang="en-US" sz="1200" b="1"/>
              <a:t>«Свеча памяти»</a:t>
            </a:r>
            <a:endParaRPr lang="ru-RU" altLang="en-US" sz="1200" b="1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2539365" y="5248910"/>
            <a:ext cx="1236980" cy="136144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txBody>
          <a:bodyPr wrap="square" rtlCol="0">
            <a:noAutofit/>
          </a:bodyPr>
          <a:p>
            <a:pPr algn="ctr"/>
            <a:r>
              <a:rPr lang="ru-RU" altLang="en-US" sz="1200"/>
              <a:t>Плетение сетей детьми прихажан храма </a:t>
            </a:r>
            <a:br>
              <a:rPr lang="ru-RU" altLang="en-US" sz="1200"/>
            </a:br>
            <a:r>
              <a:rPr lang="ru-RU" altLang="en-US" sz="1200"/>
              <a:t>Успения Пресвятой Богородицы</a:t>
            </a:r>
            <a:endParaRPr lang="ru-RU" altLang="en-US" sz="1200"/>
          </a:p>
        </p:txBody>
      </p:sp>
      <p:pic>
        <p:nvPicPr>
          <p:cNvPr id="19" name="Изображение 18" descr="3721_n2247652_bi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2030" y="4555490"/>
            <a:ext cx="3986530" cy="22428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photo_2023-03-24_03-38-52"/>
          <p:cNvPicPr>
            <a:picLocks noChangeAspect="1"/>
          </p:cNvPicPr>
          <p:nvPr/>
        </p:nvPicPr>
        <p:blipFill>
          <a:blip r:embed="rId1"/>
          <a:srcRect t="7868"/>
          <a:stretch>
            <a:fillRect/>
          </a:stretch>
        </p:blipFill>
        <p:spPr>
          <a:xfrm>
            <a:off x="96520" y="103505"/>
            <a:ext cx="3442970" cy="2379345"/>
          </a:xfrm>
          <a:prstGeom prst="rect">
            <a:avLst/>
          </a:prstGeom>
        </p:spPr>
      </p:pic>
      <p:pic>
        <p:nvPicPr>
          <p:cNvPr id="5" name="Изображение 4" descr="photo_2023-03-24_03-38-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" y="3230880"/>
            <a:ext cx="3493770" cy="2329815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96520" y="2549525"/>
            <a:ext cx="3442970" cy="480060"/>
          </a:xfrm>
          <a:ln w="9525">
            <a:solidFill>
              <a:srgbClr val="990000"/>
            </a:solidFill>
          </a:ln>
        </p:spPr>
        <p:txBody>
          <a:bodyPr>
            <a:noAutofit/>
          </a:bodyPr>
          <a:p>
            <a:pPr algn="ctr"/>
            <a:r>
              <a:rPr lang="ru-RU" altLang="en-US" sz="1030">
                <a:solidFill>
                  <a:schemeClr val="tx1"/>
                </a:solidFill>
              </a:rPr>
              <a:t>Встреча с исполняющим обязанности руководителя Исполнительного комитета Лаишевского района - </a:t>
            </a:r>
            <a:br>
              <a:rPr lang="ru-RU" altLang="en-US" sz="1030">
                <a:solidFill>
                  <a:schemeClr val="tx1"/>
                </a:solidFill>
              </a:rPr>
            </a:br>
            <a:r>
              <a:rPr lang="ru-RU" altLang="en-US" sz="1030">
                <a:solidFill>
                  <a:schemeClr val="tx1"/>
                </a:solidFill>
              </a:rPr>
              <a:t>Карсаловым Андреем Геннадьевичем. </a:t>
            </a:r>
            <a:endParaRPr lang="ru-RU" altLang="en-US" sz="1030">
              <a:solidFill>
                <a:schemeClr val="tx1"/>
              </a:solidFill>
            </a:endParaRPr>
          </a:p>
          <a:p>
            <a:endParaRPr lang="ru-RU" altLang="en-US" sz="1030">
              <a:solidFill>
                <a:schemeClr val="tx1"/>
              </a:solidFill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96520" y="5685790"/>
            <a:ext cx="3520440" cy="622300"/>
          </a:xfrm>
          <a:prstGeom prst="rect">
            <a:avLst/>
          </a:prstGeom>
          <a:noFill/>
          <a:ln w="9525">
            <a:solidFill>
              <a:srgbClr val="990000"/>
            </a:solidFill>
          </a:ln>
        </p:spPr>
        <p:txBody>
          <a:bodyPr wrap="square" rtlCol="0">
            <a:noAutofit/>
          </a:bodyPr>
          <a:p>
            <a:pPr algn="ctr"/>
            <a:r>
              <a:rPr lang="ru-RU" altLang="en-US" sz="1200">
                <a:solidFill>
                  <a:schemeClr val="tx1"/>
                </a:solidFill>
              </a:rPr>
              <a:t>Встреча с представителями министерств </a:t>
            </a:r>
            <a:br>
              <a:rPr lang="ru-RU" altLang="en-US" sz="1200">
                <a:solidFill>
                  <a:schemeClr val="tx1"/>
                </a:solidFill>
              </a:rPr>
            </a:br>
            <a:r>
              <a:rPr lang="ru-RU" altLang="en-US" sz="1200">
                <a:solidFill>
                  <a:schemeClr val="tx1"/>
                </a:solidFill>
              </a:rPr>
              <a:t>и ведомств, с женами военнослужащих находящихся в зоне СВО.</a:t>
            </a:r>
            <a:endParaRPr lang="ru-RU" altLang="en-US" sz="1200">
              <a:solidFill>
                <a:schemeClr val="tx1"/>
              </a:solidFill>
            </a:endParaRPr>
          </a:p>
          <a:p>
            <a:endParaRPr lang="ru-RU" altLang="en-US" sz="1200">
              <a:solidFill>
                <a:schemeClr val="tx1"/>
              </a:solidFill>
            </a:endParaRPr>
          </a:p>
        </p:txBody>
      </p:sp>
      <p:pic>
        <p:nvPicPr>
          <p:cNvPr id="11" name="Изображение 10" descr="photo_2023-03-24_04-06-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375" y="874395"/>
            <a:ext cx="4444365" cy="249682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9071520" y="295171"/>
            <a:ext cx="1785296" cy="3987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ru-RU" altLang="en-US" sz="2000" b="1"/>
              <a:t>О нас в СМИ</a:t>
            </a:r>
            <a:endParaRPr lang="ru-RU" altLang="en-US" sz="2000" b="1"/>
          </a:p>
        </p:txBody>
      </p:sp>
      <p:pic>
        <p:nvPicPr>
          <p:cNvPr id="15" name="Изображение 14" descr="photo_2023-03-24_04-06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740" y="3551555"/>
            <a:ext cx="4439920" cy="2600960"/>
          </a:xfrm>
          <a:prstGeom prst="rect">
            <a:avLst/>
          </a:prstGeom>
        </p:spPr>
      </p:pic>
      <p:pic>
        <p:nvPicPr>
          <p:cNvPr id="13" name="Изображение 12" descr="photo_2023-10-13_14-44-22"/>
          <p:cNvPicPr>
            <a:picLocks noChangeAspect="1"/>
          </p:cNvPicPr>
          <p:nvPr/>
        </p:nvPicPr>
        <p:blipFill>
          <a:blip r:embed="rId5"/>
          <a:srcRect b="19862"/>
          <a:stretch>
            <a:fillRect/>
          </a:stretch>
        </p:blipFill>
        <p:spPr>
          <a:xfrm>
            <a:off x="3616960" y="103505"/>
            <a:ext cx="3957955" cy="2378710"/>
          </a:xfrm>
          <a:prstGeom prst="rect">
            <a:avLst/>
          </a:prstGeom>
        </p:spPr>
      </p:pic>
      <p:pic>
        <p:nvPicPr>
          <p:cNvPr id="16" name="Изображение 15" descr="photo_2023-09-19_17-33-34"/>
          <p:cNvPicPr>
            <a:picLocks noChangeAspect="1"/>
          </p:cNvPicPr>
          <p:nvPr/>
        </p:nvPicPr>
        <p:blipFill>
          <a:blip r:embed="rId6"/>
          <a:srcRect t="14531"/>
          <a:stretch>
            <a:fillRect/>
          </a:stretch>
        </p:blipFill>
        <p:spPr>
          <a:xfrm>
            <a:off x="3714115" y="3230880"/>
            <a:ext cx="3860800" cy="2475865"/>
          </a:xfrm>
          <a:prstGeom prst="rect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3752215" y="2549525"/>
            <a:ext cx="3822700" cy="480695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txBody>
          <a:bodyPr wrap="square" rtlCol="0">
            <a:noAutofit/>
          </a:bodyPr>
          <a:p>
            <a:pPr algn="ctr"/>
            <a:r>
              <a:rPr lang="ru-RU" altLang="en-US" sz="1200"/>
              <a:t>Заключили соглашение </a:t>
            </a:r>
            <a:br>
              <a:rPr lang="ru-RU" altLang="en-US" sz="1200"/>
            </a:br>
            <a:r>
              <a:rPr lang="ru-RU" altLang="en-US" sz="1200"/>
              <a:t>с организацией «Ценим жизнь»</a:t>
            </a:r>
            <a:endParaRPr lang="ru-RU" altLang="en-US" sz="1200"/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3714115" y="5840730"/>
            <a:ext cx="3860800" cy="311785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</p:spPr>
        <p:txBody>
          <a:bodyPr wrap="square" rtlCol="0">
            <a:noAutofit/>
          </a:bodyPr>
          <a:p>
            <a:pPr algn="ctr"/>
            <a:r>
              <a:rPr lang="ru-RU" altLang="en-US" sz="1030"/>
              <a:t>Встреча бойцов СВО со студентами химического ф-та КФУ</a:t>
            </a:r>
            <a:endParaRPr lang="ru-RU" altLang="en-US" sz="103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6485</Words>
  <Application>WPS Presentation</Application>
  <PresentationFormat>宽屏</PresentationFormat>
  <Paragraphs>156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Обратная связь от бойцов с благодарностью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12</cp:revision>
  <dcterms:created xsi:type="dcterms:W3CDTF">2022-11-28T11:37:00Z</dcterms:created>
  <dcterms:modified xsi:type="dcterms:W3CDTF">2024-07-01T08:14:34Z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1049-12.2.0.17119</vt:lpwstr>
  </property>
  <property fmtid="{D5CDD505-2E9C-101B-9397-08002B2CF9AE}" pid="3" name="ICV">
    <vt:lpwstr>4E18A39FED88436C960F4387976D7AB7</vt:lpwstr>
  </property>
</Properties>
</file>