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7" r:id="rId3"/>
    <p:sldId id="271" r:id="rId4"/>
    <p:sldId id="260" r:id="rId5"/>
    <p:sldId id="258" r:id="rId6"/>
    <p:sldId id="264" r:id="rId7"/>
    <p:sldId id="272" r:id="rId8"/>
    <p:sldId id="265" r:id="rId9"/>
    <p:sldId id="266" r:id="rId10"/>
    <p:sldId id="267" r:id="rId11"/>
    <p:sldId id="259" r:id="rId12"/>
    <p:sldId id="273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4632" autoAdjust="0"/>
    <p:restoredTop sz="94660"/>
  </p:normalViewPr>
  <p:slideViewPr>
    <p:cSldViewPr snapToGrid="0">
      <p:cViewPr>
        <p:scale>
          <a:sx n="66" d="100"/>
          <a:sy n="66" d="100"/>
        </p:scale>
        <p:origin x="-420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1\&#1040;&#1085;&#1076;&#1088;&#1077;&#1081;\&#1050;&#1054;&#1053;&#1050;&#1059;&#1056;&#1057;&#1067;%20&#1040;&#1053;&#1044;&#1056;&#1045;&#1049;%202020\&#1044;&#1086;&#1084;%20&#1084;&#1086;&#1083;&#1086;&#1076;&#1077;&#1078;&#1080;\&#1050;&#1085;&#1080;&#1075;&#1072;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1\&#1040;&#1085;&#1076;&#1088;&#1077;&#1081;\&#1050;&#1054;&#1053;&#1050;&#1059;&#1056;&#1057;&#1067;%20&#1040;&#1053;&#1044;&#1056;&#1045;&#1049;%202020\&#1044;&#1086;&#1084;%20&#1084;&#1086;&#1083;&#1086;&#1076;&#1077;&#1078;&#1080;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1"/>
  <c:chart>
    <c:title>
      <c:tx>
        <c:rich>
          <a:bodyPr/>
          <a:lstStyle/>
          <a:p>
            <a:pPr>
              <a:defRPr sz="1600"/>
            </a:pPr>
            <a:r>
              <a:rPr lang="ru-RU" sz="1600" dirty="0"/>
              <a:t>Есть ли у тебя потребность в новой творческой форме активного и интересного досуга?</a:t>
            </a:r>
          </a:p>
        </c:rich>
      </c:tx>
      <c:layout>
        <c:manualLayout>
          <c:xMode val="edge"/>
          <c:yMode val="edge"/>
          <c:x val="0.17848045106811025"/>
          <c:y val="6.5956413353064694E-3"/>
        </c:manualLayout>
      </c:layout>
    </c:title>
    <c:plotArea>
      <c:layout/>
      <c:pieChart>
        <c:varyColors val="1"/>
        <c:ser>
          <c:idx val="0"/>
          <c:order val="0"/>
          <c:dLbls>
            <c:showVal val="1"/>
            <c:showLeaderLines val="1"/>
          </c:dLbls>
          <c:cat>
            <c:strRef>
              <c:f>'Лист1 (2)'!$C$6:$C$8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'Лист1 (2)'!$D$6:$D$8</c:f>
              <c:numCache>
                <c:formatCode>0%</c:formatCode>
                <c:ptCount val="3"/>
                <c:pt idx="0">
                  <c:v>0.8</c:v>
                </c:pt>
                <c:pt idx="1">
                  <c:v>0.2</c:v>
                </c:pt>
              </c:numCache>
            </c:numRef>
          </c:val>
        </c:ser>
        <c:firstSliceAng val="0"/>
      </c:pieChart>
    </c:plotArea>
    <c:legend>
      <c:legendPos val="b"/>
      <c:layout>
        <c:manualLayout>
          <c:xMode val="edge"/>
          <c:yMode val="edge"/>
          <c:x val="0.7029960193402619"/>
          <c:y val="0.41949156271728194"/>
          <c:w val="0.22610204341915771"/>
          <c:h val="0.26859847603564663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1"/>
  <c:chart>
    <c:title>
      <c:tx>
        <c:rich>
          <a:bodyPr/>
          <a:lstStyle/>
          <a:p>
            <a:pPr>
              <a:defRPr/>
            </a:pPr>
            <a:r>
              <a:rPr lang="ru-RU" sz="1600" dirty="0"/>
              <a:t>Есть ли у тебя потребность в развитии творческого потенциала?</a:t>
            </a:r>
          </a:p>
        </c:rich>
      </c:tx>
      <c:layout>
        <c:manualLayout>
          <c:xMode val="edge"/>
          <c:yMode val="edge"/>
          <c:x val="0.10337743815034796"/>
          <c:y val="2.5870033643428287E-2"/>
        </c:manualLayout>
      </c:layout>
    </c:title>
    <c:plotArea>
      <c:layout/>
      <c:pieChart>
        <c:varyColors val="1"/>
        <c:ser>
          <c:idx val="0"/>
          <c:order val="0"/>
          <c:dLbls>
            <c:showVal val="1"/>
            <c:showLeaderLines val="1"/>
          </c:dLbls>
          <c:cat>
            <c:strRef>
              <c:f>'Лист1 (2)'!$C$6:$C$8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'Лист1 (2)'!$D$6:$D$8</c:f>
              <c:numCache>
                <c:formatCode>0%</c:formatCode>
                <c:ptCount val="3"/>
                <c:pt idx="0">
                  <c:v>0.8</c:v>
                </c:pt>
                <c:pt idx="1">
                  <c:v>0.2</c:v>
                </c:pt>
              </c:numCache>
            </c:numRef>
          </c:val>
        </c:ser>
        <c:firstSliceAng val="0"/>
      </c:pieChart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0FA6-9F70-447F-9563-38807285C01A}" type="datetimeFigureOut">
              <a:rPr lang="ru-RU" smtClean="0"/>
              <a:pPr/>
              <a:t>12.03.2022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90F07-EA9A-426D-895C-B8C699CD9A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9936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0FA6-9F70-447F-9563-38807285C01A}" type="datetimeFigureOut">
              <a:rPr lang="ru-RU" smtClean="0"/>
              <a:pPr/>
              <a:t>12.03.2022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90F07-EA9A-426D-895C-B8C699CD9A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73562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0FA6-9F70-447F-9563-38807285C01A}" type="datetimeFigureOut">
              <a:rPr lang="ru-RU" smtClean="0"/>
              <a:pPr/>
              <a:t>12.03.2022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90F07-EA9A-426D-895C-B8C699CD9A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02331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0FA6-9F70-447F-9563-38807285C01A}" type="datetimeFigureOut">
              <a:rPr lang="ru-RU" smtClean="0"/>
              <a:pPr/>
              <a:t>12.03.2022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90F07-EA9A-426D-895C-B8C699CD9A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6881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0FA6-9F70-447F-9563-38807285C01A}" type="datetimeFigureOut">
              <a:rPr lang="ru-RU" smtClean="0"/>
              <a:pPr/>
              <a:t>12.03.2022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90F07-EA9A-426D-895C-B8C699CD9A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9338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0FA6-9F70-447F-9563-38807285C01A}" type="datetimeFigureOut">
              <a:rPr lang="ru-RU" smtClean="0"/>
              <a:pPr/>
              <a:t>12.03.2022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90F07-EA9A-426D-895C-B8C699CD9A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5655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0FA6-9F70-447F-9563-38807285C01A}" type="datetimeFigureOut">
              <a:rPr lang="ru-RU" smtClean="0"/>
              <a:pPr/>
              <a:t>12.03.2022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90F07-EA9A-426D-895C-B8C699CD9A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37661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0FA6-9F70-447F-9563-38807285C01A}" type="datetimeFigureOut">
              <a:rPr lang="ru-RU" smtClean="0"/>
              <a:pPr/>
              <a:t>12.03.2022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90F07-EA9A-426D-895C-B8C699CD9A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5928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0FA6-9F70-447F-9563-38807285C01A}" type="datetimeFigureOut">
              <a:rPr lang="ru-RU" smtClean="0"/>
              <a:pPr/>
              <a:t>12.03.2022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90F07-EA9A-426D-895C-B8C699CD9A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0737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0FA6-9F70-447F-9563-38807285C01A}" type="datetimeFigureOut">
              <a:rPr lang="ru-RU" smtClean="0"/>
              <a:pPr/>
              <a:t>12.03.2022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90F07-EA9A-426D-895C-B8C699CD9A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2173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0FA6-9F70-447F-9563-38807285C01A}" type="datetimeFigureOut">
              <a:rPr lang="ru-RU" smtClean="0"/>
              <a:pPr/>
              <a:t>12.03.2022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90F07-EA9A-426D-895C-B8C699CD9A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6839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F0FA6-9F70-447F-9563-38807285C01A}" type="datetimeFigureOut">
              <a:rPr lang="ru-RU" smtClean="0"/>
              <a:pPr/>
              <a:t>12.03.2022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90F07-EA9A-426D-895C-B8C699CD9A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26857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0-tub-ru.yandex.net/i?id=08ba606f0ffe5f0e020633924646d28d-l&amp;n=13"/>
          <p:cNvPicPr>
            <a:picLocks noChangeAspect="1" noChangeArrowheads="1"/>
          </p:cNvPicPr>
          <p:nvPr/>
        </p:nvPicPr>
        <p:blipFill>
          <a:blip r:embed="rId2"/>
          <a:srcRect t="4608" b="11643"/>
          <a:stretch>
            <a:fillRect/>
          </a:stretch>
        </p:blipFill>
        <p:spPr bwMode="auto">
          <a:xfrm>
            <a:off x="-91145" y="0"/>
            <a:ext cx="12283146" cy="6858000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874494" y="1213030"/>
          <a:ext cx="10656586" cy="427489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671597"/>
                <a:gridCol w="3582045"/>
                <a:gridCol w="3402944"/>
              </a:tblGrid>
              <a:tr h="1010173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Собственный</a:t>
                      </a:r>
                      <a:r>
                        <a:rPr lang="ru-RU" sz="2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вклад, услуги, другое</a:t>
                      </a:r>
                      <a:endParaRPr lang="ru-RU" sz="2200" dirty="0">
                        <a:solidFill>
                          <a:srgbClr val="34131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Партнеры</a:t>
                      </a:r>
                      <a:endParaRPr lang="ru-RU" sz="2200" dirty="0">
                        <a:solidFill>
                          <a:srgbClr val="34131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Необходимые средства</a:t>
                      </a:r>
                      <a:endParaRPr lang="ru-RU" sz="2200" b="1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145597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600" dirty="0" smtClean="0"/>
                        <a:t>Оборудование (ноутбук, принтер</a:t>
                      </a:r>
                      <a:r>
                        <a:rPr lang="ru-RU" sz="1600" baseline="0" dirty="0" smtClean="0"/>
                        <a:t>).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600" dirty="0" smtClean="0"/>
                        <a:t>Разработка</a:t>
                      </a:r>
                      <a:r>
                        <a:rPr lang="ru-RU" sz="1600" baseline="0" dirty="0" smtClean="0"/>
                        <a:t> дизайна афиш фестиваля, дипломов и сертификатов, печать.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600" baseline="0" dirty="0" smtClean="0"/>
                        <a:t>Услуги фото- и видеосъемки.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600" baseline="0" dirty="0" smtClean="0"/>
                        <a:t>Волонтеры.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baseline="0" dirty="0" smtClean="0"/>
                        <a:t>SMM</a:t>
                      </a:r>
                      <a:r>
                        <a:rPr lang="ru-RU" sz="1600" baseline="0" dirty="0" smtClean="0"/>
                        <a:t>-услуги.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600" baseline="0" dirty="0" smtClean="0"/>
                        <a:t>Проведение фестиваля.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600" dirty="0" smtClean="0"/>
                        <a:t>Помещение,</a:t>
                      </a:r>
                      <a:r>
                        <a:rPr lang="ru-RU" sz="1600" baseline="0" dirty="0" smtClean="0"/>
                        <a:t> столы, </a:t>
                      </a:r>
                      <a:br>
                        <a:rPr lang="ru-RU" sz="1600" baseline="0" dirty="0" smtClean="0"/>
                      </a:br>
                      <a:r>
                        <a:rPr lang="ru-RU" sz="1600" baseline="0" dirty="0" smtClean="0"/>
                        <a:t>стулья, музыкальное оборудование для проведения фестивалей.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600" baseline="0" dirty="0" smtClean="0"/>
                        <a:t>Информационная, организационная и методическая поддержка.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/>
                        <a:t>Сувенирная и наградная атрибутика.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aseline="0" dirty="0" smtClean="0"/>
                        <a:t>Подарки.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aseline="0" dirty="0" smtClean="0"/>
                        <a:t>Затраты на организацию фестиваля (рол </a:t>
                      </a:r>
                      <a:r>
                        <a:rPr lang="ru-RU" sz="1600" baseline="0" dirty="0" err="1" smtClean="0"/>
                        <a:t>апп</a:t>
                      </a:r>
                      <a:r>
                        <a:rPr lang="ru-RU" sz="1600" baseline="0" dirty="0" smtClean="0"/>
                        <a:t>, оформление, ткань,  питьевая вода).</a:t>
                      </a:r>
                    </a:p>
                  </a:txBody>
                  <a:tcPr/>
                </a:tc>
              </a:tr>
              <a:tr h="54000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effectLst/>
                        </a:rPr>
                        <a:t>150 239 руб.</a:t>
                      </a:r>
                      <a:endParaRPr lang="ru-RU" sz="2400" b="0" dirty="0">
                        <a:effectLst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50 000 руб.</a:t>
                      </a:r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540000"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effectLst/>
                        </a:rPr>
                        <a:t>200</a:t>
                      </a:r>
                      <a:r>
                        <a:rPr lang="ru-RU" sz="2400" baseline="0" dirty="0" smtClean="0">
                          <a:effectLst/>
                        </a:rPr>
                        <a:t> 239 </a:t>
                      </a:r>
                      <a:r>
                        <a:rPr lang="ru-RU" sz="2400" dirty="0" smtClean="0">
                          <a:effectLst/>
                        </a:rPr>
                        <a:t>руб. </a:t>
                      </a:r>
                      <a:endParaRPr lang="ru-RU" sz="2400" b="0" dirty="0">
                        <a:effectLst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Google Shape;161;p29"/>
          <p:cNvSpPr txBox="1">
            <a:spLocks/>
          </p:cNvSpPr>
          <p:nvPr/>
        </p:nvSpPr>
        <p:spPr>
          <a:xfrm>
            <a:off x="397951" y="274687"/>
            <a:ext cx="8452513" cy="112643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БЮДЖЕТ ПРОЕКТА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Arial"/>
                <a:ea typeface="Arial"/>
                <a:cs typeface="Arial"/>
                <a:sym typeface="Arial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769258" y="5573486"/>
            <a:ext cx="1090022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u="sng" dirty="0" smtClean="0">
                <a:ea typeface="Times New Roman" pitchFamily="18" charset="0"/>
                <a:cs typeface="Times New Roman" pitchFamily="18" charset="0"/>
              </a:rPr>
              <a:t>Участие в </a:t>
            </a:r>
            <a:r>
              <a:rPr lang="ru-RU" sz="1400" u="sng" dirty="0" err="1" smtClean="0">
                <a:ea typeface="Times New Roman" pitchFamily="18" charset="0"/>
                <a:cs typeface="Times New Roman" pitchFamily="18" charset="0"/>
              </a:rPr>
              <a:t>грантовых</a:t>
            </a:r>
            <a:r>
              <a:rPr lang="ru-RU" sz="1400" u="sng" dirty="0" smtClean="0">
                <a:ea typeface="Times New Roman" pitchFamily="18" charset="0"/>
                <a:cs typeface="Times New Roman" pitchFamily="18" charset="0"/>
              </a:rPr>
              <a:t> конкурсах: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400" dirty="0" smtClean="0">
                <a:ea typeface="Times New Roman" pitchFamily="18" charset="0"/>
                <a:cs typeface="Times New Roman" pitchFamily="18" charset="0"/>
              </a:rPr>
              <a:t> Городской конкурс социальных проектов и молодежных инициатив «На крыльях добра» 2020 г.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400" dirty="0" smtClean="0">
                <a:ea typeface="Times New Roman" pitchFamily="18" charset="0"/>
                <a:cs typeface="Times New Roman" pitchFamily="18" charset="0"/>
              </a:rPr>
              <a:t> Всероссийский конкурс молодежных проектов среди физических лиц в 2021 году (заочный конкурс).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ru-RU" sz="1400" dirty="0" smtClean="0"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Всероссийский конкурс «Добро не уходит на каникулы» 2021 г.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Городской конкурс проектов молодых граждан «Твоя инициатива» в рамках областного проекта «Банк молодежных инициатив» 2021 г.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416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61;p29"/>
          <p:cNvSpPr txBox="1">
            <a:spLocks/>
          </p:cNvSpPr>
          <p:nvPr/>
        </p:nvSpPr>
        <p:spPr>
          <a:xfrm>
            <a:off x="682172" y="368490"/>
            <a:ext cx="10755086" cy="123723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КОМАНДА ПРОЕКТА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Arial"/>
                <a:ea typeface="Arial"/>
                <a:cs typeface="Arial"/>
                <a:sym typeface="Arial"/>
              </a:rPr>
              <a:t/>
            </a:r>
            <a:b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98" name="Picture 2" descr="C:\1\Андрей\КОНКУРСЫ АНДРЕЙ 2021\Школьная проектная олимпиада\Команда.jpg"/>
          <p:cNvPicPr>
            <a:picLocks noChangeAspect="1" noChangeArrowheads="1"/>
          </p:cNvPicPr>
          <p:nvPr/>
        </p:nvPicPr>
        <p:blipFill>
          <a:blip r:embed="rId2" cstate="print"/>
          <a:srcRect l="3845" t="685" r="8742" b="428"/>
          <a:stretch>
            <a:fillRect/>
          </a:stretch>
        </p:blipFill>
        <p:spPr bwMode="auto">
          <a:xfrm>
            <a:off x="7199087" y="1161143"/>
            <a:ext cx="4644571" cy="5254171"/>
          </a:xfrm>
          <a:prstGeom prst="rect">
            <a:avLst/>
          </a:prstGeom>
          <a:noFill/>
        </p:spPr>
      </p:pic>
      <p:sp>
        <p:nvSpPr>
          <p:cNvPr id="8" name="Google Shape;162;p29"/>
          <p:cNvSpPr txBox="1">
            <a:spLocks noGrp="1"/>
          </p:cNvSpPr>
          <p:nvPr>
            <p:ph type="subTitle" idx="1"/>
          </p:nvPr>
        </p:nvSpPr>
        <p:spPr>
          <a:xfrm flipH="1">
            <a:off x="311298" y="1103086"/>
            <a:ext cx="6032310" cy="52977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169863" algn="just">
              <a:buFont typeface="Wingdings" pitchFamily="2" charset="2"/>
              <a:buChar char="Ø"/>
            </a:pPr>
            <a:r>
              <a:rPr lang="ru-RU" sz="2000" dirty="0" smtClean="0"/>
              <a:t>  </a:t>
            </a:r>
            <a:r>
              <a:rPr lang="ru-RU" sz="2000" b="1" dirty="0" smtClean="0"/>
              <a:t>Авторы проекта:</a:t>
            </a:r>
          </a:p>
          <a:p>
            <a:pPr indent="169863" algn="just">
              <a:buFontTx/>
              <a:buChar char="-"/>
            </a:pPr>
            <a:r>
              <a:rPr lang="ru-RU" sz="2000" b="1" dirty="0" err="1" smtClean="0"/>
              <a:t>Контова</a:t>
            </a:r>
            <a:r>
              <a:rPr lang="ru-RU" sz="2000" b="1" dirty="0" smtClean="0"/>
              <a:t> </a:t>
            </a:r>
            <a:r>
              <a:rPr lang="ru-RU" sz="2000" b="1" dirty="0" smtClean="0"/>
              <a:t>Александра. </a:t>
            </a:r>
            <a:r>
              <a:rPr lang="ru-RU" sz="2000" dirty="0" smtClean="0"/>
              <a:t>Функции </a:t>
            </a:r>
            <a:r>
              <a:rPr lang="ru-RU" sz="2000" dirty="0" smtClean="0"/>
              <a:t>в проекте – организация и проведение информационной кампании, разработка конкурсных заданий, проведение фестиваля.</a:t>
            </a:r>
            <a:endParaRPr lang="ru-RU" sz="2000" b="1" dirty="0" smtClean="0"/>
          </a:p>
          <a:p>
            <a:pPr indent="169863" algn="just">
              <a:buFontTx/>
              <a:buChar char="-"/>
            </a:pPr>
            <a:r>
              <a:rPr lang="ru-RU" sz="2000" b="1" dirty="0" err="1" smtClean="0"/>
              <a:t>Перезолова</a:t>
            </a:r>
            <a:r>
              <a:rPr lang="ru-RU" sz="2000" b="1" dirty="0" smtClean="0"/>
              <a:t> </a:t>
            </a:r>
            <a:r>
              <a:rPr lang="ru-RU" sz="2000" b="1" dirty="0" smtClean="0"/>
              <a:t>Юлия</a:t>
            </a:r>
            <a:r>
              <a:rPr lang="ru-RU" sz="2000" dirty="0" smtClean="0"/>
              <a:t>. </a:t>
            </a:r>
            <a:r>
              <a:rPr lang="ru-RU" sz="2000" dirty="0" smtClean="0"/>
              <a:t>Функции в проекте – организация работы группы фестиваля в социальных сетях </a:t>
            </a:r>
            <a:r>
              <a:rPr lang="ru-RU" sz="2000" dirty="0" err="1" smtClean="0"/>
              <a:t>Вконтакте.ру</a:t>
            </a:r>
            <a:r>
              <a:rPr lang="ru-RU" sz="2000" dirty="0" smtClean="0"/>
              <a:t>, работа с организаторами мастер-классов, освещение проекта, проведение фестиваля</a:t>
            </a:r>
            <a:r>
              <a:rPr lang="ru-RU" sz="2000" dirty="0" smtClean="0"/>
              <a:t>.</a:t>
            </a:r>
          </a:p>
          <a:p>
            <a:pPr indent="169863" algn="just"/>
            <a:endParaRPr lang="ru-RU" sz="2000" dirty="0" smtClean="0"/>
          </a:p>
          <a:p>
            <a:pPr indent="169863" algn="just">
              <a:buFont typeface="Wingdings" pitchFamily="2" charset="2"/>
              <a:buChar char="Ø"/>
            </a:pPr>
            <a:r>
              <a:rPr lang="ru-RU" sz="2000" dirty="0" smtClean="0"/>
              <a:t>  </a:t>
            </a:r>
            <a:r>
              <a:rPr lang="ru-RU" sz="2000" b="1" dirty="0" smtClean="0"/>
              <a:t>Руководитель </a:t>
            </a:r>
            <a:r>
              <a:rPr lang="ru-RU" sz="2000" b="1" dirty="0" smtClean="0"/>
              <a:t>проекта:</a:t>
            </a:r>
          </a:p>
          <a:p>
            <a:pPr algn="just"/>
            <a:r>
              <a:rPr lang="ru-RU" sz="2000" b="1" dirty="0" smtClean="0"/>
              <a:t>- </a:t>
            </a:r>
            <a:r>
              <a:rPr lang="ru-RU" sz="2000" b="1" dirty="0" smtClean="0"/>
              <a:t>Козырева Елена </a:t>
            </a:r>
            <a:r>
              <a:rPr lang="ru-RU" sz="2000" b="1" dirty="0" smtClean="0"/>
              <a:t>Васильевна</a:t>
            </a:r>
            <a:r>
              <a:rPr lang="ru-RU" sz="2000" dirty="0" smtClean="0"/>
              <a:t>. Функции </a:t>
            </a:r>
            <a:r>
              <a:rPr lang="ru-RU" sz="2000" dirty="0" smtClean="0"/>
              <a:t>в проекте – взаимодействие с образовательными организациями и партнерами проекта.</a:t>
            </a:r>
            <a:endParaRPr sz="2000" dirty="0">
              <a:solidFill>
                <a:schemeClr val="bg1">
                  <a:lumMod val="10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bg1">
                  <a:lumMod val="10000"/>
                </a:schemeClr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000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416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61;p29"/>
          <p:cNvSpPr txBox="1">
            <a:spLocks/>
          </p:cNvSpPr>
          <p:nvPr/>
        </p:nvSpPr>
        <p:spPr>
          <a:xfrm>
            <a:off x="4148919" y="477672"/>
            <a:ext cx="8043081" cy="129263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Arial"/>
                <a:ea typeface="Arial"/>
                <a:cs typeface="Arial"/>
                <a:sym typeface="Arial"/>
              </a:rPr>
              <a:t>Энергия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Arial"/>
                <a:ea typeface="Arial"/>
                <a:cs typeface="Arial"/>
                <a:sym typeface="Arial"/>
              </a:rPr>
              <a:t> молодости - 2022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Arial"/>
                <a:ea typeface="Arial"/>
                <a:cs typeface="Arial"/>
                <a:sym typeface="Arial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1" name="Picture 3" descr="C:\Users\Андрей\Downloads\20-11-2021_19-52-13\IMG-20211120-WA00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1813918"/>
            <a:ext cx="5605506" cy="3748682"/>
          </a:xfrm>
          <a:prstGeom prst="rect">
            <a:avLst/>
          </a:prstGeom>
          <a:noFill/>
        </p:spPr>
      </p:pic>
      <p:sp>
        <p:nvSpPr>
          <p:cNvPr id="10" name="Google Shape;161;p29"/>
          <p:cNvSpPr txBox="1">
            <a:spLocks/>
          </p:cNvSpPr>
          <p:nvPr/>
        </p:nvSpPr>
        <p:spPr>
          <a:xfrm>
            <a:off x="1862919" y="5638800"/>
            <a:ext cx="8043081" cy="129263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Arial"/>
                <a:ea typeface="Arial"/>
                <a:cs typeface="Arial"/>
                <a:sym typeface="Arial"/>
              </a:rPr>
              <a:t>Спасибо за внимание!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Arial"/>
                <a:ea typeface="Arial"/>
                <a:cs typeface="Arial"/>
                <a:sym typeface="Arial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2" name="Picture 4" descr="C:\Users\Андрей\Downloads\IMG-20211120-WA00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" y="1790698"/>
            <a:ext cx="5624882" cy="37528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3416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7200" y="0"/>
            <a:ext cx="7866743" cy="2529919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Фестиваль молодежной</a:t>
            </a:r>
            <a:br>
              <a:rPr lang="ru-RU" b="1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клубной культуры</a:t>
            </a:r>
            <a:r>
              <a:rPr lang="ru-RU" sz="6000" b="1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000" b="1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«ТИНЕЙДЖЕР-ЛИДЕР»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6" descr="C:\Users\Андрей\Downloads\20-11-2021_19-52-13\IMG-20211120-WA00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8810" y="2499525"/>
            <a:ext cx="5548162" cy="41697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1489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61;p29"/>
          <p:cNvSpPr txBox="1">
            <a:spLocks/>
          </p:cNvSpPr>
          <p:nvPr/>
        </p:nvSpPr>
        <p:spPr>
          <a:xfrm>
            <a:off x="5907748" y="1843315"/>
            <a:ext cx="6005015" cy="418573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Школа №44 – </a:t>
            </a: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место притяжения,</a:t>
            </a:r>
          </a:p>
          <a:p>
            <a:pPr lvl="0" algn="ctr">
              <a:spcBef>
                <a:spcPct val="0"/>
              </a:spcBef>
              <a:buClr>
                <a:srgbClr val="000000"/>
              </a:buClr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в котором развиваются дружеские контакты</a:t>
            </a:r>
          </a:p>
          <a:p>
            <a:pPr lvl="0" algn="ctr">
              <a:spcBef>
                <a:spcPct val="0"/>
              </a:spcBef>
              <a:buClr>
                <a:srgbClr val="000000"/>
              </a:buClr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и творческий потенциал молодежи города</a:t>
            </a:r>
          </a:p>
          <a:p>
            <a:pPr lvl="0" algn="ctr">
              <a:spcBef>
                <a:spcPct val="0"/>
              </a:spcBef>
              <a:buClr>
                <a:srgbClr val="000000"/>
              </a:buClr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Нижний Тагил.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Arial"/>
                <a:ea typeface="Arial"/>
                <a:cs typeface="Arial"/>
                <a:sym typeface="Arial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02" name="AutoShape 2" descr="https://tagilka.ru/upload/iblock/0c1/0c18af851eae2f43e0d7e35ba27e99c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4" name="Picture 4" descr="https://tagilka.ru/upload/iblock/0c1/0c18af851eae2f43e0d7e35ba27e99c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2101" y="1964706"/>
            <a:ext cx="5567781" cy="36076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3416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61;p29"/>
          <p:cNvSpPr txBox="1">
            <a:spLocks/>
          </p:cNvSpPr>
          <p:nvPr/>
        </p:nvSpPr>
        <p:spPr>
          <a:xfrm>
            <a:off x="566057" y="275871"/>
            <a:ext cx="10918109" cy="140343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ИССЛЕДОВАНИЕ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Arial"/>
                <a:cs typeface="Arial"/>
                <a:sym typeface="Arial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247976" y="1937982"/>
            <a:ext cx="6029994" cy="33164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Выборка –  м</a:t>
            </a:r>
            <a:r>
              <a:rPr lang="ru-RU" dirty="0" err="1" smtClean="0"/>
              <a:t>олодежь</a:t>
            </a:r>
            <a:r>
              <a:rPr lang="ru-RU" dirty="0" smtClean="0"/>
              <a:t>, обучающаяся в образовательных организациях общего образования города Нижний Тагил Свердловской области, в возрасте от 14 до 18 лет.</a:t>
            </a:r>
          </a:p>
          <a:p>
            <a:r>
              <a:rPr lang="ru-RU" dirty="0" smtClean="0"/>
              <a:t>Опрос проводился на площадке </a:t>
            </a:r>
            <a:r>
              <a:rPr lang="ru-RU" dirty="0" err="1" smtClean="0"/>
              <a:t>Гугл-формы</a:t>
            </a:r>
            <a:r>
              <a:rPr lang="ru-RU" dirty="0" smtClean="0"/>
              <a:t> – https://forms.gle/36ci9HNBLbGjCXdP9</a:t>
            </a:r>
          </a:p>
          <a:p>
            <a:pPr lvl="0"/>
            <a:endParaRPr kumimoji="0" lang="ru-RU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/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47975" y="3739057"/>
            <a:ext cx="5020060" cy="9557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Количество опрошенных респондентов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</a:p>
          <a:p>
            <a:pPr lvl="0"/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80 человек.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7010400" y="1204686"/>
          <a:ext cx="4903229" cy="2845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7410734" y="3957852"/>
          <a:ext cx="4392264" cy="2632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Содержимое 2"/>
          <p:cNvSpPr txBox="1">
            <a:spLocks/>
          </p:cNvSpPr>
          <p:nvPr/>
        </p:nvSpPr>
        <p:spPr>
          <a:xfrm>
            <a:off x="275272" y="4681183"/>
            <a:ext cx="6166471" cy="2008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ssistant Light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ssistant Light"/>
                <a:ea typeface="Assistant Light"/>
                <a:cs typeface="Assistant Light"/>
                <a:sym typeface="Assistant Light"/>
              </a:rPr>
              <a:t>Выводы:</a:t>
            </a:r>
          </a:p>
          <a:p>
            <a:pPr algn="just"/>
            <a:r>
              <a:rPr lang="ru-RU" dirty="0" smtClean="0"/>
              <a:t>Молодежи необходима форма досуга, которая помогла бы развить дружеские контакты, проявить и развить свой интеллект, творческие способности и таланты в песне, танце, пародии, оригинальном жанре.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3416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61;p29"/>
          <p:cNvSpPr txBox="1">
            <a:spLocks/>
          </p:cNvSpPr>
          <p:nvPr/>
        </p:nvSpPr>
        <p:spPr>
          <a:xfrm>
            <a:off x="174171" y="420914"/>
            <a:ext cx="11785600" cy="123723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ОБОСНОВАНИЕ ПРОЕКТА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Arial"/>
                <a:ea typeface="Arial"/>
                <a:cs typeface="Arial"/>
                <a:sym typeface="Arial"/>
              </a:rPr>
              <a:t/>
            </a:r>
            <a:b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62;p29"/>
          <p:cNvSpPr txBox="1">
            <a:spLocks noGrp="1"/>
          </p:cNvSpPr>
          <p:nvPr>
            <p:ph type="subTitle" idx="1"/>
          </p:nvPr>
        </p:nvSpPr>
        <p:spPr>
          <a:xfrm flipH="1">
            <a:off x="668738" y="3354572"/>
            <a:ext cx="7230661" cy="32236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169863" algn="just">
              <a:buNone/>
            </a:pPr>
            <a:r>
              <a:rPr lang="ru-RU" sz="2200" b="1" dirty="0" smtClean="0">
                <a:solidFill>
                  <a:schemeClr val="bg1">
                    <a:lumMod val="10000"/>
                  </a:schemeClr>
                </a:solidFill>
              </a:rPr>
              <a:t>Реализация проекта соответствует «Стратегии социально-экономического развития города Нижний Тагил до 2030 года.</a:t>
            </a:r>
          </a:p>
          <a:p>
            <a:pPr marL="0" indent="169863" algn="just">
              <a:buNone/>
            </a:pPr>
            <a:r>
              <a:rPr lang="ru-RU" sz="2200" dirty="0" smtClean="0">
                <a:solidFill>
                  <a:schemeClr val="bg1">
                    <a:lumMod val="10000"/>
                  </a:schemeClr>
                </a:solidFill>
              </a:rPr>
              <a:t>Данный проект предложит учащейся молодежи площадку для развития дружеских контактов среди сверстников, а также познакомить их с новой формой активного отдыха, в рамках которой будут реализованы потребности в дружеском общении, самовыражении, </a:t>
            </a:r>
            <a:br>
              <a:rPr lang="ru-RU" sz="2200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ru-RU" sz="2200" dirty="0" smtClean="0">
                <a:solidFill>
                  <a:schemeClr val="bg1">
                    <a:lumMod val="10000"/>
                  </a:schemeClr>
                </a:solidFill>
              </a:rPr>
              <a:t>проявлении себя как личности и как члена коллектива.</a:t>
            </a:r>
          </a:p>
          <a:p>
            <a:pPr marL="0" indent="169863" algn="just">
              <a:buNone/>
            </a:pPr>
            <a:endParaRPr lang="ru-RU" sz="20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bg1">
                  <a:lumMod val="10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bg1">
                  <a:lumMod val="10000"/>
                </a:schemeClr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0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721599" y="1561773"/>
            <a:ext cx="2947916" cy="1466079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Последствия пандемии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Нашивка 8"/>
          <p:cNvSpPr/>
          <p:nvPr/>
        </p:nvSpPr>
        <p:spPr>
          <a:xfrm>
            <a:off x="3366473" y="1561773"/>
            <a:ext cx="3674038" cy="1479727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Сокращение активных творческих форм досуга для детей и молодежи 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endParaRPr lang="ru-RU" sz="24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6766704" y="1548123"/>
            <a:ext cx="4818512" cy="1520673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Подростки наедине с собой, живое общение переместилось на все 100 %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в социальные сети и </a:t>
            </a:r>
            <a:r>
              <a:rPr lang="ru-RU" dirty="0" err="1" smtClean="0">
                <a:solidFill>
                  <a:schemeClr val="bg1"/>
                </a:solidFill>
              </a:rPr>
              <a:t>мессенджеры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13" name="Picture 2" descr="https://lifegid.media/wp-content/uploads/2019/10/shutterstock_35162893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65605" t="9107" r="-1067" b="49633"/>
          <a:stretch>
            <a:fillRect/>
          </a:stretch>
        </p:blipFill>
        <p:spPr bwMode="auto">
          <a:xfrm>
            <a:off x="1588377" y="188686"/>
            <a:ext cx="1125614" cy="925908"/>
          </a:xfrm>
          <a:prstGeom prst="rect">
            <a:avLst/>
          </a:prstGeom>
          <a:noFill/>
        </p:spPr>
      </p:pic>
      <p:pic>
        <p:nvPicPr>
          <p:cNvPr id="11" name="Picture 1" descr="C:\Users\Андрей\Downloads\20-11-2021_19-52-13\IMG-20211120-WA0043.jpg"/>
          <p:cNvPicPr>
            <a:picLocks noChangeAspect="1" noChangeArrowheads="1"/>
          </p:cNvPicPr>
          <p:nvPr/>
        </p:nvPicPr>
        <p:blipFill>
          <a:blip r:embed="rId3" cstate="print"/>
          <a:srcRect l="20727" t="1485" r="11146"/>
          <a:stretch>
            <a:fillRect/>
          </a:stretch>
        </p:blipFill>
        <p:spPr bwMode="auto">
          <a:xfrm>
            <a:off x="8098065" y="3561217"/>
            <a:ext cx="3818164" cy="31056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3416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61;p29"/>
          <p:cNvSpPr txBox="1">
            <a:spLocks/>
          </p:cNvSpPr>
          <p:nvPr/>
        </p:nvSpPr>
        <p:spPr>
          <a:xfrm>
            <a:off x="183486" y="381921"/>
            <a:ext cx="8452513" cy="112643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ЦЕЛЬ ПРОЕКТА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Arial"/>
                <a:ea typeface="Arial"/>
                <a:cs typeface="Arial"/>
                <a:sym typeface="Arial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1151" y="1248945"/>
            <a:ext cx="93027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Развитие дружеских контактов и творческого потенциала молодежи через организацию и проведение фестиваля молодежной клубной культуры «</a:t>
            </a:r>
            <a:r>
              <a:rPr lang="ru-RU" sz="2800" dirty="0" err="1" smtClean="0"/>
              <a:t>Тинейджер</a:t>
            </a:r>
            <a:r>
              <a:rPr lang="ru-RU" sz="2800" dirty="0" smtClean="0"/>
              <a:t> лидер».</a:t>
            </a:r>
            <a:endParaRPr lang="ru-RU" sz="2800" dirty="0"/>
          </a:p>
        </p:txBody>
      </p:sp>
      <p:sp>
        <p:nvSpPr>
          <p:cNvPr id="8" name="Google Shape;162;p29"/>
          <p:cNvSpPr txBox="1">
            <a:spLocks noGrp="1"/>
          </p:cNvSpPr>
          <p:nvPr>
            <p:ph type="subTitle" idx="1"/>
          </p:nvPr>
        </p:nvSpPr>
        <p:spPr>
          <a:xfrm flipH="1">
            <a:off x="261038" y="3599760"/>
            <a:ext cx="5733361" cy="18697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ru-RU" sz="2000" b="1" dirty="0" smtClean="0">
                <a:solidFill>
                  <a:schemeClr val="bg1">
                    <a:lumMod val="10000"/>
                  </a:schemeClr>
                </a:solidFill>
              </a:rPr>
              <a:t>Целевая аудитория -  </a:t>
            </a: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м</a:t>
            </a:r>
            <a:r>
              <a:rPr lang="ru-RU" sz="2000" dirty="0" smtClean="0"/>
              <a:t>олодежь, обучающаяся в образовательных организациях общего образования города Нижний Тагил Свердловской области, в возрасте от 14 до 18 лет  в количестве 120 человек.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bg1">
                  <a:lumMod val="10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bg1">
                  <a:lumMod val="10000"/>
                </a:schemeClr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000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9" name="Picture 3" descr="C:\Users\Андрей\Downloads\20-11-2021_19-52-13\IMG-20211120-WA0044.jpg"/>
          <p:cNvPicPr>
            <a:picLocks noChangeAspect="1" noChangeArrowheads="1"/>
          </p:cNvPicPr>
          <p:nvPr/>
        </p:nvPicPr>
        <p:blipFill>
          <a:blip r:embed="rId2" cstate="print"/>
          <a:srcRect l="4102" t="4583" r="6016" b="5625"/>
          <a:stretch>
            <a:fillRect/>
          </a:stretch>
        </p:blipFill>
        <p:spPr bwMode="auto">
          <a:xfrm>
            <a:off x="6266997" y="3135104"/>
            <a:ext cx="5547632" cy="31173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3416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61;p29"/>
          <p:cNvSpPr txBox="1">
            <a:spLocks/>
          </p:cNvSpPr>
          <p:nvPr/>
        </p:nvSpPr>
        <p:spPr>
          <a:xfrm>
            <a:off x="299601" y="352892"/>
            <a:ext cx="8452513" cy="123723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ПЛАН РЕАЛИЗАЦИИ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Arial"/>
                <a:ea typeface="Arial"/>
                <a:cs typeface="Arial"/>
                <a:sym typeface="Arial"/>
              </a:rPr>
              <a:t/>
            </a:r>
            <a:b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799" y="5268685"/>
            <a:ext cx="2989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Разработка положения, 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утверждение директором, 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рассылка по школам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Март 2022 г.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33829" y="5109029"/>
            <a:ext cx="2902857" cy="1588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2714172" y="4557485"/>
            <a:ext cx="1074057" cy="1588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229429" y="4027715"/>
            <a:ext cx="2902857" cy="1588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5609772" y="3476171"/>
            <a:ext cx="1074057" cy="1588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146803" y="2953658"/>
            <a:ext cx="2902857" cy="1588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374571" y="4172856"/>
            <a:ext cx="2764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Сбор заявок и регистрация участников.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Март 2022 г.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55657" y="3120570"/>
            <a:ext cx="2764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Фестиваль 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онлайн-формате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1-15 апреля 2022 г.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4" descr="https://images.squarespace-cdn.com/content/52e70075e4b0d22526e04b57/1516812912753-813KD77PRFW22Z4YLCGA/248640.png?content-type=image%2F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0852" y="539261"/>
            <a:ext cx="2252233" cy="2252233"/>
          </a:xfrm>
          <a:prstGeom prst="rect">
            <a:avLst/>
          </a:prstGeom>
          <a:noFill/>
        </p:spPr>
      </p:pic>
      <p:pic>
        <p:nvPicPr>
          <p:cNvPr id="1026" name="Picture 2" descr="https://static.tildacdn.com/tild3861-3865-4065-b731-366339663439/kisspng-check-mark-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3289" y="416833"/>
            <a:ext cx="3806825" cy="3806825"/>
          </a:xfrm>
          <a:prstGeom prst="rect">
            <a:avLst/>
          </a:prstGeom>
          <a:noFill/>
        </p:spPr>
      </p:pic>
      <p:pic>
        <p:nvPicPr>
          <p:cNvPr id="18" name="Picture 2" descr="http://pngimg.com/uploads/target/target_PNG2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9034628" y="209789"/>
            <a:ext cx="3157372" cy="2547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 descr="C:\Users\Андрей\Downloads\IMG_20220312_0002_page-0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221" y="1219201"/>
            <a:ext cx="2623317" cy="37102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3416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61;p29"/>
          <p:cNvSpPr txBox="1">
            <a:spLocks/>
          </p:cNvSpPr>
          <p:nvPr/>
        </p:nvSpPr>
        <p:spPr>
          <a:xfrm>
            <a:off x="250426" y="267757"/>
            <a:ext cx="8643582" cy="156963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buClr>
                <a:srgbClr val="000000"/>
              </a:buClr>
            </a:pPr>
            <a:r>
              <a:rPr lang="ru-RU" sz="3200" b="1" dirty="0" smtClean="0">
                <a:solidFill>
                  <a:schemeClr val="bg1">
                    <a:lumMod val="10000"/>
                  </a:schemeClr>
                </a:solidFill>
              </a:rPr>
              <a:t>Фестиваль молодежной клубной культуры</a:t>
            </a:r>
            <a:br>
              <a:rPr lang="ru-RU" sz="3200" b="1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ru-RU" sz="3200" b="1" dirty="0" smtClean="0">
                <a:solidFill>
                  <a:schemeClr val="bg1">
                    <a:lumMod val="10000"/>
                  </a:schemeClr>
                </a:solidFill>
              </a:rPr>
              <a:t>«ТИНЕЙДЖЕР-ЛИДЕР» это: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Arial"/>
                <a:ea typeface="Arial"/>
                <a:cs typeface="Arial"/>
                <a:sym typeface="Arial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1873" y="1235079"/>
            <a:ext cx="1155727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b="1" dirty="0" smtClean="0"/>
              <a:t> Тема фестиваля – «Энергия молодости 2022</a:t>
            </a:r>
            <a:r>
              <a:rPr lang="ru-RU" b="1" dirty="0" smtClean="0"/>
              <a:t>».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ru-RU" b="1" dirty="0" smtClean="0"/>
              <a:t>Конкурсные задания фестиваля </a:t>
            </a:r>
            <a:r>
              <a:rPr lang="ru-RU" dirty="0" smtClean="0"/>
              <a:t>- </a:t>
            </a:r>
            <a:r>
              <a:rPr lang="ru-RU" dirty="0" err="1" smtClean="0"/>
              <a:t>Флешмоб</a:t>
            </a:r>
            <a:r>
              <a:rPr lang="ru-RU" dirty="0" smtClean="0"/>
              <a:t> «Заяви о себе», визитка «Новое поколение Тагила», синхронный танец "</a:t>
            </a:r>
            <a:r>
              <a:rPr lang="ru-RU" dirty="0" err="1" smtClean="0"/>
              <a:t>Culture-club</a:t>
            </a:r>
            <a:r>
              <a:rPr lang="ru-RU" dirty="0" smtClean="0"/>
              <a:t>", конкурс капитанов «</a:t>
            </a:r>
            <a:r>
              <a:rPr lang="ru-RU" dirty="0" err="1" smtClean="0"/>
              <a:t>ИзобретариУМ</a:t>
            </a:r>
            <a:r>
              <a:rPr lang="ru-RU" dirty="0" smtClean="0"/>
              <a:t>»,  конкурс «Актерами не рождаются», командный конкурс «</a:t>
            </a:r>
            <a:r>
              <a:rPr lang="ru-RU" dirty="0" err="1" smtClean="0"/>
              <a:t>PROдвижение</a:t>
            </a:r>
            <a:r>
              <a:rPr lang="ru-RU" dirty="0" smtClean="0"/>
              <a:t>».</a:t>
            </a:r>
          </a:p>
          <a:p>
            <a:pPr>
              <a:buFont typeface="Wingdings" pitchFamily="2" charset="2"/>
              <a:buChar char="q"/>
            </a:pPr>
            <a:endParaRPr lang="ru-RU" dirty="0" smtClean="0"/>
          </a:p>
          <a:p>
            <a:pPr>
              <a:buFont typeface="Wingdings" pitchFamily="2" charset="2"/>
              <a:buChar char="q"/>
            </a:pPr>
            <a:endParaRPr lang="ru-RU" dirty="0"/>
          </a:p>
        </p:txBody>
      </p:sp>
      <p:pic>
        <p:nvPicPr>
          <p:cNvPr id="4" name="Picture 2" descr="C:\Users\Андрей\Downloads\20-11-2021_19-52-13\IMG-20211120-WA0047.jpg"/>
          <p:cNvPicPr>
            <a:picLocks noChangeAspect="1" noChangeArrowheads="1"/>
          </p:cNvPicPr>
          <p:nvPr/>
        </p:nvPicPr>
        <p:blipFill>
          <a:blip r:embed="rId2" cstate="print"/>
          <a:srcRect r="4188" b="6640"/>
          <a:stretch>
            <a:fillRect/>
          </a:stretch>
        </p:blipFill>
        <p:spPr bwMode="auto">
          <a:xfrm>
            <a:off x="4967513" y="2801257"/>
            <a:ext cx="6932614" cy="3799795"/>
          </a:xfrm>
          <a:prstGeom prst="rect">
            <a:avLst/>
          </a:prstGeom>
          <a:noFill/>
        </p:spPr>
      </p:pic>
      <p:pic>
        <p:nvPicPr>
          <p:cNvPr id="5" name="Picture 5" descr="C:\Users\Андрей\Downloads\20-11-2021_19-52-13\IMG-20211120-WA0031.jpg"/>
          <p:cNvPicPr>
            <a:picLocks noChangeAspect="1" noChangeArrowheads="1"/>
          </p:cNvPicPr>
          <p:nvPr/>
        </p:nvPicPr>
        <p:blipFill>
          <a:blip r:embed="rId3" cstate="print"/>
          <a:srcRect l="6778" r="10518"/>
          <a:stretch>
            <a:fillRect/>
          </a:stretch>
        </p:blipFill>
        <p:spPr bwMode="auto">
          <a:xfrm>
            <a:off x="406400" y="2828871"/>
            <a:ext cx="4412343" cy="37612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3416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61;p29"/>
          <p:cNvSpPr txBox="1">
            <a:spLocks/>
          </p:cNvSpPr>
          <p:nvPr/>
        </p:nvSpPr>
        <p:spPr>
          <a:xfrm>
            <a:off x="1925201" y="265806"/>
            <a:ext cx="8452513" cy="112643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ПАРТНЕРЫ ПРОЕКТА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Arial"/>
                <a:ea typeface="Arial"/>
                <a:cs typeface="Arial"/>
                <a:sym typeface="Arial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58" name="Picture 2" descr="http://sch81nt.ucoz.ru/123/456/uprobr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86" y="1698165"/>
            <a:ext cx="5339057" cy="1061658"/>
          </a:xfrm>
          <a:prstGeom prst="rect">
            <a:avLst/>
          </a:prstGeom>
          <a:noFill/>
        </p:spPr>
      </p:pic>
      <p:pic>
        <p:nvPicPr>
          <p:cNvPr id="19460" name="Picture 4" descr="https://molural.ru/uploads/organizations/24/logo/e9f2b9bc4acf40509539fa5bc0fdf408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60800" y="3507418"/>
            <a:ext cx="3381829" cy="2533557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458238" y="1676429"/>
            <a:ext cx="64553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Управление по развитию физической культуры, спорта и молодежной политики Администрации города Нижний Тагил </a:t>
            </a:r>
            <a:endParaRPr lang="ru-RU" sz="2400" b="1" dirty="0"/>
          </a:p>
        </p:txBody>
      </p:sp>
      <p:pic>
        <p:nvPicPr>
          <p:cNvPr id="19462" name="Picture 6" descr="https://sun9-3.userapi.com/impg/-ycNHWriGjIkGsDngDLcJTMqc1mO2OzoF6IFyg/5oZGxHWC-B4.jpg?size=1600x1519&amp;quality=95&amp;sign=e8a839ac541f08d0f7f218d40c47a88e&amp;type=album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03937" y="3500388"/>
            <a:ext cx="2676977" cy="2541455"/>
          </a:xfrm>
          <a:prstGeom prst="rect">
            <a:avLst/>
          </a:prstGeom>
          <a:noFill/>
        </p:spPr>
      </p:pic>
      <p:pic>
        <p:nvPicPr>
          <p:cNvPr id="4098" name="Picture 2" descr="https://cdn1.flamp.ru/f72e9892f22676e696c7c6a0656466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5082" y="3365044"/>
            <a:ext cx="2743203" cy="27432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3416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544</Words>
  <Application>Microsoft Office PowerPoint</Application>
  <PresentationFormat>Произвольный</PresentationFormat>
  <Paragraphs>77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Фестиваль молодежной клубной культуры «ТИНЕЙДЖЕР-ЛИДЕР»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Кудашкина Ольга Алексеевна</dc:creator>
  <cp:lastModifiedBy>Андрей</cp:lastModifiedBy>
  <cp:revision>41</cp:revision>
  <dcterms:created xsi:type="dcterms:W3CDTF">2021-11-16T09:27:10Z</dcterms:created>
  <dcterms:modified xsi:type="dcterms:W3CDTF">2022-03-12T17:00:27Z</dcterms:modified>
</cp:coreProperties>
</file>