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7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1CDB2-1CA8-4B4D-A515-1A60897982DE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008E5-07A4-4DA5-A521-1494BA88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0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F6E7D-94FC-43F0-BE03-ACD89E49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23C2A5-A362-4704-86A6-96EEE7BA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935C0-ED9F-4103-99F7-4433D0D3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9290-59D5-4FC0-9B54-5904BB3A5BC7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14EA5-CFBA-4D0F-B449-43F1AF2C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AF264-49E9-43E5-84F9-205F7B24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36262-95CF-4DA5-AAA2-029E354A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80D47E-0D7C-4AAE-8C74-F7C1FA9E1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CC5DD-8C82-4A2E-BA46-3E64DBAF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F4DA-97FD-48CB-BD5A-0EDB00ADAFBC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AD4D7-65D9-4347-87FF-BE5F622E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2134E-3493-4B94-BD15-B96179E5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F658B3-D933-41CC-B6E3-707EB0FA7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3DF544-4270-4E24-845C-03905F30D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81056-0331-49B2-A276-39E96DF7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F617-2CCE-48D9-B997-6AC56194AD19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707D9-C27E-4380-9278-ED73A0A1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E3082-B8A3-44C0-BB39-5934B75F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B5CC6-1F1A-4EF7-98E6-5720BC3C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0CDA1-C929-45FA-B4E3-8C9C72F8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BCE70-FD66-4A06-AA43-D1653C5F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8014-407B-449F-B3BB-F3ECDE2FA0EF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5A3E7-1974-4B80-9562-8BCC2E2D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DDBA0-D313-4890-AFB9-7846F8E8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98B59-4413-4079-8360-936ED19A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D4C6B-705E-4EC4-B9FB-8FA0A50AC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D2C59-D36D-4238-95CC-519F8BB7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480-627B-48FA-ACFD-03E6916E3BF4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4A07F-A171-4E56-9943-987961A0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60902-BAFA-4220-A2E4-9563A84B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DF343-3689-4A20-9CE9-B5211D92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8E40E-0C28-4EED-9D5D-0DE593B7D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DD0197-134E-4CBF-86A4-8C23F08D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3F83F-60B6-40E7-880C-FAE471EB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10B-A9D2-4053-84C6-E3A0A361AC01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06790-1A08-4F70-8789-6DBF6504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CFCD90-3C57-4CBA-AD64-4EE98B6D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4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F7CB-075C-43F2-BA17-3A758F75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2BCEE-8864-4805-AE2F-A85EABDC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6F6F16-2C7B-4776-93F6-63C18A09D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B754F8-7E72-42F7-9610-EDAF7E8D2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13BC4C-6A12-44BC-BD03-327B432F8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8360CF-2DB3-434D-B42D-063D27E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6717-C992-4C23-B2A9-06D6F81E9D58}" type="datetime1">
              <a:rPr lang="ru-RU" smtClean="0"/>
              <a:t>11.07.2024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26A7D4-6CC3-4F8A-854E-BE122D8C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AA5226-1209-451A-A321-38E1A423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7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4F10A-820B-47B9-8BF8-F962A2BB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AD6067-F049-4F94-A5ED-ED12C1BA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EF46-30E1-4F8F-9B17-D25F38D00EF4}" type="datetime1">
              <a:rPr lang="ru-RU" smtClean="0"/>
              <a:t>11.07.2024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72897-5BB0-43AA-AD8A-53D68AD5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07CEA8-08A8-47C1-91C7-5CE7BDE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D37EE2-B1E7-495B-80E7-D82621D9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2EDE-ECCE-449F-B9A0-7E7BCC9C5737}" type="datetime1">
              <a:rPr lang="ru-RU" smtClean="0"/>
              <a:t>11.07.2024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8A5CD6-86E3-4EEF-835B-738D3EF7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53A3B0-B0E6-4816-84C8-9C12B605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7168-3075-40E2-B6B7-67B4EF22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BC150-A876-4FA5-8B58-CACC7703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5FA2FD-6538-44C4-9FFA-5EFDF707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06DB6-A568-4FEB-BC3B-138BDADD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7E80-3CBA-453D-BAA5-08EC01D182AC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A0A21-5FDD-4F8A-974B-81A10888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A1890-73EC-44CF-86CF-1CE8FDEF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D69D2-063D-460A-A19F-294202C6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134EB4-73D4-4B7E-BB66-4F39A095C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A8A8B8-38DC-4B55-94CF-1F2F80F9B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B7C254-A833-4313-9745-1764FD0F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7216-DD37-48C2-9CD5-6770D35B3B3D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6219D-5D48-4A22-980A-1AF2D97C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D57688-15E1-49B7-AADF-C68B993E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4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7337-9B0A-4143-B131-6049573D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24F80-10E0-447F-8A68-EB845B13E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1D9E8-3103-415B-A0B0-E466E6FF1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9B2D-C1D6-42CD-9998-A720675FC27B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3892B-C4FD-4CAB-BE23-D1AF4EA0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72AFC-3F23-45BB-A835-82D81EE1C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D7C1-0E98-4AE7-B991-3AF7E78D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896F5-38AB-4C15-9957-36D8BA458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2199"/>
            <a:ext cx="9144000" cy="1402081"/>
          </a:xfrm>
        </p:spPr>
        <p:txBody>
          <a:bodyPr/>
          <a:lstStyle/>
          <a:p>
            <a:r>
              <a:rPr lang="ru-RU" b="1" dirty="0">
                <a:latin typeface="Pragmatica" panose="020B0503040502020204" pitchFamily="34" charset="0"/>
              </a:rPr>
              <a:t>ДВИЖЕНИЕ 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C38ED-90A2-4307-B771-D6F09D8B3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9144000" cy="906462"/>
          </a:xfrm>
        </p:spPr>
        <p:txBody>
          <a:bodyPr/>
          <a:lstStyle/>
          <a:p>
            <a:r>
              <a:rPr lang="ru-RU" dirty="0">
                <a:latin typeface="Pragmatica" panose="020B0503040502020204" pitchFamily="34" charset="0"/>
              </a:rPr>
              <a:t>Удмуртская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129596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5C824F4-BBAB-4ED0-A7FE-2DF9C6FD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68" y="2002631"/>
            <a:ext cx="9406760" cy="2852737"/>
          </a:xfrm>
        </p:spPr>
        <p:txBody>
          <a:bodyPr anchor="ctr" anchorCtr="0">
            <a:normAutofit fontScale="90000"/>
          </a:bodyPr>
          <a:lstStyle/>
          <a:p>
            <a:pPr algn="r"/>
            <a:r>
              <a:rPr lang="ru-RU" sz="6600" b="1" dirty="0"/>
              <a:t>Местное отделения </a:t>
            </a:r>
            <a:br>
              <a:rPr lang="ru-RU" sz="6600" b="1" dirty="0"/>
            </a:br>
            <a:r>
              <a:rPr lang="ru-RU" sz="6600" b="1" dirty="0"/>
              <a:t>Движения Первых</a:t>
            </a:r>
            <a:br>
              <a:rPr lang="ru-RU" sz="6600" b="1" dirty="0"/>
            </a:br>
            <a:r>
              <a:rPr lang="ru-RU" sz="6600" b="1" dirty="0" err="1"/>
              <a:t>Киясовского</a:t>
            </a:r>
            <a:r>
              <a:rPr lang="ru-RU" sz="6600" b="1" dirty="0"/>
              <a:t> района</a:t>
            </a:r>
            <a:endParaRPr lang="ru-RU" sz="66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394FF0-7A23-4BF8-B10C-6654567C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4D7C1-0E98-4AE7-B991-3AF7E78D3775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623C50C7-1266-43FD-B940-12910C8E9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r="26475"/>
          <a:stretch/>
        </p:blipFill>
        <p:spPr>
          <a:xfrm>
            <a:off x="451944" y="1306337"/>
            <a:ext cx="2100348" cy="34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894FE-1D7E-4B90-8685-8666E94A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58" y="0"/>
            <a:ext cx="4351284" cy="854075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Основные волонтерские направления реализуемые в Движении Первых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B2828-9BF7-41D7-BA32-11501EC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096000"/>
            <a:ext cx="2743200" cy="761999"/>
          </a:xfrm>
        </p:spPr>
        <p:txBody>
          <a:bodyPr/>
          <a:lstStyle/>
          <a:p>
            <a:pPr algn="ctr"/>
            <a:fld id="{3E24D7C1-0E98-4AE7-B991-3AF7E78D3775}" type="slidenum">
              <a:rPr lang="ru-RU" sz="1400" smtClean="0">
                <a:solidFill>
                  <a:schemeClr val="tx1"/>
                </a:solidFill>
              </a:rPr>
              <a:pPr algn="ctr"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00B20B9-CE6B-4EAA-B362-0D3D94E06B44}"/>
              </a:ext>
            </a:extLst>
          </p:cNvPr>
          <p:cNvCxnSpPr>
            <a:cxnSpLocks/>
          </p:cNvCxnSpPr>
          <p:nvPr/>
        </p:nvCxnSpPr>
        <p:spPr>
          <a:xfrm>
            <a:off x="4918841" y="854075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4628F68-183C-406C-BE39-74F0FCF349E2}"/>
              </a:ext>
            </a:extLst>
          </p:cNvPr>
          <p:cNvCxnSpPr>
            <a:cxnSpLocks/>
          </p:cNvCxnSpPr>
          <p:nvPr/>
        </p:nvCxnSpPr>
        <p:spPr>
          <a:xfrm>
            <a:off x="4918841" y="6096000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775138" y="1475466"/>
            <a:ext cx="10920662" cy="57213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СОЦИАЛЬНОЕ ВОЛОНТЕРСТВО</a:t>
            </a: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775138" y="2156529"/>
            <a:ext cx="10920662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СОБЫТИЙНОЕ ВОЛОНТЕРСТВО</a:t>
            </a: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775137" y="2837592"/>
            <a:ext cx="10920663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ЭКОВОЛОНТЕРСТВО</a:t>
            </a: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775137" y="3518655"/>
            <a:ext cx="10920664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МЕДИАВОЛОНТЕРСТВО</a:t>
            </a:r>
          </a:p>
        </p:txBody>
      </p:sp>
      <p:sp>
        <p:nvSpPr>
          <p:cNvPr id="21" name="Объект 3"/>
          <p:cNvSpPr txBox="1">
            <a:spLocks/>
          </p:cNvSpPr>
          <p:nvPr/>
        </p:nvSpPr>
        <p:spPr>
          <a:xfrm>
            <a:off x="775138" y="4199718"/>
            <a:ext cx="10920662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МЕДИЦИНСКОЕ ВОЛОНТЕРСТВО</a:t>
            </a:r>
          </a:p>
        </p:txBody>
      </p:sp>
      <p:sp>
        <p:nvSpPr>
          <p:cNvPr id="22" name="Объект 3"/>
          <p:cNvSpPr txBox="1">
            <a:spLocks/>
          </p:cNvSpPr>
          <p:nvPr/>
        </p:nvSpPr>
        <p:spPr>
          <a:xfrm>
            <a:off x="775138" y="4902473"/>
            <a:ext cx="10920662" cy="572134"/>
          </a:xfrm>
          <a:prstGeom prst="roundRect">
            <a:avLst>
              <a:gd name="adj" fmla="val 34666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F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ПАТРИОТИЧЕСКОЕ ВОЛОНТЕРСТВО</a:t>
            </a:r>
          </a:p>
        </p:txBody>
      </p:sp>
      <p:pic>
        <p:nvPicPr>
          <p:cNvPr id="23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894FE-1D7E-4B90-8685-8666E94A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58" y="0"/>
            <a:ext cx="4351284" cy="854075"/>
          </a:xfrm>
        </p:spPr>
        <p:txBody>
          <a:bodyPr>
            <a:normAutofit/>
          </a:bodyPr>
          <a:lstStyle/>
          <a:p>
            <a:pPr algn="ctr"/>
            <a:endParaRPr lang="ru-RU" sz="18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B2828-9BF7-41D7-BA32-11501EC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096000"/>
            <a:ext cx="2743200" cy="761999"/>
          </a:xfrm>
        </p:spPr>
        <p:txBody>
          <a:bodyPr/>
          <a:lstStyle/>
          <a:p>
            <a:pPr algn="ctr"/>
            <a:fld id="{3E24D7C1-0E98-4AE7-B991-3AF7E78D3775}" type="slidenum">
              <a:rPr lang="ru-RU" sz="1400" smtClean="0">
                <a:solidFill>
                  <a:schemeClr val="tx1"/>
                </a:solidFill>
              </a:rPr>
              <a:pPr algn="ctr"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00B20B9-CE6B-4EAA-B362-0D3D94E06B44}"/>
              </a:ext>
            </a:extLst>
          </p:cNvPr>
          <p:cNvCxnSpPr>
            <a:cxnSpLocks/>
          </p:cNvCxnSpPr>
          <p:nvPr/>
        </p:nvCxnSpPr>
        <p:spPr>
          <a:xfrm>
            <a:off x="4918841" y="854075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4628F68-183C-406C-BE39-74F0FCF349E2}"/>
              </a:ext>
            </a:extLst>
          </p:cNvPr>
          <p:cNvCxnSpPr>
            <a:cxnSpLocks/>
          </p:cNvCxnSpPr>
          <p:nvPr/>
        </p:nvCxnSpPr>
        <p:spPr>
          <a:xfrm>
            <a:off x="4918841" y="6096000"/>
            <a:ext cx="2354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572081" y="1385154"/>
            <a:ext cx="3346760" cy="4101246"/>
          </a:xfrm>
          <a:prstGeom prst="snip2Diag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20" name="Объект 3"/>
          <p:cNvSpPr>
            <a:spLocks noGrp="1"/>
          </p:cNvSpPr>
          <p:nvPr>
            <p:ph idx="1"/>
          </p:nvPr>
        </p:nvSpPr>
        <p:spPr>
          <a:xfrm>
            <a:off x="6043448" y="1475466"/>
            <a:ext cx="5652352" cy="721196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Лопатина Мария Геннадьевна – Председатель местного отделения </a:t>
            </a:r>
            <a:endParaRPr lang="ru-RU" sz="2400" dirty="0"/>
          </a:p>
        </p:txBody>
      </p:sp>
      <p:sp>
        <p:nvSpPr>
          <p:cNvPr id="21" name="Объект 3"/>
          <p:cNvSpPr>
            <a:spLocks noGrp="1"/>
          </p:cNvSpPr>
          <p:nvPr>
            <p:ph idx="1"/>
          </p:nvPr>
        </p:nvSpPr>
        <p:spPr>
          <a:xfrm>
            <a:off x="6096000" y="2562776"/>
            <a:ext cx="5652352" cy="277122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Тел.: </a:t>
            </a:r>
            <a:r>
              <a:rPr lang="ru-RU" sz="2400" dirty="0" smtClean="0"/>
              <a:t>+7 (34133)3-26-55</a:t>
            </a:r>
            <a:endParaRPr lang="ru-RU" sz="2400" dirty="0"/>
          </a:p>
          <a:p>
            <a:pPr marL="0" indent="0" algn="ctr">
              <a:buNone/>
            </a:pPr>
            <a:r>
              <a:rPr lang="en-US" sz="2400" dirty="0"/>
              <a:t>e-mail</a:t>
            </a:r>
            <a:r>
              <a:rPr lang="ru-RU" sz="2400" dirty="0"/>
              <a:t>: </a:t>
            </a:r>
            <a:r>
              <a:rPr lang="en-US" sz="2400" dirty="0"/>
              <a:t>mlopatina@pervye.ru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1" y="1385153"/>
            <a:ext cx="3346760" cy="42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478D0604-F0F4-4CAA-8B46-D74E54DBEB63}"/>
              </a:ext>
            </a:extLst>
          </p:cNvPr>
          <p:cNvSpPr txBox="1">
            <a:spLocks/>
          </p:cNvSpPr>
          <p:nvPr/>
        </p:nvSpPr>
        <p:spPr>
          <a:xfrm>
            <a:off x="1572081" y="162130"/>
            <a:ext cx="9301655" cy="435854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+mj-lt"/>
              </a:rPr>
              <a:t>Мероприятия реализуемые местным отделением</a:t>
            </a: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2081" y="1385154"/>
            <a:ext cx="2453381" cy="156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41198" y="2953407"/>
            <a:ext cx="2453381" cy="156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3832" y="4921885"/>
            <a:ext cx="2453381" cy="156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4313711" y="1763526"/>
            <a:ext cx="5936131" cy="721196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dirty="0"/>
              <a:t>Акция «Мы – граждане России!» – мероприятие по торжественному вручению паспортов участникам-обучающимся Движения Первых</a:t>
            </a:r>
            <a:endParaRPr lang="ru-RU" sz="2400" dirty="0"/>
          </a:p>
        </p:txBody>
      </p: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1785973" y="3397753"/>
            <a:ext cx="5936131" cy="721196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«Снегу БОЙ!»  - помощь нуждающимся в чистке снега в период сильных снегопадов</a:t>
            </a:r>
            <a:endParaRPr lang="ru-RU" sz="2400" dirty="0"/>
          </a:p>
        </p:txBody>
      </p:sp>
      <p:sp>
        <p:nvSpPr>
          <p:cNvPr id="18" name="Объект 3"/>
          <p:cNvSpPr>
            <a:spLocks noGrp="1"/>
          </p:cNvSpPr>
          <p:nvPr>
            <p:ph idx="1"/>
          </p:nvPr>
        </p:nvSpPr>
        <p:spPr>
          <a:xfrm>
            <a:off x="3888042" y="5345413"/>
            <a:ext cx="5936131" cy="721196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dirty="0"/>
              <a:t>«Хранители истории»– проект по благоустройству памятников, посвященных участникам </a:t>
            </a:r>
            <a:r>
              <a:rPr lang="ru-RU" sz="2400" dirty="0" err="1"/>
              <a:t>ВОв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1" y="1355512"/>
            <a:ext cx="2453381" cy="1627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98" y="2953407"/>
            <a:ext cx="2478282" cy="1568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32" y="4921885"/>
            <a:ext cx="2453381" cy="15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6">
            <a:extLst>
              <a:ext uri="{FF2B5EF4-FFF2-40B4-BE49-F238E27FC236}">
                <a16:creationId xmlns:a16="http://schemas.microsoft.com/office/drawing/2014/main" id="{478D0604-F0F4-4CAA-8B46-D74E54DBEB63}"/>
              </a:ext>
            </a:extLst>
          </p:cNvPr>
          <p:cNvSpPr txBox="1">
            <a:spLocks/>
          </p:cNvSpPr>
          <p:nvPr/>
        </p:nvSpPr>
        <p:spPr>
          <a:xfrm>
            <a:off x="1572081" y="162130"/>
            <a:ext cx="9301655" cy="435854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+mj-lt"/>
              </a:rPr>
              <a:t>Мероприятия реализуемые местным отделением</a:t>
            </a: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CE36DC2-84CC-4F00-A026-34F2497A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513" y1="16633" x2="24513" y2="16633"/>
                        <a14:foregroundMark x1="23677" y1="13793" x2="23677" y2="13793"/>
                        <a14:foregroundMark x1="25348" y1="13996" x2="22563" y2="13387"/>
                        <a14:foregroundMark x1="28412" y1="16836" x2="28412" y2="16836"/>
                        <a14:foregroundMark x1="37047" y1="16227" x2="37047" y2="16227"/>
                        <a14:foregroundMark x1="45682" y1="17241" x2="45682" y2="17241"/>
                        <a14:foregroundMark x1="54039" y1="17241" x2="54039" y2="17241"/>
                        <a14:foregroundMark x1="62953" y1="17039" x2="62953" y2="17039"/>
                        <a14:foregroundMark x1="66295" y1="16633" x2="66295" y2="16633"/>
                        <a14:backgroundMark x1="68245" y1="16836" x2="68245" y2="16836"/>
                        <a14:backgroundMark x1="58217" y1="18864" x2="58217" y2="18864"/>
                        <a14:backgroundMark x1="47632" y1="19067" x2="47632" y2="19067"/>
                        <a14:backgroundMark x1="48468" y1="16633" x2="48468" y2="16633"/>
                        <a14:backgroundMark x1="30919" y1="16836" x2="30919" y2="1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3832" cy="17635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2081" y="1385154"/>
            <a:ext cx="2453381" cy="156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41198" y="2953407"/>
            <a:ext cx="2453381" cy="156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3832" y="4921885"/>
            <a:ext cx="2453381" cy="156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Место для фотографии</a:t>
            </a:r>
          </a:p>
        </p:txBody>
      </p:sp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4313711" y="1763526"/>
            <a:ext cx="5936131" cy="721196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Акция «Георгиевская ленточка» - Георгиевская </a:t>
            </a:r>
            <a:r>
              <a:rPr lang="ru-RU" sz="1400" dirty="0"/>
              <a:t>лента на протяжении многих лет представляет собой российский символ героизма, мужества, стойкости народа, подвигов защитников Отечества.  В Российской Федерации Георгиевская лента является общепринятым символом Великой Победы.</a:t>
            </a:r>
            <a:endParaRPr lang="ru-RU" sz="1400" dirty="0"/>
          </a:p>
        </p:txBody>
      </p: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1785973" y="3397753"/>
            <a:ext cx="5936131" cy="721196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/>
              <a:t>Всероссийская патриотическая акция «Окна Победы». Ее целью является создание атмосферы одного из самых важных праздников в России, передача молодому поколению традиций, выражение благодарности героям Великой Отечественной войны, почитание памяти об ушедших ветеранах.</a:t>
            </a:r>
            <a:endParaRPr lang="ru-RU" sz="1400" dirty="0"/>
          </a:p>
        </p:txBody>
      </p:sp>
      <p:sp>
        <p:nvSpPr>
          <p:cNvPr id="18" name="Объект 3"/>
          <p:cNvSpPr>
            <a:spLocks noGrp="1"/>
          </p:cNvSpPr>
          <p:nvPr>
            <p:ph idx="1"/>
          </p:nvPr>
        </p:nvSpPr>
        <p:spPr>
          <a:xfrm>
            <a:off x="3888042" y="5345413"/>
            <a:ext cx="5936131" cy="72119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Организация интерактивных площадок и акций на районных и республиканских мероприятиях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82" y="1385154"/>
            <a:ext cx="2453380" cy="1568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98" y="2953407"/>
            <a:ext cx="2453381" cy="1695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32" y="4921885"/>
            <a:ext cx="2448326" cy="15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8200"/>
      </p:ext>
    </p:extLst>
  </p:cSld>
  <p:clrMapOvr>
    <a:masterClrMapping/>
  </p:clrMapOvr>
</p:sld>
</file>

<file path=ppt/theme/theme1.xml><?xml version="1.0" encoding="utf-8"?>
<a:theme xmlns:a="http://schemas.openxmlformats.org/drawingml/2006/main" name="Движение Первых (нейтрал)">
  <a:themeElements>
    <a:clrScheme name="Другая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860000"/>
      </a:accent1>
      <a:accent2>
        <a:srgbClr val="C00000"/>
      </a:accent2>
      <a:accent3>
        <a:srgbClr val="FF0000"/>
      </a:accent3>
      <a:accent4>
        <a:srgbClr val="FF4F4F"/>
      </a:accent4>
      <a:accent5>
        <a:srgbClr val="FCAA9C"/>
      </a:accent5>
      <a:accent6>
        <a:srgbClr val="FFB9B9"/>
      </a:accent6>
      <a:hlink>
        <a:srgbClr val="860000"/>
      </a:hlink>
      <a:folHlink>
        <a:srgbClr val="FF4F4F"/>
      </a:folHlink>
    </a:clrScheme>
    <a:fontScheme name="Движение Первых">
      <a:majorFont>
        <a:latin typeface="Pragmatica Extended"/>
        <a:ea typeface=""/>
        <a:cs typeface=""/>
      </a:majorFont>
      <a:minorFont>
        <a:latin typeface="Pragma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вижение Первых (нейтрал)" id="{48653B03-F3D5-48CA-85B9-939FE8962BA5}" vid="{89EF7000-81C1-4822-909A-AB007ADB0A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189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Pragmatica</vt:lpstr>
      <vt:lpstr>Pragmatica Extended</vt:lpstr>
      <vt:lpstr>Движение Первых (нейтрал)</vt:lpstr>
      <vt:lpstr>ДВИЖЕНИЕ ПЕРВЫХ</vt:lpstr>
      <vt:lpstr>Местное отделения  Движения Первых Киясовского района</vt:lpstr>
      <vt:lpstr>Основные волонтерские направления реализуемые в Движении Первых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Айлана Сухеева</dc:creator>
  <cp:lastModifiedBy>user</cp:lastModifiedBy>
  <cp:revision>37</cp:revision>
  <dcterms:created xsi:type="dcterms:W3CDTF">2023-09-25T00:15:54Z</dcterms:created>
  <dcterms:modified xsi:type="dcterms:W3CDTF">2024-07-11T11:52:09Z</dcterms:modified>
</cp:coreProperties>
</file>