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Lst>
  <p:notesMasterIdLst>
    <p:notesMasterId r:id="rId20"/>
  </p:notesMasterIdLst>
  <p:sldIdLst>
    <p:sldId id="272" r:id="rId2"/>
    <p:sldId id="264" r:id="rId3"/>
    <p:sldId id="273" r:id="rId4"/>
    <p:sldId id="259" r:id="rId5"/>
    <p:sldId id="260" r:id="rId6"/>
    <p:sldId id="261" r:id="rId7"/>
    <p:sldId id="266" r:id="rId8"/>
    <p:sldId id="267" r:id="rId9"/>
    <p:sldId id="268" r:id="rId10"/>
    <p:sldId id="276" r:id="rId11"/>
    <p:sldId id="277" r:id="rId12"/>
    <p:sldId id="278" r:id="rId13"/>
    <p:sldId id="279" r:id="rId14"/>
    <p:sldId id="263" r:id="rId15"/>
    <p:sldId id="269" r:id="rId16"/>
    <p:sldId id="270" r:id="rId17"/>
    <p:sldId id="271" r:id="rId18"/>
    <p:sldId id="275"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Economica" panose="020B0604020202020204" charset="0"/>
      <p:regular r:id="rId29"/>
      <p:bold r:id="rId30"/>
      <p:italic r:id="rId31"/>
      <p:boldItalic r:id="rId32"/>
    </p:embeddedFont>
    <p:embeddedFont>
      <p:font typeface="Wingdings 2" panose="05020102010507070707" pitchFamily="18" charset="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2294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5903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5903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590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6f5903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6f5903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5041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590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8534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8715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CB97365-EBCA-4027-87D5-99FC1D4DF0BB}" type="datetimeFigureOut">
              <a:rPr lang="en-US" smtClean="0"/>
              <a:pPr/>
              <a:t>5/29/2023</a:t>
            </a:fld>
            <a:endParaRPr lang="en-US"/>
          </a:p>
        </p:txBody>
      </p:sp>
      <p:sp>
        <p:nvSpPr>
          <p:cNvPr id="16" name="Номер слайда 15"/>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5/29/2023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CB97365-EBCA-4027-87D5-99FC1D4DF0BB}" type="datetimeFigureOut">
              <a:rPr lang="en-US" smtClean="0"/>
              <a:pPr/>
              <a:t>5/29/2023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143000"/>
            <a:ext cx="8229600" cy="3429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fld id="{7CB97365-EBCA-4027-87D5-99FC1D4DF0BB}" type="datetimeFigureOut">
              <a:rPr lang="en-US" smtClean="0"/>
              <a:pPr/>
              <a:t>5/29/2023</a:t>
            </a:fld>
            <a:endParaRPr lang="en-US"/>
          </a:p>
        </p:txBody>
      </p:sp>
      <p:sp>
        <p:nvSpPr>
          <p:cNvPr id="15" name="Номер слайда 14"/>
          <p:cNvSpPr>
            <a:spLocks noGrp="1"/>
          </p:cNvSpPr>
          <p:nvPr>
            <p:ph type="sldNum" sz="quarter" idx="15"/>
          </p:nvPr>
        </p:nvSpPr>
        <p:spPr/>
        <p:txBody>
          <a:bodyPr/>
          <a:lstStyle>
            <a:lvl1pPr algn="ctr">
              <a:defRPr/>
            </a:lvl1p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16" name="Нижний колонтитул 15"/>
          <p:cNvSpPr>
            <a:spLocks noGrp="1"/>
          </p:cNvSpPr>
          <p:nvPr>
            <p:ph type="ftr" sz="quarter" idx="16"/>
          </p:nvPr>
        </p:nvSpPr>
        <p:spPr/>
        <p:txBody>
          <a:bodyPr/>
          <a:lstStyle/>
          <a:p>
            <a:endParaRPr kumimoji="0" lang="en-US"/>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CB97365-EBCA-4027-87D5-99FC1D4DF0BB}" type="datetimeFigureOut">
              <a:rPr lang="en-US" smtClean="0"/>
              <a:pPr/>
              <a:t>5/29/2023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2" name="Заголовок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CB97365-EBCA-4027-87D5-99FC1D4DF0BB}" type="datetimeFigureOut">
              <a:rPr lang="en-US" smtClean="0"/>
              <a:pPr/>
              <a:t>5/29/2023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Содержимое 10"/>
          <p:cNvSpPr>
            <a:spLocks noGrp="1"/>
          </p:cNvSpPr>
          <p:nvPr>
            <p:ph sz="half" idx="1"/>
          </p:nvPr>
        </p:nvSpPr>
        <p:spPr>
          <a:xfrm>
            <a:off x="457200" y="1143000"/>
            <a:ext cx="4059936" cy="3429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143000"/>
            <a:ext cx="4059936" cy="3429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8" name="Нижний колонтитул 7"/>
          <p:cNvSpPr>
            <a:spLocks noGrp="1"/>
          </p:cNvSpPr>
          <p:nvPr>
            <p:ph type="ftr" sz="quarter" idx="11"/>
          </p:nvPr>
        </p:nvSpPr>
        <p:spPr/>
        <p:txBody>
          <a:bodyPr/>
          <a:lstStyle/>
          <a:p>
            <a:endParaRPr kumimoji="0" lang="en-US"/>
          </a:p>
        </p:txBody>
      </p:sp>
      <p:sp>
        <p:nvSpPr>
          <p:cNvPr id="7" name="Дата 6"/>
          <p:cNvSpPr>
            <a:spLocks noGrp="1"/>
          </p:cNvSpPr>
          <p:nvPr>
            <p:ph type="dt" sz="half" idx="10"/>
          </p:nvPr>
        </p:nvSpPr>
        <p:spPr/>
        <p:txBody>
          <a:bodyPr/>
          <a:lstStyle/>
          <a:p>
            <a:fld id="{7CB97365-EBCA-4027-87D5-99FC1D4DF0BB}" type="datetimeFigureOut">
              <a:rPr lang="en-US" smtClean="0"/>
              <a:pPr/>
              <a:t>5/29/2023</a:t>
            </a:fld>
            <a:endParaRPr lang="en-US"/>
          </a:p>
        </p:txBody>
      </p:sp>
      <p:sp>
        <p:nvSpPr>
          <p:cNvPr id="3" name="Текст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Содержимое 31"/>
          <p:cNvSpPr>
            <a:spLocks noGrp="1"/>
          </p:cNvSpPr>
          <p:nvPr>
            <p:ph sz="half" idx="2"/>
          </p:nvPr>
        </p:nvSpPr>
        <p:spPr>
          <a:xfrm>
            <a:off x="457200" y="1651422"/>
            <a:ext cx="4038600" cy="293522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Содержимое 33"/>
          <p:cNvSpPr>
            <a:spLocks noGrp="1"/>
          </p:cNvSpPr>
          <p:nvPr>
            <p:ph sz="quarter" idx="4"/>
          </p:nvPr>
        </p:nvSpPr>
        <p:spPr>
          <a:xfrm>
            <a:off x="4649788" y="1651422"/>
            <a:ext cx="4038600" cy="293522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16586"/>
            <a:ext cx="8229600" cy="85725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CB97365-EBCA-4027-87D5-99FC1D4DF0BB}" type="datetimeFigureOut">
              <a:rPr lang="en-US" smtClean="0"/>
              <a:pPr/>
              <a:t>5/29/2023</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B97365-EBCA-4027-87D5-99FC1D4DF0BB}" type="datetimeFigureOut">
              <a:rPr lang="en-US" smtClean="0"/>
              <a:pPr/>
              <a:t>5/29/2023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342900"/>
            <a:ext cx="6248400" cy="428625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fld id="{7CB97365-EBCA-4027-87D5-99FC1D4DF0BB}" type="datetimeFigureOut">
              <a:rPr lang="en-US" smtClean="0"/>
              <a:pPr/>
              <a:t>5/29/2023</a:t>
            </a:fld>
            <a:endParaRPr lang="en-US"/>
          </a:p>
        </p:txBody>
      </p:sp>
      <p:sp>
        <p:nvSpPr>
          <p:cNvPr id="9" name="Номер слайда 8"/>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10" name="Нижний колонтитул 9"/>
          <p:cNvSpPr>
            <a:spLocks noGrp="1"/>
          </p:cNvSpPr>
          <p:nvPr>
            <p:ph type="ftr" sz="quarter" idx="16"/>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fld id="{7CB97365-EBCA-4027-87D5-99FC1D4DF0BB}" type="datetimeFigureOut">
              <a:rPr lang="en-US" smtClean="0"/>
              <a:pPr/>
              <a:t>5/29/2023</a:t>
            </a:fld>
            <a:endParaRPr lang="en-US"/>
          </a:p>
        </p:txBody>
      </p:sp>
      <p:sp>
        <p:nvSpPr>
          <p:cNvPr id="9" name="Номер слайда 8"/>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10" name="Нижний колонтитул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1" name="type.wav"/>
          </p:stSnd>
        </p:sndAc>
      </p:transition>
    </mc:Choice>
    <mc:Fallback xmlns="">
      <p:transition spd="slow" advClick="0" advTm="600000">
        <p:fade/>
        <p:sndAc>
          <p:stSnd>
            <p:snd r:embed="rId3" name="type.wav"/>
          </p:stSnd>
        </p:sndAc>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7CB97365-EBCA-4027-87D5-99FC1D4DF0BB}" type="datetimeFigureOut">
              <a:rPr lang="en-US" smtClean="0"/>
              <a:pPr/>
              <a:t>5/29/2023</a:t>
            </a:fld>
            <a:endParaRPr lang="en-US">
              <a:solidFill>
                <a:schemeClr val="tx1">
                  <a:shade val="50000"/>
                </a:schemeClr>
              </a:solidFill>
            </a:endParaRPr>
          </a:p>
        </p:txBody>
      </p:sp>
      <p:sp>
        <p:nvSpPr>
          <p:cNvPr id="10" name="Нижний колонтитул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solidFill>
                <a:schemeClr val="tx1">
                  <a:shade val="50000"/>
                </a:schemeClr>
              </a:solidFill>
            </a:endParaRPr>
          </a:p>
        </p:txBody>
      </p:sp>
      <p:sp>
        <p:nvSpPr>
          <p:cNvPr id="22" name="Номер слайда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a:t>
            </a:fld>
            <a:endParaRPr lang="ru"/>
          </a:p>
        </p:txBody>
      </p:sp>
      <p:sp>
        <p:nvSpPr>
          <p:cNvPr id="5" name="Заголовок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mc:AlternateContent xmlns:mc="http://schemas.openxmlformats.org/markup-compatibility/2006" xmlns:p14="http://schemas.microsoft.com/office/powerpoint/2010/main">
    <mc:Choice Requires="p14">
      <p:transition spd="slow" p14:dur="3400" advClick="0" advTm="600000">
        <p14:reveal/>
        <p:sndAc>
          <p:stSnd>
            <p:snd r:embed="rId16" name="type.wav"/>
          </p:stSnd>
        </p:sndAc>
      </p:transition>
    </mc:Choice>
    <mc:Fallback xmlns="">
      <p:transition spd="slow" advClick="0" advTm="600000">
        <p:fade/>
        <p:sndAc>
          <p:stSnd>
            <p:snd r:embed="rId17" name="type.wav"/>
          </p:stSnd>
        </p:sndAc>
      </p:transition>
    </mc:Fallback>
  </mc:AlternateConten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audio" Target="../media/audio1.wav"/><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audio" Target="../media/audio1.wav"/><Relationship Id="rId4" Type="http://schemas.openxmlformats.org/officeDocument/2006/relationships/image" Target="../media/image46.png"/><Relationship Id="rId9"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image" Target="../media/image17.jpeg"/><Relationship Id="rId12"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7.jpeg"/><Relationship Id="rId11" Type="http://schemas.openxmlformats.org/officeDocument/2006/relationships/audio" Target="../media/audio1.wav"/><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audio" Target="../media/audio1.wav"/><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МЫ ВМЕСТЕ\фото бессмертный полк\фото_выпуски.t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2604" y="229414"/>
            <a:ext cx="3732285" cy="4625404"/>
          </a:xfrm>
          <a:prstGeom prst="rect">
            <a:avLst/>
          </a:prstGeom>
          <a:noFill/>
          <a:ln w="12700">
            <a:solidFill>
              <a:schemeClr val="tx1"/>
            </a:solidFill>
          </a:ln>
        </p:spPr>
      </p:pic>
      <p:sp>
        <p:nvSpPr>
          <p:cNvPr id="5" name="TextBox 4"/>
          <p:cNvSpPr txBox="1"/>
          <p:nvPr/>
        </p:nvSpPr>
        <p:spPr>
          <a:xfrm>
            <a:off x="192388" y="2001614"/>
            <a:ext cx="2872886" cy="3141886"/>
          </a:xfrm>
          <a:prstGeom prst="rect">
            <a:avLst/>
          </a:prstGeom>
          <a:noFill/>
        </p:spPr>
        <p:txBody>
          <a:bodyPr wrap="square" rtlCol="0">
            <a:spAutoFit/>
          </a:bodyPr>
          <a:lstStyle/>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С 2019 года ООО «Редакция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газеты «Приазовье» реализует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проект «Наш Бессмертный полк». </a:t>
            </a:r>
            <a:endParaRPr lang="en-US" b="1" spc="-30" dirty="0">
              <a:solidFill>
                <a:schemeClr val="tx1"/>
              </a:solidFill>
              <a:latin typeface="Times New Roman" panose="02020603050405020304" pitchFamily="18" charset="0"/>
              <a:cs typeface="Times New Roman" panose="02020603050405020304" pitchFamily="18" charset="0"/>
            </a:endParaRP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Это – специальный выпуск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газеты, посвященный нашим землякам – участникам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Великой Отечественной войны.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Выжившим и погибшим.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Выпуск, который мы делаем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вместе с нашими читателями, </a:t>
            </a:r>
          </a:p>
          <a:p>
            <a:pPr algn="ctr">
              <a:lnSpc>
                <a:spcPts val="1680"/>
              </a:lnSpc>
            </a:pPr>
            <a:r>
              <a:rPr lang="ru-RU" b="1" spc="-30" dirty="0">
                <a:solidFill>
                  <a:schemeClr val="tx1"/>
                </a:solidFill>
                <a:latin typeface="Times New Roman" panose="02020603050405020304" pitchFamily="18" charset="0"/>
                <a:cs typeface="Times New Roman" panose="02020603050405020304" pitchFamily="18" charset="0"/>
              </a:rPr>
              <a:t>а также учениками и студентами школ и учебных заведений Азовского района</a:t>
            </a:r>
          </a:p>
          <a:p>
            <a:endParaRPr lang="ru-RU" dirty="0"/>
          </a:p>
        </p:txBody>
      </p:sp>
      <p:pic>
        <p:nvPicPr>
          <p:cNvPr id="7" name="Рисунок 6" descr="Изображение выглядит как текст, красный, цветок, растение&#10;&#10;Автоматически созданное описание">
            <a:extLst>
              <a:ext uri="{FF2B5EF4-FFF2-40B4-BE49-F238E27FC236}">
                <a16:creationId xmlns:a16="http://schemas.microsoft.com/office/drawing/2014/main" id="{EC761B32-568B-9F51-7C98-59F2C1AF3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510" y="229415"/>
            <a:ext cx="4660009" cy="1701038"/>
          </a:xfrm>
          <a:prstGeom prst="rect">
            <a:avLst/>
          </a:prstGeom>
          <a:ln w="12700">
            <a:solidFill>
              <a:schemeClr val="tx1"/>
            </a:solidFill>
          </a:ln>
        </p:spPr>
      </p:pic>
      <p:pic>
        <p:nvPicPr>
          <p:cNvPr id="8" name="Рисунок 7" descr="Изображение выглядит как текст, газета, человек, Человеческое лицо&#10;&#10;Автоматически созданное описание">
            <a:extLst>
              <a:ext uri="{FF2B5EF4-FFF2-40B4-BE49-F238E27FC236}">
                <a16:creationId xmlns:a16="http://schemas.microsoft.com/office/drawing/2014/main" id="{F088DF5B-FEEE-A254-1CE8-E2A3F2434D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65274" y="2001614"/>
            <a:ext cx="1952245" cy="28532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900000">
        <p14:reveal/>
        <p:sndAc>
          <p:stSnd>
            <p:snd r:embed="rId3" name="type.wav"/>
          </p:stSnd>
        </p:sndAc>
      </p:transition>
    </mc:Choice>
    <mc:Fallback xmlns="">
      <p:transition spd="slow" advClick="0" advTm="900000">
        <p:fade/>
        <p:sndAc>
          <p:stSnd>
            <p:snd r:embed="rId7" name="typ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D0580-3E27-BB5F-7D0C-A1EFDC57B905}"/>
              </a:ext>
            </a:extLst>
          </p:cNvPr>
          <p:cNvSpPr txBox="1"/>
          <p:nvPr/>
        </p:nvSpPr>
        <p:spPr>
          <a:xfrm>
            <a:off x="452082" y="112408"/>
            <a:ext cx="8520600" cy="584775"/>
          </a:xfrm>
          <a:prstGeom prst="rect">
            <a:avLst/>
          </a:prstGeom>
          <a:noFill/>
        </p:spPr>
        <p:txBody>
          <a:bodyPr wrap="square">
            <a:spAutoFit/>
          </a:bodyPr>
          <a:lstStyle/>
          <a:p>
            <a:pPr algn="ctr"/>
            <a:r>
              <a:rPr lang="ru-RU" sz="1600" b="1" dirty="0">
                <a:solidFill>
                  <a:schemeClr val="tx1"/>
                </a:solidFill>
                <a:effectLst/>
                <a:latin typeface="Times New Roman" panose="02020603050405020304" pitchFamily="18" charset="0"/>
                <a:ea typeface="Calibri" panose="020F0502020204030204" pitchFamily="34" charset="0"/>
              </a:rPr>
              <a:t>В нынешнем году мы выпустили пятый специальный выпуск нашей газеты, </a:t>
            </a:r>
          </a:p>
          <a:p>
            <a:pPr algn="ctr"/>
            <a:r>
              <a:rPr lang="ru-RU" sz="1600" b="1" dirty="0">
                <a:solidFill>
                  <a:schemeClr val="tx1"/>
                </a:solidFill>
                <a:effectLst/>
                <a:latin typeface="Times New Roman" panose="02020603050405020304" pitchFamily="18" charset="0"/>
                <a:ea typeface="Calibri" panose="020F0502020204030204" pitchFamily="34" charset="0"/>
              </a:rPr>
              <a:t>и этот номер оказался самым большим! </a:t>
            </a:r>
            <a:endParaRPr lang="ru-RU" sz="1600" dirty="0">
              <a:solidFill>
                <a:schemeClr val="tx1"/>
              </a:solidFill>
            </a:endParaRPr>
          </a:p>
        </p:txBody>
      </p:sp>
      <p:pic>
        <p:nvPicPr>
          <p:cNvPr id="7" name="Рисунок 6">
            <a:extLst>
              <a:ext uri="{FF2B5EF4-FFF2-40B4-BE49-F238E27FC236}">
                <a16:creationId xmlns:a16="http://schemas.microsoft.com/office/drawing/2014/main" id="{E632740A-343C-2349-3A1F-A79DFDC9047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60974" y="735726"/>
            <a:ext cx="2327408" cy="3290156"/>
          </a:xfrm>
          <a:prstGeom prst="rect">
            <a:avLst/>
          </a:prstGeom>
        </p:spPr>
      </p:pic>
      <p:pic>
        <p:nvPicPr>
          <p:cNvPr id="9" name="Рисунок 8">
            <a:extLst>
              <a:ext uri="{FF2B5EF4-FFF2-40B4-BE49-F238E27FC236}">
                <a16:creationId xmlns:a16="http://schemas.microsoft.com/office/drawing/2014/main" id="{8CFD3270-0005-9C31-4B09-B08E7766932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66882" y="735726"/>
            <a:ext cx="2327408" cy="3290156"/>
          </a:xfrm>
          <a:prstGeom prst="rect">
            <a:avLst/>
          </a:prstGeom>
        </p:spPr>
      </p:pic>
      <p:sp>
        <p:nvSpPr>
          <p:cNvPr id="10" name="TextBox 9">
            <a:extLst>
              <a:ext uri="{FF2B5EF4-FFF2-40B4-BE49-F238E27FC236}">
                <a16:creationId xmlns:a16="http://schemas.microsoft.com/office/drawing/2014/main" id="{A30ABC75-D495-463F-3AA6-4577DB7184E9}"/>
              </a:ext>
            </a:extLst>
          </p:cNvPr>
          <p:cNvSpPr txBox="1"/>
          <p:nvPr/>
        </p:nvSpPr>
        <p:spPr>
          <a:xfrm>
            <a:off x="452082" y="4102100"/>
            <a:ext cx="8229600" cy="869725"/>
          </a:xfrm>
          <a:prstGeom prst="rect">
            <a:avLst/>
          </a:prstGeom>
          <a:noFill/>
        </p:spPr>
        <p:txBody>
          <a:bodyPr wrap="square" rtlCol="0">
            <a:spAutoFit/>
          </a:bodyPr>
          <a:lstStyle/>
          <a:p>
            <a:pPr lvl="0" algn="ctr">
              <a:lnSpc>
                <a:spcPct val="107000"/>
              </a:lnSpc>
              <a:spcAft>
                <a:spcPts val="800"/>
              </a:spcAft>
            </a:pPr>
            <a:r>
              <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Около двух тысяч человек откликнулись на наш призыв, в результате «Наш Бессмертный полк» - 2023 с ранее не опубликованными рассказами о героях Великой Отечественной войны вышел на 44-х полосах формата А-3 тиражом 6400 экземпляров.</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FE640AC4-29C8-89F6-667E-AE19D1DBDAB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22143" y="1041903"/>
            <a:ext cx="1863426" cy="2634244"/>
          </a:xfrm>
          <a:prstGeom prst="rect">
            <a:avLst/>
          </a:prstGeom>
        </p:spPr>
      </p:pic>
      <p:pic>
        <p:nvPicPr>
          <p:cNvPr id="16" name="Рисунок 15">
            <a:extLst>
              <a:ext uri="{FF2B5EF4-FFF2-40B4-BE49-F238E27FC236}">
                <a16:creationId xmlns:a16="http://schemas.microsoft.com/office/drawing/2014/main" id="{02DB28FB-580B-D061-D6AD-01819C328D05}"/>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967701" y="1083178"/>
            <a:ext cx="1865623" cy="2637350"/>
          </a:xfrm>
          <a:prstGeom prst="rect">
            <a:avLst/>
          </a:prstGeom>
        </p:spPr>
      </p:pic>
    </p:spTree>
    <p:extLst>
      <p:ext uri="{BB962C8B-B14F-4D97-AF65-F5344CB8AC3E}">
        <p14:creationId xmlns:p14="http://schemas.microsoft.com/office/powerpoint/2010/main" val="3397591348"/>
      </p:ext>
    </p:extLst>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2" name="type.wav"/>
          </p:stSnd>
        </p:sndAc>
      </p:transition>
    </mc:Choice>
    <mc:Fallback xmlns="">
      <p:transition spd="slow" advClick="0" advTm="600000">
        <p:fade/>
        <p:sndAc>
          <p:stSnd>
            <p:snd r:embed="rId7" name="typ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05B511-A906-59A6-45C6-102A8024CCB5}"/>
              </a:ext>
            </a:extLst>
          </p:cNvPr>
          <p:cNvSpPr txBox="1"/>
          <p:nvPr/>
        </p:nvSpPr>
        <p:spPr>
          <a:xfrm>
            <a:off x="4258100" y="614833"/>
            <a:ext cx="4517410" cy="3769173"/>
          </a:xfrm>
          <a:prstGeom prst="rect">
            <a:avLst/>
          </a:prstGeom>
          <a:noFill/>
        </p:spPr>
        <p:txBody>
          <a:bodyPr wrap="square" rtlCol="0">
            <a:spAutoFit/>
          </a:bodyPr>
          <a:lstStyle/>
          <a:p>
            <a:pPr lvl="0" algn="ctr">
              <a:lnSpc>
                <a:spcPct val="107000"/>
              </a:lnSpc>
              <a:spcAft>
                <a:spcPts val="800"/>
              </a:spcAft>
            </a:pPr>
            <a:r>
              <a:rPr lang="ru-RU"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Уважаемые работники редакции газеты «Приазовье»! Мне очень нравится газета, ваши статьи, спасибо вам за ваше доброе сердце! Огромное спасибо за то, что делаете «Наш Бессмертный полк»! Эти воспоминания о войне – о том, как свистели пули над головами, как грохотали снаряды, пылали политые горем и кровью развалины…. Сколько было сирот, чьи родные погибли на войне! Сколько боли! А сейчас какое тяжелое время… Опять фашизм! И мне хочется обратиться ко всем: Люди! Вы же все помните, помните кровавые годы, налеты зверей – фашистов! И ведь опять гибнут люди! Остановитесь! Уберите Зло с лица Земли! Берегите своих близких, себя берегите! Я хочу, чтобы все люди на Земле были счастливы, и не было войны,</a:t>
            </a:r>
            <a:r>
              <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ru-RU"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писали нам наши читатели.  </a:t>
            </a:r>
            <a:endPar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Изображение выглядит как текст, Человеческое лицо, письмо, книга&#10;&#10;Автоматически созданное описание">
            <a:extLst>
              <a:ext uri="{FF2B5EF4-FFF2-40B4-BE49-F238E27FC236}">
                <a16:creationId xmlns:a16="http://schemas.microsoft.com/office/drawing/2014/main" id="{65A8F5AB-DD37-4362-BAA3-003C4FD819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490" y="300247"/>
            <a:ext cx="3367805" cy="4036250"/>
          </a:xfrm>
          <a:prstGeom prst="rect">
            <a:avLst/>
          </a:prstGeom>
          <a:ln>
            <a:noFill/>
          </a:ln>
          <a:effectLst>
            <a:softEdge rad="112500"/>
          </a:effectLst>
        </p:spPr>
      </p:pic>
      <p:pic>
        <p:nvPicPr>
          <p:cNvPr id="10" name="Рисунок 9" descr="Изображение выглядит как текст, Человеческое лицо, бумага, письмо&#10;&#10;Автоматически созданное описание">
            <a:extLst>
              <a:ext uri="{FF2B5EF4-FFF2-40B4-BE49-F238E27FC236}">
                <a16:creationId xmlns:a16="http://schemas.microsoft.com/office/drawing/2014/main" id="{197B8114-31C9-6B37-07B3-0ECF3209F3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6635">
            <a:off x="835482" y="1640294"/>
            <a:ext cx="2690651" cy="3252939"/>
          </a:xfrm>
          <a:prstGeom prst="rect">
            <a:avLst/>
          </a:prstGeom>
          <a:ln>
            <a:noFill/>
          </a:ln>
          <a:effectLst>
            <a:softEdge rad="112500"/>
          </a:effectLst>
        </p:spPr>
      </p:pic>
    </p:spTree>
    <p:extLst>
      <p:ext uri="{BB962C8B-B14F-4D97-AF65-F5344CB8AC3E}">
        <p14:creationId xmlns:p14="http://schemas.microsoft.com/office/powerpoint/2010/main" val="2998817463"/>
      </p:ext>
    </p:extLst>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2" name="type.wav"/>
          </p:stSnd>
        </p:sndAc>
      </p:transition>
    </mc:Choice>
    <mc:Fallback xmlns="">
      <p:transition spd="slow" advClick="0" advTm="600000">
        <p:fade/>
        <p:sndAc>
          <p:stSnd>
            <p:snd r:embed="rId5"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56E5B0B-D92C-DE2D-6E5E-EF35F646E5B3}"/>
              </a:ext>
            </a:extLst>
          </p:cNvPr>
          <p:cNvSpPr txBox="1"/>
          <p:nvPr/>
        </p:nvSpPr>
        <p:spPr>
          <a:xfrm>
            <a:off x="5428998" y="252868"/>
            <a:ext cx="3444659" cy="1579984"/>
          </a:xfrm>
          <a:prstGeom prst="rect">
            <a:avLst/>
          </a:prstGeom>
          <a:noFill/>
        </p:spPr>
        <p:txBody>
          <a:bodyPr wrap="square" rtlCol="0">
            <a:spAutoFit/>
          </a:bodyPr>
          <a:lstStyle/>
          <a:p>
            <a:pPr lvl="0" algn="ctr">
              <a:lnSpc>
                <a:spcPct val="107000"/>
              </a:lnSpc>
              <a:spcAft>
                <a:spcPts val="800"/>
              </a:spcAft>
            </a:pPr>
            <a:r>
              <a:rPr lang="ru-RU" sz="1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Также в этом году мы провели конкурс сочинений среди школьников Азовского района «Великая Отечественная война в истории моей семьи». Среди двухсот работ в номинациях 1-4, 5-7, 8-9 и 9-11 классы мы отобрали лучшие сочинения, которые вошли в «Наш Бессмертный полк».</a:t>
            </a:r>
            <a:endParaRPr lang="ru-RU"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D6B1F017-6130-EB4F-FEA6-F3AB43D6DE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609" y="268341"/>
            <a:ext cx="5031389" cy="2458955"/>
          </a:xfrm>
          <a:prstGeom prst="rect">
            <a:avLst/>
          </a:prstGeom>
        </p:spPr>
      </p:pic>
      <p:pic>
        <p:nvPicPr>
          <p:cNvPr id="18" name="Рисунок 17">
            <a:extLst>
              <a:ext uri="{FF2B5EF4-FFF2-40B4-BE49-F238E27FC236}">
                <a16:creationId xmlns:a16="http://schemas.microsoft.com/office/drawing/2014/main" id="{D9867AE3-8DEB-64B1-82AF-684B361B2EB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621672" y="2871575"/>
            <a:ext cx="2072405" cy="1783054"/>
          </a:xfrm>
          <a:prstGeom prst="rect">
            <a:avLst/>
          </a:prstGeom>
        </p:spPr>
      </p:pic>
      <p:pic>
        <p:nvPicPr>
          <p:cNvPr id="20" name="Рисунок 19">
            <a:extLst>
              <a:ext uri="{FF2B5EF4-FFF2-40B4-BE49-F238E27FC236}">
                <a16:creationId xmlns:a16="http://schemas.microsoft.com/office/drawing/2014/main" id="{F3447FAF-42BB-E59C-B8A2-2BA4EF09097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4860" y="2854378"/>
            <a:ext cx="1784385" cy="1809562"/>
          </a:xfrm>
          <a:prstGeom prst="rect">
            <a:avLst/>
          </a:prstGeom>
        </p:spPr>
      </p:pic>
      <p:pic>
        <p:nvPicPr>
          <p:cNvPr id="24" name="Рисунок 23">
            <a:extLst>
              <a:ext uri="{FF2B5EF4-FFF2-40B4-BE49-F238E27FC236}">
                <a16:creationId xmlns:a16="http://schemas.microsoft.com/office/drawing/2014/main" id="{B01B7F3A-BF43-7423-806D-6851CF61142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345"/>
          <a:stretch/>
        </p:blipFill>
        <p:spPr>
          <a:xfrm>
            <a:off x="6837423" y="1865957"/>
            <a:ext cx="1886528" cy="2799624"/>
          </a:xfrm>
          <a:prstGeom prst="rect">
            <a:avLst/>
          </a:prstGeom>
        </p:spPr>
      </p:pic>
      <p:pic>
        <p:nvPicPr>
          <p:cNvPr id="26" name="Рисунок 25">
            <a:extLst>
              <a:ext uri="{FF2B5EF4-FFF2-40B4-BE49-F238E27FC236}">
                <a16:creationId xmlns:a16="http://schemas.microsoft.com/office/drawing/2014/main" id="{D8F97CEE-7960-1C6E-DD4D-6D5B8315DF0B}"/>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265821" y="2871575"/>
            <a:ext cx="2231402" cy="1783054"/>
          </a:xfrm>
          <a:prstGeom prst="rect">
            <a:avLst/>
          </a:prstGeom>
        </p:spPr>
      </p:pic>
    </p:spTree>
    <p:extLst>
      <p:ext uri="{BB962C8B-B14F-4D97-AF65-F5344CB8AC3E}">
        <p14:creationId xmlns:p14="http://schemas.microsoft.com/office/powerpoint/2010/main" val="1864165989"/>
      </p:ext>
    </p:extLst>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2" name="type.wav"/>
          </p:stSnd>
        </p:sndAc>
      </p:transition>
    </mc:Choice>
    <mc:Fallback xmlns="">
      <p:transition spd="slow" advClick="0" advTm="600000">
        <p:fade/>
        <p:sndAc>
          <p:stSnd>
            <p:snd r:embed="rId8" name="typ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D72AD1-08E4-7BC7-B946-9231BA310BC4}"/>
              </a:ext>
            </a:extLst>
          </p:cNvPr>
          <p:cNvSpPr txBox="1"/>
          <p:nvPr/>
        </p:nvSpPr>
        <p:spPr>
          <a:xfrm>
            <a:off x="7275442" y="341396"/>
            <a:ext cx="1554480" cy="4460708"/>
          </a:xfrm>
          <a:prstGeom prst="rect">
            <a:avLst/>
          </a:prstGeom>
          <a:noFill/>
        </p:spPr>
        <p:txBody>
          <a:bodyPr wrap="square" rtlCol="0">
            <a:spAutoFit/>
          </a:bodyPr>
          <a:lstStyle/>
          <a:p>
            <a:pPr lvl="0" algn="ctr">
              <a:lnSpc>
                <a:spcPct val="107000"/>
              </a:lnSpc>
              <a:spcAft>
                <a:spcPts val="800"/>
              </a:spcAft>
            </a:pPr>
            <a:r>
              <a:rPr lang="ru-RU"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 мая 2023 года в редакции газеты «Приазовье» состоялось торжественное награждение победителей конкурса сочинений «Великая Отечественная война в истории моей семьи». Ребята получили от редакции Дипломы и ценные подарки.</a:t>
            </a:r>
            <a:endParaRPr lang="ru-RU"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descr="Изображение выглядит как текст, одежда, человек, Человеческое лицо&#10;&#10;Автоматически созданное описание">
            <a:extLst>
              <a:ext uri="{FF2B5EF4-FFF2-40B4-BE49-F238E27FC236}">
                <a16:creationId xmlns:a16="http://schemas.microsoft.com/office/drawing/2014/main" id="{ECE08BF3-1E40-0D0C-51E5-E2FF369473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662" y="384631"/>
            <a:ext cx="6893780" cy="4256506"/>
          </a:xfrm>
          <a:prstGeom prst="rect">
            <a:avLst/>
          </a:prstGeom>
        </p:spPr>
      </p:pic>
    </p:spTree>
    <p:extLst>
      <p:ext uri="{BB962C8B-B14F-4D97-AF65-F5344CB8AC3E}">
        <p14:creationId xmlns:p14="http://schemas.microsoft.com/office/powerpoint/2010/main" val="2050828421"/>
      </p:ext>
    </p:extLst>
  </p:cSld>
  <p:clrMapOvr>
    <a:masterClrMapping/>
  </p:clrMapOvr>
  <mc:AlternateContent xmlns:mc="http://schemas.openxmlformats.org/markup-compatibility/2006" xmlns:p14="http://schemas.microsoft.com/office/powerpoint/2010/main">
    <mc:Choice Requires="p14">
      <p:transition spd="slow" p14:dur="3400" advClick="0" advTm="600000">
        <p14:reveal/>
        <p:sndAc>
          <p:stSnd>
            <p:snd r:embed="rId2" name="type.wav"/>
          </p:stSnd>
        </p:sndAc>
      </p:transition>
    </mc:Choice>
    <mc:Fallback xmlns="">
      <p:transition spd="slow" advClick="0" advTm="600000">
        <p:fade/>
        <p:sndAc>
          <p:stSnd>
            <p:snd r:embed="rId4"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23182" y="255847"/>
            <a:ext cx="2265875" cy="489638"/>
          </a:xfrm>
          <a:prstGeom prst="rect">
            <a:avLst/>
          </a:prstGeom>
          <a:noFill/>
          <a:ln>
            <a:noFill/>
          </a:ln>
        </p:spPr>
      </p:pic>
      <p:pic>
        <p:nvPicPr>
          <p:cNvPr id="71" name="Google Shape;71;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548227" y="252034"/>
            <a:ext cx="2073938" cy="1603711"/>
          </a:xfrm>
          <a:prstGeom prst="rect">
            <a:avLst/>
          </a:prstGeom>
          <a:noFill/>
          <a:ln>
            <a:noFill/>
          </a:ln>
        </p:spPr>
      </p:pic>
      <p:pic>
        <p:nvPicPr>
          <p:cNvPr id="73" name="Google Shape;73;p1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78523" y="239721"/>
            <a:ext cx="2134751" cy="1636649"/>
          </a:xfrm>
          <a:prstGeom prst="rect">
            <a:avLst/>
          </a:prstGeom>
          <a:noFill/>
          <a:ln>
            <a:noFill/>
          </a:ln>
        </p:spPr>
      </p:pic>
      <p:sp>
        <p:nvSpPr>
          <p:cNvPr id="9" name="TextBox 8"/>
          <p:cNvSpPr txBox="1"/>
          <p:nvPr/>
        </p:nvSpPr>
        <p:spPr>
          <a:xfrm>
            <a:off x="2513274" y="719571"/>
            <a:ext cx="3766782" cy="1352743"/>
          </a:xfrm>
          <a:prstGeom prst="rect">
            <a:avLst/>
          </a:prstGeom>
          <a:noFill/>
          <a:ln w="12700">
            <a:noFill/>
          </a:ln>
        </p:spPr>
        <p:txBody>
          <a:bodyPr wrap="square" rtlCol="0">
            <a:spAutoFit/>
          </a:bodyPr>
          <a:lstStyle/>
          <a:p>
            <a:pPr algn="ctr">
              <a:lnSpc>
                <a:spcPts val="2000"/>
              </a:lnSpc>
            </a:pPr>
            <a:r>
              <a:rPr lang="ru-RU" b="1" dirty="0">
                <a:solidFill>
                  <a:schemeClr val="tx1"/>
                </a:solidFill>
                <a:latin typeface="Times New Roman" pitchFamily="18" charset="0"/>
                <a:cs typeface="Times New Roman" pitchFamily="18" charset="0"/>
              </a:rPr>
              <a:t>Ежегодно за полгода до Дня Победы мы размещаем информацию о сборе материалов для «Нашего Бессмертного полка» в газете «Приазовье» через соцсети, на  сайте </a:t>
            </a:r>
            <a:r>
              <a:rPr lang="en-US" b="1" dirty="0">
                <a:solidFill>
                  <a:schemeClr val="tx1"/>
                </a:solidFill>
                <a:latin typeface="Times New Roman" pitchFamily="18" charset="0"/>
                <a:cs typeface="Times New Roman" pitchFamily="18" charset="0"/>
              </a:rPr>
              <a:t>priazove.ru</a:t>
            </a:r>
            <a:endParaRPr lang="ru-RU" b="1" dirty="0">
              <a:solidFill>
                <a:schemeClr val="tx1"/>
              </a:solidFill>
              <a:latin typeface="Times New Roman" pitchFamily="18" charset="0"/>
              <a:cs typeface="Times New Roman" pitchFamily="18" charset="0"/>
            </a:endParaRPr>
          </a:p>
        </p:txBody>
      </p:sp>
      <p:pic>
        <p:nvPicPr>
          <p:cNvPr id="9219" name="Picture 3" descr="Z:\МЫ ВМЕСТЕ\иконка теленрамм.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49244" y="260399"/>
            <a:ext cx="552427" cy="505711"/>
          </a:xfrm>
          <a:prstGeom prst="rect">
            <a:avLst/>
          </a:prstGeom>
          <a:noFill/>
        </p:spPr>
      </p:pic>
      <p:pic>
        <p:nvPicPr>
          <p:cNvPr id="9220" name="Picture 4" descr="Z:\МЫ ВМЕСТЕ\Сайт.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1883" y="2003562"/>
            <a:ext cx="2595545" cy="2752078"/>
          </a:xfrm>
          <a:prstGeom prst="rect">
            <a:avLst/>
          </a:prstGeom>
          <a:noFill/>
        </p:spPr>
      </p:pic>
      <p:pic>
        <p:nvPicPr>
          <p:cNvPr id="9221" name="Picture 5" descr="Z:\МЫ ВМЕСТЕ\обьявлениея.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1856" y="2092939"/>
            <a:ext cx="4668790" cy="1791494"/>
          </a:xfrm>
          <a:prstGeom prst="rect">
            <a:avLst/>
          </a:prstGeom>
          <a:noFill/>
        </p:spPr>
      </p:pic>
      <p:sp>
        <p:nvSpPr>
          <p:cNvPr id="12" name="TextBox 11">
            <a:extLst>
              <a:ext uri="{FF2B5EF4-FFF2-40B4-BE49-F238E27FC236}">
                <a16:creationId xmlns:a16="http://schemas.microsoft.com/office/drawing/2014/main" id="{49678A7D-5F89-733C-4C30-801390DAA33A}"/>
              </a:ext>
            </a:extLst>
          </p:cNvPr>
          <p:cNvSpPr txBox="1"/>
          <p:nvPr/>
        </p:nvSpPr>
        <p:spPr>
          <a:xfrm>
            <a:off x="378523" y="4023005"/>
            <a:ext cx="4994003" cy="784830"/>
          </a:xfrm>
          <a:prstGeom prst="rect">
            <a:avLst/>
          </a:prstGeom>
          <a:noFill/>
        </p:spPr>
        <p:txBody>
          <a:bodyPr wrap="square">
            <a:spAutoFit/>
          </a:bodyPr>
          <a:lstStyle/>
          <a:p>
            <a:r>
              <a:rPr lang="en-US" sz="900" dirty="0">
                <a:solidFill>
                  <a:schemeClr val="tx1"/>
                </a:solidFill>
              </a:rPr>
              <a:t>https://ok.ru/gazetapriazovie/topic/70008667952614 https://vk.com/wall-177238560_85 https://priazove.ru/k-76-godovshhine-pobedy-v-velikoj-otechestvennoj-vojne-gazeta-priazove-podgotovila-specialnyj-tematicheskij-vypusk-bessmertnyj-polk/ https://azov.bezformata.com/listnews/nomer-nashego-bessmertnogo-polka/83794760/ https://azov.info/new/32178</a:t>
            </a:r>
            <a:endParaRPr lang="ru-RU" sz="9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10" name="type.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054" y="2567416"/>
            <a:ext cx="5261212" cy="2246769"/>
          </a:xfrm>
          <a:prstGeom prst="rect">
            <a:avLst/>
          </a:prstGeom>
          <a:noFill/>
        </p:spPr>
        <p:txBody>
          <a:bodyPr wrap="square" rtlCol="0">
            <a:spAutoFit/>
          </a:bodyPr>
          <a:lstStyle/>
          <a:p>
            <a:pPr algn="ctr">
              <a:lnSpc>
                <a:spcPct val="150000"/>
              </a:lnSpc>
            </a:pPr>
            <a:r>
              <a:rPr lang="ru-RU" b="1" dirty="0">
                <a:solidFill>
                  <a:schemeClr val="tx1"/>
                </a:solidFill>
                <a:latin typeface="Times New Roman" pitchFamily="18" charset="0"/>
                <a:cs typeface="Times New Roman" pitchFamily="18" charset="0"/>
              </a:rPr>
              <a:t>Проект «Наш Бессмертный полк» был представлен на Донском Форуме СМИ в июне 2019 года, и вызвал горячую поддержку среди редакций средств массовой информации, расположенных на территории Ростовской области, и с некоторыми редакциями мы уже поделились деталями реализации этого проекта </a:t>
            </a:r>
          </a:p>
          <a:p>
            <a:endParaRPr lang="ru-RU" dirty="0"/>
          </a:p>
        </p:txBody>
      </p:sp>
      <p:pic>
        <p:nvPicPr>
          <p:cNvPr id="6146" name="Picture 2" descr="Z:\МЫ ВМЕСТЕ\ФОРУМ\++ копия копия.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82243" y="516370"/>
            <a:ext cx="2729709" cy="1894248"/>
          </a:xfrm>
          <a:prstGeom prst="rect">
            <a:avLst/>
          </a:prstGeom>
          <a:noFill/>
          <a:ln w="12700">
            <a:solidFill>
              <a:schemeClr val="tx1"/>
            </a:solidFill>
          </a:ln>
        </p:spPr>
      </p:pic>
      <p:pic>
        <p:nvPicPr>
          <p:cNvPr id="6149" name="Picture 5" descr="Z:\МЫ ВМЕСТЕ\ФОРУМ\флаер.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2447" y="516370"/>
            <a:ext cx="2675860" cy="3988532"/>
          </a:xfrm>
          <a:prstGeom prst="rect">
            <a:avLst/>
          </a:prstGeom>
          <a:noFill/>
          <a:ln w="12700">
            <a:solidFill>
              <a:schemeClr val="tx1"/>
            </a:solidFill>
          </a:ln>
        </p:spPr>
      </p:pic>
      <p:pic>
        <p:nvPicPr>
          <p:cNvPr id="4" name="Рисунок 3" descr="Изображение выглядит как текст, стоит, внутренний, человек&#10;&#10;Автоматически созданное описание">
            <a:extLst>
              <a:ext uri="{FF2B5EF4-FFF2-40B4-BE49-F238E27FC236}">
                <a16:creationId xmlns:a16="http://schemas.microsoft.com/office/drawing/2014/main" id="{D9BAA073-FF9E-ED0D-4D9F-AE6707E60D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5888" y="516369"/>
            <a:ext cx="2525665" cy="1894249"/>
          </a:xfrm>
          <a:prstGeom prst="rect">
            <a:avLst/>
          </a:prstGeo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7" name="typ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614" y="3808340"/>
            <a:ext cx="5634508" cy="1764586"/>
          </a:xfrm>
          <a:prstGeom prst="rect">
            <a:avLst/>
          </a:prstGeom>
          <a:noFill/>
        </p:spPr>
        <p:txBody>
          <a:bodyPr wrap="square" rtlCol="0">
            <a:spAutoFit/>
          </a:bodyPr>
          <a:lstStyle/>
          <a:p>
            <a:pPr algn="ctr">
              <a:lnSpc>
                <a:spcPts val="2000"/>
              </a:lnSpc>
            </a:pPr>
            <a:r>
              <a:rPr lang="ru-RU" b="1" dirty="0">
                <a:solidFill>
                  <a:schemeClr val="tx1"/>
                </a:solidFill>
                <a:latin typeface="Times New Roman" pitchFamily="18" charset="0"/>
                <a:cs typeface="Times New Roman" pitchFamily="18" charset="0"/>
              </a:rPr>
              <a:t>Большой интерес и желание последовать нашему примеру выразили и в Крыму, когда проект был представлен в рамках научно-практической конференции «Весна Освобождения», посвященной теме Великой Отечественной войны (апрель, 2022 г.) </a:t>
            </a:r>
          </a:p>
          <a:p>
            <a:br>
              <a:rPr lang="ru-RU" dirty="0"/>
            </a:br>
            <a:endParaRPr lang="ru-RU" dirty="0"/>
          </a:p>
          <a:p>
            <a:endParaRPr lang="ru-RU" dirty="0"/>
          </a:p>
        </p:txBody>
      </p:sp>
      <p:pic>
        <p:nvPicPr>
          <p:cNvPr id="8194" name="Picture 2" descr="Z:\МЫ ВМЕСТЕ\фото Конференция\онференция.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2614" y="284963"/>
            <a:ext cx="2313790" cy="3523377"/>
          </a:xfrm>
          <a:prstGeom prst="rect">
            <a:avLst/>
          </a:prstGeom>
          <a:noFill/>
          <a:ln w="12700">
            <a:solidFill>
              <a:schemeClr val="tx1"/>
            </a:solidFill>
          </a:ln>
        </p:spPr>
      </p:pic>
      <p:pic>
        <p:nvPicPr>
          <p:cNvPr id="8196" name="Picture 4" descr="Z:\МЫ ВМЕСТЕ\фото Конференция\20220408_09550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13262" y="1965152"/>
            <a:ext cx="3005807" cy="1843188"/>
          </a:xfrm>
          <a:prstGeom prst="rect">
            <a:avLst/>
          </a:prstGeom>
          <a:noFill/>
          <a:ln w="12700">
            <a:solidFill>
              <a:schemeClr val="tx1"/>
            </a:solidFill>
          </a:ln>
        </p:spPr>
      </p:pic>
      <p:pic>
        <p:nvPicPr>
          <p:cNvPr id="6" name="Рисунок 5" descr="Изображение выглядит как небо, человек, внешний, в позе&#10;&#10;Автоматически созданное описание">
            <a:extLst>
              <a:ext uri="{FF2B5EF4-FFF2-40B4-BE49-F238E27FC236}">
                <a16:creationId xmlns:a16="http://schemas.microsoft.com/office/drawing/2014/main" id="{7A0A1104-EBC7-1F1B-5501-380CCE544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3262" y="271212"/>
            <a:ext cx="2991332" cy="1585647"/>
          </a:xfrm>
          <a:prstGeom prst="rect">
            <a:avLst/>
          </a:prstGeom>
          <a:ln w="12700">
            <a:solidFill>
              <a:schemeClr val="tx1"/>
            </a:solidFill>
          </a:ln>
        </p:spPr>
      </p:pic>
      <p:pic>
        <p:nvPicPr>
          <p:cNvPr id="8" name="Рисунок 7" descr="Изображение выглядит как текст, пол, внутренний&#10;&#10;Автоматически созданное описание">
            <a:extLst>
              <a:ext uri="{FF2B5EF4-FFF2-40B4-BE49-F238E27FC236}">
                <a16:creationId xmlns:a16="http://schemas.microsoft.com/office/drawing/2014/main" id="{48980136-17FC-B345-A70F-002E93830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593" y="271213"/>
            <a:ext cx="2991333" cy="4637672"/>
          </a:xfrm>
          <a:prstGeom prst="rect">
            <a:avLst/>
          </a:prstGeo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7" name="type.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653" y="200761"/>
            <a:ext cx="7807701" cy="902811"/>
          </a:xfrm>
          <a:prstGeom prst="rect">
            <a:avLst/>
          </a:prstGeom>
          <a:noFill/>
        </p:spPr>
        <p:txBody>
          <a:bodyPr wrap="square" rtlCol="0">
            <a:spAutoFit/>
          </a:bodyPr>
          <a:lstStyle/>
          <a:p>
            <a:pPr algn="ctr">
              <a:lnSpc>
                <a:spcPts val="2000"/>
              </a:lnSpc>
            </a:pPr>
            <a:r>
              <a:rPr lang="ru-RU" b="1" u="sng" dirty="0">
                <a:solidFill>
                  <a:schemeClr val="tx1"/>
                </a:solidFill>
                <a:latin typeface="Times New Roman" pitchFamily="18" charset="0"/>
                <a:cs typeface="Times New Roman" pitchFamily="18" charset="0"/>
              </a:rPr>
              <a:t>Партнерами проекта являются</a:t>
            </a:r>
            <a:r>
              <a:rPr lang="ru-RU" b="1" dirty="0">
                <a:solidFill>
                  <a:schemeClr val="tx1"/>
                </a:solidFill>
                <a:latin typeface="Times New Roman" pitchFamily="18" charset="0"/>
                <a:cs typeface="Times New Roman" pitchFamily="18" charset="0"/>
              </a:rPr>
              <a:t>: </a:t>
            </a:r>
          </a:p>
          <a:p>
            <a:pPr algn="ctr"/>
            <a:r>
              <a:rPr lang="ru-RU" sz="1200" dirty="0">
                <a:solidFill>
                  <a:schemeClr val="tx1"/>
                </a:solidFill>
                <a:latin typeface="Times New Roman" pitchFamily="18" charset="0"/>
                <a:cs typeface="Times New Roman" pitchFamily="18" charset="0"/>
              </a:rPr>
              <a:t>Администрация Азовского района, отдел образования администрации Азовского района, </a:t>
            </a:r>
          </a:p>
          <a:p>
            <a:pPr algn="ctr"/>
            <a:r>
              <a:rPr lang="ru-RU" sz="1200" dirty="0">
                <a:solidFill>
                  <a:schemeClr val="tx1"/>
                </a:solidFill>
                <a:latin typeface="Times New Roman" pitchFamily="18" charset="0"/>
                <a:cs typeface="Times New Roman" pitchFamily="18" charset="0"/>
              </a:rPr>
              <a:t>образовательные учреждения г. Азова и Азовского района, </a:t>
            </a:r>
          </a:p>
          <a:p>
            <a:pPr algn="ctr"/>
            <a:r>
              <a:rPr lang="ru-RU" sz="1200" dirty="0">
                <a:solidFill>
                  <a:schemeClr val="tx1"/>
                </a:solidFill>
                <a:latin typeface="Times New Roman" pitchFamily="18" charset="0"/>
                <a:cs typeface="Times New Roman" pitchFamily="18" charset="0"/>
              </a:rPr>
              <a:t>совет ветеранов Азовского района, Азовский краеведческий музей-заповедник</a:t>
            </a:r>
            <a:endParaRPr lang="ru-RU" sz="1200" dirty="0"/>
          </a:p>
        </p:txBody>
      </p:sp>
      <p:sp>
        <p:nvSpPr>
          <p:cNvPr id="8" name="TextBox 7">
            <a:extLst>
              <a:ext uri="{FF2B5EF4-FFF2-40B4-BE49-F238E27FC236}">
                <a16:creationId xmlns:a16="http://schemas.microsoft.com/office/drawing/2014/main" id="{FDC2CE88-923E-C7F1-9E2B-54027BDE34C2}"/>
              </a:ext>
            </a:extLst>
          </p:cNvPr>
          <p:cNvSpPr txBox="1"/>
          <p:nvPr/>
        </p:nvSpPr>
        <p:spPr>
          <a:xfrm>
            <a:off x="1037945" y="3615318"/>
            <a:ext cx="7425409" cy="1311193"/>
          </a:xfrm>
          <a:prstGeom prst="rect">
            <a:avLst/>
          </a:prstGeom>
          <a:noFill/>
        </p:spPr>
        <p:txBody>
          <a:bodyPr wrap="square">
            <a:spAutoFit/>
          </a:bodyPr>
          <a:lstStyle/>
          <a:p>
            <a:pPr algn="ctr">
              <a:lnSpc>
                <a:spcPts val="1560"/>
              </a:lnSpc>
            </a:pPr>
            <a:r>
              <a:rPr lang="ru-RU" sz="1300" b="1" i="1" dirty="0">
                <a:solidFill>
                  <a:schemeClr val="tx1"/>
                </a:solidFill>
                <a:latin typeface="Times New Roman" panose="02020603050405020304" pitchFamily="18" charset="0"/>
                <a:cs typeface="Times New Roman" panose="02020603050405020304" pitchFamily="18" charset="0"/>
              </a:rPr>
              <a:t>В реализации проекта принимают участие все сотрудники редакции газеты «Приазовье» - главный редактор, заместитель главного редактора, дизайнер-верстальщик, бухгалтер, администратор сайта, три корреспондента, водитель, менеджер.</a:t>
            </a:r>
          </a:p>
          <a:p>
            <a:pPr algn="ctr">
              <a:lnSpc>
                <a:spcPts val="1560"/>
              </a:lnSpc>
            </a:pPr>
            <a:r>
              <a:rPr lang="ru-RU" sz="1300" b="1" i="1" dirty="0">
                <a:solidFill>
                  <a:schemeClr val="tx1"/>
                </a:solidFill>
                <a:latin typeface="Times New Roman" panose="02020603050405020304" pitchFamily="18" charset="0"/>
                <a:cs typeface="Times New Roman" panose="02020603050405020304" pitchFamily="18" charset="0"/>
              </a:rPr>
              <a:t> За пять лет затрачено на реализацию проекта более 1,5 млн. руб. в т.ч. заработная плата, расходы на типографию, доставка, печать баннеров, прочие расходы для организации волонтерской деятельности и сбор информации</a:t>
            </a:r>
            <a:r>
              <a:rPr lang="ru-RU" sz="1300" b="1" i="1"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id="{A72346D1-C2E0-3F1F-C3CA-5A2ACDD70C9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03836" y="1186005"/>
            <a:ext cx="3111336" cy="2333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5" name="type.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6801B-C65E-270E-4F04-7A51245E28C0}"/>
              </a:ext>
            </a:extLst>
          </p:cNvPr>
          <p:cNvSpPr txBox="1"/>
          <p:nvPr/>
        </p:nvSpPr>
        <p:spPr>
          <a:xfrm>
            <a:off x="959836" y="221730"/>
            <a:ext cx="7180028" cy="1893339"/>
          </a:xfrm>
          <a:prstGeom prst="rect">
            <a:avLst/>
          </a:prstGeom>
          <a:noFill/>
        </p:spPr>
        <p:txBody>
          <a:bodyPr wrap="square">
            <a:spAutoFit/>
          </a:bodyPr>
          <a:lstStyle/>
          <a:p>
            <a:pPr algn="ctr">
              <a:lnSpc>
                <a:spcPct val="150000"/>
              </a:lnSpc>
            </a:pPr>
            <a:r>
              <a:rPr lang="ru-RU" sz="1600" b="1" dirty="0">
                <a:solidFill>
                  <a:schemeClr val="tx1"/>
                </a:solidFill>
              </a:rPr>
              <a:t>В 2024-2026 гг. планируется создание </a:t>
            </a:r>
          </a:p>
          <a:p>
            <a:pPr algn="ctr">
              <a:lnSpc>
                <a:spcPct val="150000"/>
              </a:lnSpc>
            </a:pPr>
            <a:r>
              <a:rPr lang="ru-RU" sz="1600" b="1" dirty="0">
                <a:solidFill>
                  <a:schemeClr val="tx1"/>
                </a:solidFill>
              </a:rPr>
              <a:t>интернет-портала и издание книги, </a:t>
            </a:r>
          </a:p>
          <a:p>
            <a:pPr algn="ctr">
              <a:lnSpc>
                <a:spcPct val="150000"/>
              </a:lnSpc>
            </a:pPr>
            <a:r>
              <a:rPr lang="ru-RU" sz="1600" b="1" dirty="0">
                <a:solidFill>
                  <a:schemeClr val="tx1"/>
                </a:solidFill>
              </a:rPr>
              <a:t>где будет представлена вся собранная нами </a:t>
            </a:r>
          </a:p>
          <a:p>
            <a:pPr algn="ctr">
              <a:lnSpc>
                <a:spcPct val="150000"/>
              </a:lnSpc>
            </a:pPr>
            <a:r>
              <a:rPr lang="ru-RU" sz="1600" b="1" dirty="0">
                <a:solidFill>
                  <a:schemeClr val="tx1"/>
                </a:solidFill>
              </a:rPr>
              <a:t>в рамках реализации проекта информация. </a:t>
            </a:r>
          </a:p>
          <a:p>
            <a:pPr>
              <a:lnSpc>
                <a:spcPct val="150000"/>
              </a:lnSpc>
            </a:pPr>
            <a:endParaRPr lang="ru-RU" sz="1600" dirty="0">
              <a:solidFill>
                <a:schemeClr val="tx1"/>
              </a:solidFill>
            </a:endParaRPr>
          </a:p>
        </p:txBody>
      </p:sp>
      <p:pic>
        <p:nvPicPr>
          <p:cNvPr id="8" name="Рисунок 7">
            <a:extLst>
              <a:ext uri="{FF2B5EF4-FFF2-40B4-BE49-F238E27FC236}">
                <a16:creationId xmlns:a16="http://schemas.microsoft.com/office/drawing/2014/main" id="{CDDFB7CE-C617-82C6-F6F7-E52583BFD37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108406" y="898282"/>
            <a:ext cx="1913940" cy="2705654"/>
          </a:xfrm>
          <a:prstGeom prst="rect">
            <a:avLst/>
          </a:prstGeom>
        </p:spPr>
      </p:pic>
      <p:pic>
        <p:nvPicPr>
          <p:cNvPr id="9" name="Рисунок 8" descr="Изображение выглядит как текст, Человеческое лицо, газета, одежда&#10;&#10;Автоматически созданное описание">
            <a:extLst>
              <a:ext uri="{FF2B5EF4-FFF2-40B4-BE49-F238E27FC236}">
                <a16:creationId xmlns:a16="http://schemas.microsoft.com/office/drawing/2014/main" id="{0C923BEA-E565-F4A3-D1D2-06FD63BD17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30553" y="1852857"/>
            <a:ext cx="1833328" cy="2593160"/>
          </a:xfrm>
          <a:prstGeom prst="rect">
            <a:avLst/>
          </a:prstGeom>
        </p:spPr>
      </p:pic>
      <p:pic>
        <p:nvPicPr>
          <p:cNvPr id="11" name="Рисунок 10" descr="Изображение выглядит как текст, Человеческое лицо, одежда, цветок&#10;&#10;Автоматически созданное описание">
            <a:extLst>
              <a:ext uri="{FF2B5EF4-FFF2-40B4-BE49-F238E27FC236}">
                <a16:creationId xmlns:a16="http://schemas.microsoft.com/office/drawing/2014/main" id="{7AC74715-FCA2-2AA0-3CD1-F06537DF73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15756" y="2465572"/>
            <a:ext cx="1733161" cy="2451478"/>
          </a:xfrm>
          <a:prstGeom prst="rect">
            <a:avLst/>
          </a:prstGeom>
        </p:spPr>
      </p:pic>
      <p:pic>
        <p:nvPicPr>
          <p:cNvPr id="13" name="Рисунок 12" descr="Изображение выглядит как текст, Человеческое лицо, человек, плакат&#10;&#10;Автоматически созданное описание">
            <a:extLst>
              <a:ext uri="{FF2B5EF4-FFF2-40B4-BE49-F238E27FC236}">
                <a16:creationId xmlns:a16="http://schemas.microsoft.com/office/drawing/2014/main" id="{702D53AF-BFC4-FC5E-63FD-7016479AF6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353" y="898282"/>
            <a:ext cx="1833328" cy="2569614"/>
          </a:xfrm>
          <a:prstGeom prst="rect">
            <a:avLst/>
          </a:prstGeom>
        </p:spPr>
      </p:pic>
      <p:pic>
        <p:nvPicPr>
          <p:cNvPr id="15" name="Рисунок 14" descr="Изображение выглядит как текст, Человеческое лицо, газета, человек&#10;&#10;Автоматически созданное описание">
            <a:extLst>
              <a:ext uri="{FF2B5EF4-FFF2-40B4-BE49-F238E27FC236}">
                <a16:creationId xmlns:a16="http://schemas.microsoft.com/office/drawing/2014/main" id="{106281C2-7230-6D95-11A9-93EC5AAA8A5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04735" y="1859732"/>
            <a:ext cx="1838587" cy="2600598"/>
          </a:xfrm>
          <a:prstGeom prst="rect">
            <a:avLst/>
          </a:prstGeom>
        </p:spPr>
      </p:pic>
    </p:spTree>
    <p:extLst>
      <p:ext uri="{BB962C8B-B14F-4D97-AF65-F5344CB8AC3E}">
        <p14:creationId xmlns:p14="http://schemas.microsoft.com/office/powerpoint/2010/main" val="1619507446"/>
      </p:ext>
    </p:extLst>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12"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013" y="327893"/>
            <a:ext cx="8153973" cy="1691294"/>
          </a:xfrm>
        </p:spPr>
        <p:txBody>
          <a:bodyPr>
            <a:normAutofit fontScale="85000" lnSpcReduction="10000"/>
          </a:bodyPr>
          <a:lstStyle/>
          <a:p>
            <a:pPr marL="114300" indent="0">
              <a:lnSpc>
                <a:spcPct val="150000"/>
              </a:lnSpc>
              <a:buNone/>
            </a:pP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Это – настоящий народный проект, основанный на той информации, которую предоставляют нам наши читатели - истории, фото, документы, порой – просто скупые свидетельства о своих дедах и прадедах, воевавших на фронтах Великой Отечественной войны, о не менее героическом труде в тылу своих любимых бабушек…. </a:t>
            </a:r>
          </a:p>
        </p:txBody>
      </p:sp>
      <p:sp>
        <p:nvSpPr>
          <p:cNvPr id="4" name="TextBox 3"/>
          <p:cNvSpPr txBox="1"/>
          <p:nvPr/>
        </p:nvSpPr>
        <p:spPr>
          <a:xfrm>
            <a:off x="646267" y="2103328"/>
            <a:ext cx="7741462" cy="1538883"/>
          </a:xfrm>
          <a:prstGeom prst="rect">
            <a:avLst/>
          </a:prstGeom>
          <a:noFill/>
        </p:spPr>
        <p:txBody>
          <a:bodyPr wrap="square" rtlCol="0">
            <a:spAutoFit/>
          </a:bodyPr>
          <a:lstStyle/>
          <a:p>
            <a:pPr algn="ctr"/>
            <a:r>
              <a:rPr lang="ru-RU" sz="2000" b="1" i="1" dirty="0">
                <a:solidFill>
                  <a:schemeClr val="tx1"/>
                </a:solidFill>
                <a:latin typeface="Times New Roman" panose="02020603050405020304" pitchFamily="18" charset="0"/>
                <a:cs typeface="Times New Roman" pitchFamily="18" charset="0"/>
              </a:rPr>
              <a:t>Мы считаем, что каждая семья, проживающая на территории Азова и Азовского района, должна знать имена своих </a:t>
            </a:r>
            <a:endParaRPr lang="en-US" sz="2000" b="1" i="1" dirty="0">
              <a:solidFill>
                <a:schemeClr val="tx1"/>
              </a:solidFill>
              <a:latin typeface="Times New Roman" panose="02020603050405020304" pitchFamily="18" charset="0"/>
              <a:cs typeface="Times New Roman" pitchFamily="18" charset="0"/>
            </a:endParaRPr>
          </a:p>
          <a:p>
            <a:pPr algn="ctr"/>
            <a:r>
              <a:rPr lang="ru-RU" sz="2000" b="1" i="1" dirty="0">
                <a:solidFill>
                  <a:schemeClr val="tx1"/>
                </a:solidFill>
                <a:latin typeface="Times New Roman" panose="02020603050405020304" pitchFamily="18" charset="0"/>
                <a:cs typeface="Times New Roman" pitchFamily="18" charset="0"/>
              </a:rPr>
              <a:t>близких – героев,  и имена их должны  быть вписаны в </a:t>
            </a:r>
            <a:endParaRPr lang="en-US" sz="2000" b="1" i="1" dirty="0">
              <a:solidFill>
                <a:schemeClr val="tx1"/>
              </a:solidFill>
              <a:latin typeface="Times New Roman" panose="02020603050405020304" pitchFamily="18" charset="0"/>
              <a:cs typeface="Times New Roman" pitchFamily="18" charset="0"/>
            </a:endParaRPr>
          </a:p>
          <a:p>
            <a:pPr algn="ctr"/>
            <a:r>
              <a:rPr lang="ru-RU" sz="2000" b="1" i="1" dirty="0">
                <a:solidFill>
                  <a:schemeClr val="tx1"/>
                </a:solidFill>
                <a:latin typeface="Times New Roman" panose="02020603050405020304" pitchFamily="18" charset="0"/>
                <a:cs typeface="Times New Roman" pitchFamily="18" charset="0"/>
              </a:rPr>
              <a:t>Летопись Великой Победы.</a:t>
            </a:r>
          </a:p>
          <a:p>
            <a:pPr algn="ctr"/>
            <a:endParaRPr lang="ru-RU" dirty="0"/>
          </a:p>
        </p:txBody>
      </p:sp>
      <p:sp>
        <p:nvSpPr>
          <p:cNvPr id="5" name="TextBox 4">
            <a:extLst>
              <a:ext uri="{FF2B5EF4-FFF2-40B4-BE49-F238E27FC236}">
                <a16:creationId xmlns:a16="http://schemas.microsoft.com/office/drawing/2014/main" id="{C9DFE19B-C669-A7BB-BFC1-008584E6BC38}"/>
              </a:ext>
            </a:extLst>
          </p:cNvPr>
          <p:cNvSpPr txBox="1"/>
          <p:nvPr/>
        </p:nvSpPr>
        <p:spPr>
          <a:xfrm>
            <a:off x="646267" y="3726352"/>
            <a:ext cx="7543185" cy="1069075"/>
          </a:xfrm>
          <a:prstGeom prst="rect">
            <a:avLst/>
          </a:prstGeom>
          <a:noFill/>
        </p:spPr>
        <p:txBody>
          <a:bodyPr wrap="square">
            <a:spAutoFit/>
          </a:bodyPr>
          <a:lstStyle/>
          <a:p>
            <a:pPr algn="ctr">
              <a:lnSpc>
                <a:spcPct val="150000"/>
              </a:lnSpc>
            </a:pPr>
            <a:r>
              <a:rPr lang="ru-RU" sz="1600" b="1" u="sng" dirty="0">
                <a:solidFill>
                  <a:schemeClr val="tx1"/>
                </a:solidFill>
                <a:latin typeface="Times New Roman" panose="02020603050405020304" pitchFamily="18" charset="0"/>
                <a:cs typeface="Times New Roman" panose="02020603050405020304" pitchFamily="18" charset="0"/>
              </a:rPr>
              <a:t>Ц</a:t>
            </a:r>
            <a:r>
              <a:rPr lang="ru-RU" sz="1600" b="1" u="sng" dirty="0">
                <a:solidFill>
                  <a:schemeClr val="tx1"/>
                </a:solidFill>
                <a:effectLst/>
                <a:latin typeface="Times New Roman" panose="02020603050405020304" pitchFamily="18" charset="0"/>
                <a:cs typeface="Times New Roman" panose="02020603050405020304" pitchFamily="18" charset="0"/>
              </a:rPr>
              <a:t>елевой  аудиторией проекта являются</a:t>
            </a:r>
            <a:r>
              <a:rPr lang="ru-RU" sz="1600" b="1" u="sng" dirty="0">
                <a:solidFill>
                  <a:schemeClr val="tx1"/>
                </a:solidFill>
                <a:latin typeface="Times New Roman" panose="02020603050405020304" pitchFamily="18" charset="0"/>
                <a:cs typeface="Times New Roman" panose="02020603050405020304" pitchFamily="18" charset="0"/>
              </a:rPr>
              <a:t>:</a:t>
            </a:r>
            <a:r>
              <a:rPr lang="ru-RU" sz="1600" b="1" u="sng" dirty="0">
                <a:solidFill>
                  <a:schemeClr val="tx1"/>
                </a:solidFill>
                <a:effectLst/>
                <a:latin typeface="Times New Roman" panose="02020603050405020304" pitchFamily="18" charset="0"/>
                <a:cs typeface="Times New Roman" panose="02020603050405020304" pitchFamily="18" charset="0"/>
              </a:rPr>
              <a:t> </a:t>
            </a:r>
          </a:p>
          <a:p>
            <a:pPr algn="ctr">
              <a:lnSpc>
                <a:spcPct val="150000"/>
              </a:lnSpc>
            </a:pPr>
            <a:r>
              <a:rPr lang="ru-RU" dirty="0">
                <a:solidFill>
                  <a:schemeClr val="tx1"/>
                </a:solidFill>
                <a:effectLst/>
                <a:latin typeface="Times New Roman" panose="02020603050405020304" pitchFamily="18" charset="0"/>
                <a:cs typeface="Times New Roman" panose="02020603050405020304" pitchFamily="18" charset="0"/>
              </a:rPr>
              <a:t>школьники, студенты, а также все, кто помнит и чтит своего родственника – участника Великой Отечественной войны, труженика тыла, узника концлагеря, ребенка войны.</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3"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33536A8-F8C8-0FC9-572B-2EB09E43601D}"/>
              </a:ext>
            </a:extLst>
          </p:cNvPr>
          <p:cNvSpPr>
            <a:spLocks noGrp="1"/>
          </p:cNvSpPr>
          <p:nvPr>
            <p:ph type="body" idx="1"/>
          </p:nvPr>
        </p:nvSpPr>
        <p:spPr>
          <a:xfrm>
            <a:off x="200382" y="651596"/>
            <a:ext cx="8520600" cy="3713670"/>
          </a:xfrm>
        </p:spPr>
        <p:txBody>
          <a:bodyPr>
            <a:normAutofit fontScale="92500"/>
          </a:bodyPr>
          <a:lstStyle/>
          <a:p>
            <a:pPr marL="114300" indent="0" algn="ctr">
              <a:buNone/>
            </a:pPr>
            <a:r>
              <a:rPr lang="ru-RU" sz="2200" b="1" dirty="0">
                <a:latin typeface="Times New Roman" panose="02020603050405020304" pitchFamily="18" charset="0"/>
                <a:cs typeface="Times New Roman" panose="02020603050405020304" pitchFamily="18" charset="0"/>
              </a:rPr>
              <a:t>В наше непростое, переломное время, когда противостояние России с Западом вошло в острую фазу, когда информационная война ведется за умы нашей молодежи, как никогда важно сохранить историческую память российского народа. К чему приводит переписывание истории, мы хорошо видим на примере Украины.</a:t>
            </a:r>
            <a:endParaRPr lang="en-US" sz="2200"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114300" indent="0" algn="ctr">
              <a:buNone/>
            </a:pPr>
            <a:r>
              <a:rPr lang="ru-RU" sz="2200" b="1" dirty="0">
                <a:latin typeface="Times New Roman" panose="02020603050405020304" pitchFamily="18" charset="0"/>
                <a:cs typeface="Times New Roman" panose="02020603050405020304" pitchFamily="18" charset="0"/>
              </a:rPr>
              <a:t> Приобщить  школьников к истории своей страны, к её героическому прошлому, - вот главная наша задача и цель. Рассказать правду о настоящих, не выдуманных героях, о которых не написаны книги, не сняты кинофильмы.</a:t>
            </a:r>
          </a:p>
        </p:txBody>
      </p:sp>
    </p:spTree>
    <p:extLst>
      <p:ext uri="{BB962C8B-B14F-4D97-AF65-F5344CB8AC3E}">
        <p14:creationId xmlns:p14="http://schemas.microsoft.com/office/powerpoint/2010/main" val="259304406"/>
      </p:ext>
    </p:extLst>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3"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extBox 1"/>
          <p:cNvSpPr txBox="1"/>
          <p:nvPr/>
        </p:nvSpPr>
        <p:spPr>
          <a:xfrm>
            <a:off x="781334" y="802035"/>
            <a:ext cx="7581331" cy="3539430"/>
          </a:xfrm>
          <a:prstGeom prst="rect">
            <a:avLst/>
          </a:prstGeom>
          <a:noFill/>
          <a:ln w="12700">
            <a:noFill/>
          </a:ln>
        </p:spPr>
        <p:txBody>
          <a:bodyPr wrap="square" rtlCol="0">
            <a:spAutoFit/>
          </a:bodyPr>
          <a:lstStyle/>
          <a:p>
            <a:pPr>
              <a:lnSpc>
                <a:spcPct val="150000"/>
              </a:lnSpc>
            </a:pPr>
            <a:r>
              <a:rPr lang="ru-RU" b="1" i="1" dirty="0">
                <a:solidFill>
                  <a:schemeClr val="tx1"/>
                </a:solidFill>
              </a:rPr>
              <a:t>«Я узнал, и горжусь тем, что мой прадед – герой», «Низко кланяюсь своим бабушке и дедушке за их героический труд, за их подвиги во имя жизни на земле», «Спасибо за жизнь…», «Кланяюсь до земли..», «Спасибо за Победу…», «С каждым годом становится все меньше очевидцев той страшной войны, но память о них и их подвиге должна остаться навсегда. И каждое новое поколение должно знать историю своей семьи, своей страны! Историю, которая была написана кровью, жизнью великих людей, завоевавших Победу в такой тяжелейшей войне!», </a:t>
            </a:r>
            <a:r>
              <a:rPr lang="ru-RU" i="1" dirty="0">
                <a:solidFill>
                  <a:schemeClr val="tx1"/>
                </a:solidFill>
              </a:rPr>
              <a:t>- </a:t>
            </a:r>
            <a:r>
              <a:rPr lang="ru-RU" dirty="0">
                <a:solidFill>
                  <a:schemeClr val="tx1"/>
                </a:solidFill>
              </a:rPr>
              <a:t>эти искренние письма школьников красноречивее всего свидетельствуют о важности и значимости нашего проекта</a:t>
            </a:r>
            <a:r>
              <a:rPr lang="en-US" dirty="0">
                <a:solidFill>
                  <a:schemeClr val="tx1"/>
                </a:solidFill>
              </a:rPr>
              <a:t> </a:t>
            </a:r>
            <a:r>
              <a:rPr lang="ru-RU" dirty="0">
                <a:solidFill>
                  <a:schemeClr val="tx1"/>
                </a:solidFill>
              </a:rPr>
              <a:t>для патриотического воспитания детей и молодежи.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5708" y="307084"/>
            <a:ext cx="1159675" cy="1632551"/>
          </a:xfrm>
          <a:prstGeom prst="rect">
            <a:avLst/>
          </a:prstGeom>
          <a:noFill/>
          <a:ln>
            <a:noFill/>
          </a:ln>
        </p:spPr>
      </p:pic>
      <p:pic>
        <p:nvPicPr>
          <p:cNvPr id="93" name="Google Shape;93;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32910" y="310470"/>
            <a:ext cx="1175914" cy="1632550"/>
          </a:xfrm>
          <a:prstGeom prst="rect">
            <a:avLst/>
          </a:prstGeom>
          <a:noFill/>
          <a:ln>
            <a:noFill/>
          </a:ln>
        </p:spPr>
      </p:pic>
      <p:pic>
        <p:nvPicPr>
          <p:cNvPr id="94" name="Google Shape;94;p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208295" y="307083"/>
            <a:ext cx="1249689" cy="1632550"/>
          </a:xfrm>
          <a:prstGeom prst="rect">
            <a:avLst/>
          </a:prstGeom>
          <a:noFill/>
          <a:ln>
            <a:noFill/>
          </a:ln>
        </p:spPr>
      </p:pic>
      <p:pic>
        <p:nvPicPr>
          <p:cNvPr id="95" name="Google Shape;95;p1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528329" y="305348"/>
            <a:ext cx="1231655" cy="1632550"/>
          </a:xfrm>
          <a:prstGeom prst="rect">
            <a:avLst/>
          </a:prstGeom>
          <a:noFill/>
          <a:ln>
            <a:noFill/>
          </a:ln>
        </p:spPr>
      </p:pic>
      <p:pic>
        <p:nvPicPr>
          <p:cNvPr id="96" name="Google Shape;96;p17"/>
          <p:cNvPicPr preferRelativeResize="0"/>
          <p:nvPr/>
        </p:nvPicPr>
        <p:blipFill>
          <a:blip r:embed="rId8" cstate="print">
            <a:extLst>
              <a:ext uri="{28A0092B-C50C-407E-A947-70E740481C1C}">
                <a14:useLocalDpi xmlns:a14="http://schemas.microsoft.com/office/drawing/2010/main"/>
              </a:ext>
            </a:extLst>
          </a:blip>
          <a:srcRect/>
          <a:stretch/>
        </p:blipFill>
        <p:spPr>
          <a:xfrm>
            <a:off x="2368881" y="2001511"/>
            <a:ext cx="2053929" cy="2905191"/>
          </a:xfrm>
          <a:prstGeom prst="rect">
            <a:avLst/>
          </a:prstGeom>
          <a:noFill/>
          <a:ln>
            <a:noFill/>
          </a:ln>
        </p:spPr>
      </p:pic>
      <p:pic>
        <p:nvPicPr>
          <p:cNvPr id="97" name="Google Shape;97;p17"/>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530689" y="2001511"/>
            <a:ext cx="2047750" cy="2898290"/>
          </a:xfrm>
          <a:prstGeom prst="rect">
            <a:avLst/>
          </a:prstGeom>
          <a:noFill/>
          <a:ln>
            <a:noFill/>
          </a:ln>
        </p:spPr>
      </p:pic>
      <p:pic>
        <p:nvPicPr>
          <p:cNvPr id="98" name="Google Shape;98;p1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6683476" y="2105423"/>
            <a:ext cx="2076509" cy="2794378"/>
          </a:xfrm>
          <a:prstGeom prst="rect">
            <a:avLst/>
          </a:prstGeom>
          <a:noFill/>
          <a:ln>
            <a:noFill/>
          </a:ln>
        </p:spPr>
      </p:pic>
      <p:pic>
        <p:nvPicPr>
          <p:cNvPr id="99" name="Google Shape;99;p1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386711" y="2105423"/>
            <a:ext cx="1874292" cy="2795738"/>
          </a:xfrm>
          <a:prstGeom prst="rect">
            <a:avLst/>
          </a:prstGeom>
          <a:noFill/>
          <a:ln>
            <a:noFill/>
          </a:ln>
        </p:spPr>
      </p:pic>
      <p:sp>
        <p:nvSpPr>
          <p:cNvPr id="12" name="TextBox 11"/>
          <p:cNvSpPr txBox="1"/>
          <p:nvPr/>
        </p:nvSpPr>
        <p:spPr>
          <a:xfrm>
            <a:off x="2651946" y="329366"/>
            <a:ext cx="3637129" cy="1692771"/>
          </a:xfrm>
          <a:prstGeom prst="rect">
            <a:avLst/>
          </a:prstGeom>
          <a:noFill/>
        </p:spPr>
        <p:txBody>
          <a:bodyPr wrap="square" rtlCol="0">
            <a:spAutoFit/>
          </a:bodyPr>
          <a:lstStyle/>
          <a:p>
            <a:pPr algn="ctr">
              <a:lnSpc>
                <a:spcPct val="150000"/>
              </a:lnSpc>
            </a:pPr>
            <a:r>
              <a:rPr lang="ru-RU" sz="1500" b="1" dirty="0">
                <a:solidFill>
                  <a:schemeClr val="tx1"/>
                </a:solidFill>
                <a:latin typeface="Times New Roman" pitchFamily="18" charset="0"/>
                <a:cs typeface="Times New Roman" pitchFamily="18" charset="0"/>
              </a:rPr>
              <a:t>Первый специальный выпуск «Наш Бессмертный полк» вышел в мае 2019 года и распространялся бесплатно во всех точках реализации нашей газеты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12"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a:blip r:embed="rId4" cstate="print">
            <a:extLst>
              <a:ext uri="{28A0092B-C50C-407E-A947-70E740481C1C}">
                <a14:useLocalDpi xmlns:a14="http://schemas.microsoft.com/office/drawing/2010/main"/>
              </a:ext>
            </a:extLst>
          </a:blip>
          <a:srcRect/>
          <a:stretch/>
        </p:blipFill>
        <p:spPr>
          <a:xfrm>
            <a:off x="3130025" y="3028060"/>
            <a:ext cx="2805386" cy="1869729"/>
          </a:xfrm>
          <a:prstGeom prst="rect">
            <a:avLst/>
          </a:prstGeom>
          <a:noFill/>
          <a:ln w="12700">
            <a:solidFill>
              <a:schemeClr val="tx1"/>
            </a:solidFill>
          </a:ln>
        </p:spPr>
      </p:pic>
      <p:pic>
        <p:nvPicPr>
          <p:cNvPr id="105" name="Google Shape;105;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57510" y="3027800"/>
            <a:ext cx="2674088" cy="1870249"/>
          </a:xfrm>
          <a:prstGeom prst="rect">
            <a:avLst/>
          </a:prstGeom>
          <a:noFill/>
          <a:ln w="12700">
            <a:solidFill>
              <a:schemeClr val="tx1"/>
            </a:solidFill>
          </a:ln>
        </p:spPr>
      </p:pic>
      <p:pic>
        <p:nvPicPr>
          <p:cNvPr id="106" name="Google Shape;106;p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921953" y="270457"/>
            <a:ext cx="1235572" cy="1635705"/>
          </a:xfrm>
          <a:prstGeom prst="rect">
            <a:avLst/>
          </a:prstGeom>
          <a:noFill/>
          <a:ln w="12700">
            <a:solidFill>
              <a:schemeClr val="tx1"/>
            </a:solidFill>
          </a:ln>
        </p:spPr>
      </p:pic>
      <p:pic>
        <p:nvPicPr>
          <p:cNvPr id="107" name="Google Shape;107;p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880442" y="270458"/>
            <a:ext cx="1463381" cy="1635706"/>
          </a:xfrm>
          <a:prstGeom prst="rect">
            <a:avLst/>
          </a:prstGeom>
          <a:noFill/>
          <a:ln w="12700">
            <a:solidFill>
              <a:schemeClr val="tx1"/>
            </a:solidFill>
          </a:ln>
        </p:spPr>
      </p:pic>
      <p:pic>
        <p:nvPicPr>
          <p:cNvPr id="109" name="Google Shape;109;p18"/>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033838" y="3027791"/>
            <a:ext cx="2805373" cy="1870258"/>
          </a:xfrm>
          <a:prstGeom prst="rect">
            <a:avLst/>
          </a:prstGeom>
          <a:noFill/>
          <a:ln w="12700">
            <a:solidFill>
              <a:schemeClr val="tx1"/>
            </a:solidFill>
          </a:ln>
        </p:spPr>
      </p:pic>
      <p:sp>
        <p:nvSpPr>
          <p:cNvPr id="9" name="TextBox 8"/>
          <p:cNvSpPr txBox="1"/>
          <p:nvPr/>
        </p:nvSpPr>
        <p:spPr>
          <a:xfrm>
            <a:off x="524670" y="1947412"/>
            <a:ext cx="7861110" cy="913263"/>
          </a:xfrm>
          <a:prstGeom prst="rect">
            <a:avLst/>
          </a:prstGeom>
          <a:noFill/>
        </p:spPr>
        <p:txBody>
          <a:bodyPr wrap="square" rtlCol="0">
            <a:spAutoFit/>
          </a:bodyPr>
          <a:lstStyle/>
          <a:p>
            <a:pPr algn="ctr">
              <a:lnSpc>
                <a:spcPts val="2200"/>
              </a:lnSpc>
            </a:pPr>
            <a:r>
              <a:rPr lang="ru-RU" sz="1500" b="1" dirty="0">
                <a:solidFill>
                  <a:schemeClr val="tx1"/>
                </a:solidFill>
                <a:latin typeface="Times New Roman" panose="02020603050405020304" pitchFamily="18" charset="0"/>
                <a:cs typeface="Times New Roman" panose="02020603050405020304" pitchFamily="18" charset="0"/>
              </a:rPr>
              <a:t>На праздновании Дня Победы в Азовском районе в 2019 году с участием более шести тысяч человек, привлеченные помощники – волонтеры распространили спецвыпуск среди участников мероприятия </a:t>
            </a:r>
          </a:p>
        </p:txBody>
      </p:sp>
      <p:pic>
        <p:nvPicPr>
          <p:cNvPr id="10" name="Google Shape;116;p19"/>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323135" y="270459"/>
            <a:ext cx="1502568" cy="1635703"/>
          </a:xfrm>
          <a:prstGeom prst="rect">
            <a:avLst/>
          </a:prstGeom>
          <a:noFill/>
          <a:ln w="12700">
            <a:solidFill>
              <a:schemeClr val="tx1"/>
            </a:solidFill>
          </a:ln>
        </p:spPr>
      </p:pic>
      <p:pic>
        <p:nvPicPr>
          <p:cNvPr id="11" name="Google Shape;115;p19"/>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7435357" y="270458"/>
            <a:ext cx="1403853" cy="1635706"/>
          </a:xfrm>
          <a:prstGeom prst="rect">
            <a:avLst/>
          </a:prstGeom>
          <a:noFill/>
          <a:ln w="12700">
            <a:solidFill>
              <a:schemeClr val="tx1"/>
            </a:solidFill>
          </a:ln>
        </p:spPr>
      </p:pic>
      <p:pic>
        <p:nvPicPr>
          <p:cNvPr id="12" name="Google Shape;114;p19"/>
          <p:cNvPicPr preferRelativeResize="0"/>
          <p:nvPr/>
        </p:nvPicPr>
        <p:blipFill rotWithShape="1">
          <a:blip r:embed="rId11" cstate="print">
            <a:extLst>
              <a:ext uri="{28A0092B-C50C-407E-A947-70E740481C1C}">
                <a14:useLocalDpi xmlns:a14="http://schemas.microsoft.com/office/drawing/2010/main"/>
              </a:ext>
            </a:extLst>
          </a:blip>
          <a:srcRect/>
          <a:stretch/>
        </p:blipFill>
        <p:spPr>
          <a:xfrm>
            <a:off x="3249059" y="334682"/>
            <a:ext cx="2539849" cy="1577457"/>
          </a:xfrm>
          <a:prstGeom prst="rect">
            <a:avLst/>
          </a:prstGeom>
          <a:noFill/>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12"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24620" y="311408"/>
            <a:ext cx="3152631" cy="4832092"/>
          </a:xfrm>
          <a:prstGeom prst="rect">
            <a:avLst/>
          </a:prstGeom>
          <a:noFill/>
        </p:spPr>
        <p:txBody>
          <a:bodyPr wrap="square" rtlCol="0">
            <a:spAutoFit/>
          </a:bodyPr>
          <a:lstStyle/>
          <a:p>
            <a:pPr algn="ctr">
              <a:lnSpc>
                <a:spcPct val="150000"/>
              </a:lnSpc>
            </a:pPr>
            <a:r>
              <a:rPr lang="ru-RU" b="1" dirty="0">
                <a:solidFill>
                  <a:schemeClr val="tx1"/>
                </a:solidFill>
                <a:latin typeface="Times New Roman" panose="02020603050405020304" pitchFamily="18" charset="0"/>
                <a:cs typeface="Times New Roman" panose="02020603050405020304" pitchFamily="18" charset="0"/>
              </a:rPr>
              <a:t>В 2020-2021 годах информации о земляках-героях удалось собрать вдвое больше благодаря тому, что проект «Наш Бессмертный полк» стал узнаваем. </a:t>
            </a:r>
          </a:p>
          <a:p>
            <a:pPr algn="ctr">
              <a:lnSpc>
                <a:spcPct val="150000"/>
              </a:lnSpc>
            </a:pPr>
            <a:r>
              <a:rPr lang="ru-RU" b="1" dirty="0">
                <a:solidFill>
                  <a:schemeClr val="tx1"/>
                </a:solidFill>
                <a:latin typeface="Times New Roman" panose="02020603050405020304" pitchFamily="18" charset="0"/>
                <a:cs typeface="Times New Roman" panose="02020603050405020304" pitchFamily="18" charset="0"/>
              </a:rPr>
              <a:t>И, несмотря на то, что из-за пандемии массовых торжеств не проводилось, весь тираж специальных выпусков разошелся, и сейчас тысячи жителей Приазовья бережно хранят эти газеты и передадут их, как еще одну семейную реликвию, своим внукам и правнукам.</a:t>
            </a:r>
          </a:p>
          <a:p>
            <a:endParaRPr lang="ru-RU" dirty="0"/>
          </a:p>
        </p:txBody>
      </p:sp>
      <p:pic>
        <p:nvPicPr>
          <p:cNvPr id="8" name="Рисунок 7" descr="Изображение выглядит как текст, Человеческое лицо, одежда, цветок&#10;&#10;Автоматически созданное описание">
            <a:extLst>
              <a:ext uri="{FF2B5EF4-FFF2-40B4-BE49-F238E27FC236}">
                <a16:creationId xmlns:a16="http://schemas.microsoft.com/office/drawing/2014/main" id="{7C1CF885-026B-5636-63D2-5FAC02A830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2042" y="535087"/>
            <a:ext cx="2832767" cy="4006821"/>
          </a:xfrm>
          <a:prstGeom prst="rect">
            <a:avLst/>
          </a:prstGeom>
        </p:spPr>
      </p:pic>
      <p:pic>
        <p:nvPicPr>
          <p:cNvPr id="10" name="Рисунок 9" descr="Изображение выглядит как текст, Человеческое лицо, газета, одежда&#10;&#10;Автоматически созданное описание">
            <a:extLst>
              <a:ext uri="{FF2B5EF4-FFF2-40B4-BE49-F238E27FC236}">
                <a16:creationId xmlns:a16="http://schemas.microsoft.com/office/drawing/2014/main" id="{87B41F11-C1FB-CF6D-E3DA-1414A53ABC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3586" y="535087"/>
            <a:ext cx="2832767" cy="40068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7"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9" y="190762"/>
            <a:ext cx="8236424" cy="628185"/>
          </a:xfrm>
          <a:prstGeom prst="rect">
            <a:avLst/>
          </a:prstGeom>
          <a:noFill/>
        </p:spPr>
        <p:txBody>
          <a:bodyPr wrap="square" rtlCol="0">
            <a:spAutoFit/>
          </a:bodyPr>
          <a:lstStyle/>
          <a:p>
            <a:pPr algn="ctr">
              <a:lnSpc>
                <a:spcPts val="2200"/>
              </a:lnSpc>
            </a:pPr>
            <a:r>
              <a:rPr lang="ru-RU" b="1" dirty="0">
                <a:solidFill>
                  <a:schemeClr val="tx1"/>
                </a:solidFill>
                <a:latin typeface="Times New Roman" panose="02020603050405020304" pitchFamily="18" charset="0"/>
                <a:cs typeface="Times New Roman" pitchFamily="18" charset="0"/>
              </a:rPr>
              <a:t>В 2022 году, который уже смело можно назвать переломным годом в Российской истории, мы вновь обратились к землякам с тем же призывом – отдать дань памяти своим предкам </a:t>
            </a:r>
          </a:p>
        </p:txBody>
      </p:sp>
      <p:sp>
        <p:nvSpPr>
          <p:cNvPr id="15" name="TextBox 14"/>
          <p:cNvSpPr txBox="1"/>
          <p:nvPr/>
        </p:nvSpPr>
        <p:spPr>
          <a:xfrm>
            <a:off x="457200" y="4269553"/>
            <a:ext cx="8229600" cy="628185"/>
          </a:xfrm>
          <a:prstGeom prst="rect">
            <a:avLst/>
          </a:prstGeom>
          <a:noFill/>
        </p:spPr>
        <p:txBody>
          <a:bodyPr wrap="square" rtlCol="0">
            <a:spAutoFit/>
          </a:bodyPr>
          <a:lstStyle/>
          <a:p>
            <a:pPr algn="ctr">
              <a:lnSpc>
                <a:spcPts val="2200"/>
              </a:lnSpc>
            </a:pPr>
            <a:r>
              <a:rPr lang="ru-RU" b="1" dirty="0">
                <a:solidFill>
                  <a:schemeClr val="tx1"/>
                </a:solidFill>
                <a:latin typeface="Times New Roman" pitchFamily="18" charset="0"/>
                <a:cs typeface="Times New Roman" pitchFamily="18" charset="0"/>
              </a:rPr>
              <a:t>Откликнулись более 1000 человек, и в результате вышел в свет </a:t>
            </a:r>
          </a:p>
          <a:p>
            <a:pPr algn="ctr">
              <a:lnSpc>
                <a:spcPts val="2200"/>
              </a:lnSpc>
            </a:pPr>
            <a:r>
              <a:rPr lang="ru-RU" b="1" dirty="0">
                <a:solidFill>
                  <a:schemeClr val="tx1"/>
                </a:solidFill>
                <a:latin typeface="Times New Roman" pitchFamily="18" charset="0"/>
                <a:cs typeface="Times New Roman" pitchFamily="18" charset="0"/>
              </a:rPr>
              <a:t>32-х-полосник формата А-3 тиражом 6400 экземпляров</a:t>
            </a:r>
          </a:p>
        </p:txBody>
      </p:sp>
      <p:pic>
        <p:nvPicPr>
          <p:cNvPr id="3" name="Рисунок 2" descr="Изображение выглядит как текст, Человеческое лицо, газета, человек&#10;&#10;Автоматически созданное описание">
            <a:extLst>
              <a:ext uri="{FF2B5EF4-FFF2-40B4-BE49-F238E27FC236}">
                <a16:creationId xmlns:a16="http://schemas.microsoft.com/office/drawing/2014/main" id="{5D6AD1EE-0121-D282-3619-7793C1C4CA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45762" y="959664"/>
            <a:ext cx="2300169" cy="3253485"/>
          </a:xfrm>
          <a:prstGeom prst="rect">
            <a:avLst/>
          </a:prstGeom>
        </p:spPr>
      </p:pic>
      <p:pic>
        <p:nvPicPr>
          <p:cNvPr id="6" name="Рисунок 5" descr="Изображение выглядит как Человеческое лицо, текст, коллаж, человек&#10;&#10;Автоматически созданное описание">
            <a:extLst>
              <a:ext uri="{FF2B5EF4-FFF2-40B4-BE49-F238E27FC236}">
                <a16:creationId xmlns:a16="http://schemas.microsoft.com/office/drawing/2014/main" id="{9BF4440C-E037-928D-E837-7D40132BDB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3232" y="965499"/>
            <a:ext cx="2296043" cy="3247650"/>
          </a:xfrm>
          <a:prstGeom prst="rect">
            <a:avLst/>
          </a:prstGeom>
        </p:spPr>
      </p:pic>
      <p:pic>
        <p:nvPicPr>
          <p:cNvPr id="8" name="Рисунок 7" descr="Изображение выглядит как газета, текст, Человеческое лицо, Новости&#10;&#10;Автоматически созданное описание">
            <a:extLst>
              <a:ext uri="{FF2B5EF4-FFF2-40B4-BE49-F238E27FC236}">
                <a16:creationId xmlns:a16="http://schemas.microsoft.com/office/drawing/2014/main" id="{D64C7AFB-1FAD-BC65-2AE0-B59C4E3E1F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0822" y="1349999"/>
            <a:ext cx="1754514" cy="2481681"/>
          </a:xfrm>
          <a:prstGeom prst="rect">
            <a:avLst/>
          </a:prstGeom>
        </p:spPr>
      </p:pic>
      <p:pic>
        <p:nvPicPr>
          <p:cNvPr id="10" name="Рисунок 9" descr="Изображение выглядит как текст, газета, Человеческое лицо, человек&#10;&#10;Автоматически созданное описание">
            <a:extLst>
              <a:ext uri="{FF2B5EF4-FFF2-40B4-BE49-F238E27FC236}">
                <a16:creationId xmlns:a16="http://schemas.microsoft.com/office/drawing/2014/main" id="{7B94198C-4B77-82E7-3F66-B4790528237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92059" y="1349999"/>
            <a:ext cx="1756316" cy="2484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2" name="type.wav"/>
          </p:stSnd>
        </p:sndAc>
      </p:transition>
    </mc:Choice>
    <mc:Fallback xmlns="">
      <p:transition spd="slow" advClick="0" advTm="900000">
        <p:fade/>
        <p:sndAc>
          <p:stSnd>
            <p:snd r:embed="rId11" name="typ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p:blipFill>
        <p:spPr bwMode="auto">
          <a:xfrm>
            <a:off x="2894879" y="2342404"/>
            <a:ext cx="1845184" cy="2459552"/>
          </a:xfrm>
          <a:prstGeom prst="rect">
            <a:avLst/>
          </a:prstGeom>
          <a:noFill/>
          <a:ln w="12700">
            <a:solidFill>
              <a:schemeClr val="tx1"/>
            </a:solidFill>
          </a:ln>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359000" y="2855219"/>
            <a:ext cx="2349824" cy="1762368"/>
          </a:xfrm>
          <a:prstGeom prst="rect">
            <a:avLst/>
          </a:prstGeom>
          <a:noFill/>
          <a:ln w="12700">
            <a:solidFill>
              <a:schemeClr val="tx1"/>
            </a:solidFill>
          </a:ln>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368747" y="300251"/>
            <a:ext cx="1767127" cy="2271500"/>
          </a:xfrm>
          <a:prstGeom prst="rect">
            <a:avLst/>
          </a:prstGeom>
          <a:noFill/>
          <a:ln w="12700">
            <a:solidFill>
              <a:schemeClr val="tx1"/>
            </a:solidFill>
          </a:ln>
        </p:spPr>
      </p:pic>
      <p:sp>
        <p:nvSpPr>
          <p:cNvPr id="8" name="TextBox 7"/>
          <p:cNvSpPr txBox="1"/>
          <p:nvPr/>
        </p:nvSpPr>
        <p:spPr>
          <a:xfrm>
            <a:off x="2128646" y="300251"/>
            <a:ext cx="2289524" cy="1865704"/>
          </a:xfrm>
          <a:prstGeom prst="rect">
            <a:avLst/>
          </a:prstGeom>
          <a:noFill/>
        </p:spPr>
        <p:txBody>
          <a:bodyPr wrap="square" rtlCol="0">
            <a:spAutoFit/>
          </a:bodyPr>
          <a:lstStyle/>
          <a:p>
            <a:pPr algn="ctr">
              <a:lnSpc>
                <a:spcPts val="2000"/>
              </a:lnSpc>
            </a:pPr>
            <a:r>
              <a:rPr lang="ru-RU" b="1" dirty="0">
                <a:solidFill>
                  <a:schemeClr val="tx1"/>
                </a:solidFill>
                <a:latin typeface="Times New Roman" pitchFamily="18" charset="0"/>
                <a:cs typeface="Times New Roman" pitchFamily="18" charset="0"/>
              </a:rPr>
              <a:t>Спецвыпуск газеты </a:t>
            </a:r>
            <a:endParaRPr lang="en-US" b="1" dirty="0">
              <a:solidFill>
                <a:schemeClr val="tx1"/>
              </a:solidFill>
              <a:latin typeface="Times New Roman" pitchFamily="18" charset="0"/>
              <a:cs typeface="Times New Roman" pitchFamily="18" charset="0"/>
            </a:endParaRPr>
          </a:p>
          <a:p>
            <a:pPr algn="ctr">
              <a:lnSpc>
                <a:spcPts val="2000"/>
              </a:lnSpc>
            </a:pPr>
            <a:r>
              <a:rPr lang="ru-RU" b="1" dirty="0">
                <a:solidFill>
                  <a:schemeClr val="tx1"/>
                </a:solidFill>
                <a:latin typeface="Times New Roman" pitchFamily="18" charset="0"/>
                <a:cs typeface="Times New Roman" pitchFamily="18" charset="0"/>
              </a:rPr>
              <a:t>2022</a:t>
            </a:r>
            <a:r>
              <a:rPr lang="en-US" b="1"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года  также распространялся</a:t>
            </a:r>
            <a:r>
              <a:rPr lang="en-US" b="1"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бесплатно, в том числе </a:t>
            </a:r>
            <a:endParaRPr lang="en-US" b="1" dirty="0">
              <a:solidFill>
                <a:schemeClr val="tx1"/>
              </a:solidFill>
              <a:latin typeface="Times New Roman" pitchFamily="18" charset="0"/>
              <a:cs typeface="Times New Roman" pitchFamily="18" charset="0"/>
            </a:endParaRPr>
          </a:p>
          <a:p>
            <a:pPr algn="ctr">
              <a:lnSpc>
                <a:spcPts val="2000"/>
              </a:lnSpc>
            </a:pPr>
            <a:r>
              <a:rPr lang="ru-RU" b="1" dirty="0">
                <a:solidFill>
                  <a:schemeClr val="tx1"/>
                </a:solidFill>
                <a:latin typeface="Times New Roman" pitchFamily="18" charset="0"/>
                <a:cs typeface="Times New Roman" pitchFamily="18" charset="0"/>
              </a:rPr>
              <a:t>на праздновании </a:t>
            </a:r>
            <a:endParaRPr lang="en-US" b="1" dirty="0">
              <a:solidFill>
                <a:schemeClr val="tx1"/>
              </a:solidFill>
              <a:latin typeface="Times New Roman" pitchFamily="18" charset="0"/>
              <a:cs typeface="Times New Roman" pitchFamily="18" charset="0"/>
            </a:endParaRPr>
          </a:p>
          <a:p>
            <a:pPr algn="ctr">
              <a:lnSpc>
                <a:spcPts val="2000"/>
              </a:lnSpc>
            </a:pPr>
            <a:r>
              <a:rPr lang="ru-RU" b="1" dirty="0">
                <a:solidFill>
                  <a:schemeClr val="tx1"/>
                </a:solidFill>
                <a:latin typeface="Times New Roman" pitchFamily="18" charset="0"/>
                <a:cs typeface="Times New Roman" pitchFamily="18" charset="0"/>
              </a:rPr>
              <a:t>Дня Победы </a:t>
            </a:r>
            <a:endParaRPr lang="en-US" b="1" dirty="0">
              <a:solidFill>
                <a:schemeClr val="tx1"/>
              </a:solidFill>
              <a:latin typeface="Times New Roman" pitchFamily="18" charset="0"/>
              <a:cs typeface="Times New Roman" pitchFamily="18" charset="0"/>
            </a:endParaRPr>
          </a:p>
          <a:p>
            <a:pPr algn="ctr">
              <a:lnSpc>
                <a:spcPts val="2000"/>
              </a:lnSpc>
            </a:pPr>
            <a:r>
              <a:rPr lang="ru-RU" b="1" dirty="0">
                <a:solidFill>
                  <a:schemeClr val="tx1"/>
                </a:solidFill>
                <a:latin typeface="Times New Roman" pitchFamily="18" charset="0"/>
                <a:cs typeface="Times New Roman" pitchFamily="18" charset="0"/>
              </a:rPr>
              <a:t>в Азовском районе</a:t>
            </a:r>
          </a:p>
        </p:txBody>
      </p:sp>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4400689" y="317641"/>
            <a:ext cx="2467624" cy="1850718"/>
          </a:xfrm>
          <a:prstGeom prst="rect">
            <a:avLst/>
          </a:prstGeom>
          <a:noFill/>
          <a:ln>
            <a:solidFill>
              <a:schemeClr val="tx1"/>
            </a:solidFill>
          </a:ln>
        </p:spPr>
      </p:pic>
      <p:sp>
        <p:nvSpPr>
          <p:cNvPr id="11" name="TextBox 10"/>
          <p:cNvSpPr txBox="1"/>
          <p:nvPr/>
        </p:nvSpPr>
        <p:spPr>
          <a:xfrm>
            <a:off x="4790211" y="2267700"/>
            <a:ext cx="1963810" cy="2635145"/>
          </a:xfrm>
          <a:prstGeom prst="rect">
            <a:avLst/>
          </a:prstGeom>
          <a:noFill/>
        </p:spPr>
        <p:txBody>
          <a:bodyPr wrap="square" rtlCol="0">
            <a:spAutoFit/>
          </a:bodyPr>
          <a:lstStyle/>
          <a:p>
            <a:pPr algn="ctr">
              <a:lnSpc>
                <a:spcPts val="2000"/>
              </a:lnSpc>
            </a:pPr>
            <a:r>
              <a:rPr lang="ru-RU" b="1" dirty="0">
                <a:solidFill>
                  <a:schemeClr val="tx1"/>
                </a:solidFill>
                <a:latin typeface="Times New Roman" pitchFamily="18" charset="0"/>
                <a:cs typeface="Times New Roman" pitchFamily="18" charset="0"/>
              </a:rPr>
              <a:t>И, как и в предыдущие годы, люди сердечно благодарили, многие – со слезами на глазах. </a:t>
            </a:r>
          </a:p>
          <a:p>
            <a:pPr algn="ctr">
              <a:lnSpc>
                <a:spcPts val="2000"/>
              </a:lnSpc>
            </a:pPr>
            <a:r>
              <a:rPr lang="ru-RU" b="1" dirty="0">
                <a:solidFill>
                  <a:schemeClr val="tx1"/>
                </a:solidFill>
                <a:latin typeface="Times New Roman" pitchFamily="18" charset="0"/>
                <a:cs typeface="Times New Roman" pitchFamily="18" charset="0"/>
              </a:rPr>
              <a:t>Особенно те, кто находил на страницах выпуска своего героя</a:t>
            </a:r>
          </a:p>
        </p:txBody>
      </p:sp>
      <p:pic>
        <p:nvPicPr>
          <p:cNvPr id="10" name="Рисунок 9">
            <a:extLst>
              <a:ext uri="{FF2B5EF4-FFF2-40B4-BE49-F238E27FC236}">
                <a16:creationId xmlns:a16="http://schemas.microsoft.com/office/drawing/2014/main" id="{27DD9FC1-AB41-28DE-18D9-7157B4C342A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992066" y="277389"/>
            <a:ext cx="1859672" cy="2455774"/>
          </a:xfrm>
          <a:prstGeom prst="rect">
            <a:avLst/>
          </a:prstGeom>
          <a:ln w="12700">
            <a:solidFill>
              <a:schemeClr val="tx1"/>
            </a:solidFill>
          </a:ln>
        </p:spPr>
      </p:pic>
      <p:pic>
        <p:nvPicPr>
          <p:cNvPr id="9" name="Рисунок 8" descr="Изображение выглядит как на открытом воздухе, дерево, одежда, небо&#10;&#10;Автоматически созданное описание">
            <a:extLst>
              <a:ext uri="{FF2B5EF4-FFF2-40B4-BE49-F238E27FC236}">
                <a16:creationId xmlns:a16="http://schemas.microsoft.com/office/drawing/2014/main" id="{004C07BB-25D2-604C-F28C-C36C60ABC12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757392" y="2866952"/>
            <a:ext cx="2094346" cy="1935004"/>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3400" advClick="0" advTm="900000">
        <p14:reveal/>
        <p:sndAc>
          <p:stSnd>
            <p:snd r:embed="rId3" name="type.wav"/>
          </p:stSnd>
        </p:sndAc>
      </p:transition>
    </mc:Choice>
    <mc:Fallback xmlns="">
      <p:transition spd="slow" advClick="0" advTm="900000">
        <p:fade/>
        <p:sndAc>
          <p:stSnd>
            <p:snd r:embed="rId10" name="type.wav"/>
          </p:stSnd>
        </p:sndAc>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1021</TotalTime>
  <Words>1173</Words>
  <Application>Microsoft Office PowerPoint</Application>
  <PresentationFormat>Экран (16:9)</PresentationFormat>
  <Paragraphs>56</Paragraphs>
  <Slides>18</Slides>
  <Notes>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Economica</vt:lpstr>
      <vt:lpstr>Times New Roman</vt:lpstr>
      <vt:lpstr>Wingdings 2</vt:lpstr>
      <vt:lpstr>Constantia</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Vladimir</cp:lastModifiedBy>
  <cp:revision>130</cp:revision>
  <dcterms:modified xsi:type="dcterms:W3CDTF">2023-05-29T09:58:27Z</dcterms:modified>
</cp:coreProperties>
</file>