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6" r:id="rId3"/>
    <p:sldId id="265" r:id="rId4"/>
    <p:sldId id="264" r:id="rId5"/>
    <p:sldId id="263" r:id="rId6"/>
    <p:sldId id="268" r:id="rId7"/>
    <p:sldId id="262" r:id="rId8"/>
    <p:sldId id="261" r:id="rId9"/>
    <p:sldId id="260" r:id="rId10"/>
    <p:sldId id="259" r:id="rId11"/>
    <p:sldId id="269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A6E"/>
    <a:srgbClr val="CC0066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94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1B947-A025-4685-8F4E-8CA861413433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10D76-9783-4DCB-AD71-DB9D5D9FD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0D76-9783-4DCB-AD71-DB9D5D9FDDF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76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09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50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1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001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509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92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22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04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32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344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98E5-90FF-49BA-9BEB-755C2DB6F8B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E524-2ED0-4813-8D55-7604F9048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83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9468" y="1121360"/>
            <a:ext cx="8513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ПРОЕКТ:</a:t>
            </a:r>
          </a:p>
          <a:p>
            <a:pPr algn="ctr"/>
            <a:r>
              <a:rPr lang="ru-RU" sz="5400" dirty="0" smtClean="0">
                <a:solidFill>
                  <a:srgbClr val="A62A6E"/>
                </a:solidFill>
                <a:latin typeface="Gabriola" panose="04040605051002020D02" pitchFamily="82" charset="0"/>
              </a:rPr>
              <a:t>«Цветочное детство»</a:t>
            </a:r>
            <a:endParaRPr lang="ru-RU" sz="5400" dirty="0">
              <a:solidFill>
                <a:srgbClr val="A62A6E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712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76" y="3593592"/>
            <a:ext cx="2677384" cy="3099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72" y="2759253"/>
            <a:ext cx="2902245" cy="3934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59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9312" y="706505"/>
            <a:ext cx="5513321" cy="830997"/>
          </a:xfrm>
          <a:prstGeom prst="rect">
            <a:avLst/>
          </a:prstGeom>
          <a:noFill/>
          <a:ln>
            <a:solidFill>
              <a:srgbClr val="A62A6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Постановка театрализованного спектакля «Волшебные цветочки»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2050" name="Picture 2" descr="https://b1.culture.ru/c/645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642" y="1881265"/>
            <a:ext cx="5272790" cy="3515193"/>
          </a:xfrm>
          <a:prstGeom prst="rect">
            <a:avLst/>
          </a:prstGeom>
          <a:noFill/>
        </p:spPr>
      </p:pic>
      <p:pic>
        <p:nvPicPr>
          <p:cNvPr id="2052" name="Picture 4" descr="https://b1.culture.ru/c/6453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7022" y="3177915"/>
            <a:ext cx="4744388" cy="316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00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9312" y="706505"/>
            <a:ext cx="5513321" cy="1569660"/>
          </a:xfrm>
          <a:prstGeom prst="rect">
            <a:avLst/>
          </a:prstGeom>
          <a:noFill/>
          <a:ln>
            <a:solidFill>
              <a:srgbClr val="A62A6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Благотворительная ярмарка- распродажа изделий, созданных детьми с ОВЗ и их родителей «Большое Доброе Дело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».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65" y="883920"/>
            <a:ext cx="4474174" cy="2985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2" y="2549196"/>
            <a:ext cx="4462269" cy="2974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79" y="3965219"/>
            <a:ext cx="4200141" cy="2796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0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72912" y="787785"/>
            <a:ext cx="5513321" cy="1569660"/>
          </a:xfrm>
          <a:prstGeom prst="rect">
            <a:avLst/>
          </a:prstGeom>
          <a:noFill/>
          <a:ln>
            <a:solidFill>
              <a:srgbClr val="A62A6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entury" panose="02040604050505020304" pitchFamily="18" charset="0"/>
                <a:ea typeface="Arial Unicode MS" panose="020B0604020202020204" pitchFamily="34" charset="-128"/>
              </a:rPr>
              <a:t>Поездка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в Казанский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Зооботанический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 сад на экскурсию «Растительный мир разных континентов».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548640"/>
            <a:ext cx="4077547" cy="3058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3680" y="2647005"/>
            <a:ext cx="4470400" cy="335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61" y="3848258"/>
            <a:ext cx="4186439" cy="276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10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304" y="1260973"/>
            <a:ext cx="3995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ЦЕЛЬ ПРОЕКТА:</a:t>
            </a:r>
            <a:endParaRPr lang="ru-RU" sz="4400" dirty="0">
              <a:solidFill>
                <a:srgbClr val="70AD47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0536" y="165928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A62A6E"/>
                </a:solidFill>
                <a:latin typeface="Century" panose="02040604050505020304" pitchFamily="18" charset="0"/>
              </a:rPr>
              <a:t>Вовлечение детей  с ограниченными возможностями здоровья в социально-культурную деятельность и  их адаптация в обществе путём самовыражения и развитие творческих,  познавательных, трудовых умений.</a:t>
            </a:r>
            <a:endParaRPr lang="ru-RU" sz="2800" dirty="0">
              <a:solidFill>
                <a:srgbClr val="A62A6E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702" y="3398517"/>
            <a:ext cx="2511554" cy="3062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44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016"/>
            <a:ext cx="12192000" cy="6986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44551" y="610862"/>
            <a:ext cx="3940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ЗАДАЧИ</a:t>
            </a:r>
            <a:r>
              <a:rPr lang="ru-RU" sz="5400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4400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ПРОЕКТА</a:t>
            </a:r>
            <a:r>
              <a:rPr lang="ru-RU" sz="5400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:</a:t>
            </a:r>
            <a:endParaRPr lang="ru-RU" sz="5400" dirty="0">
              <a:solidFill>
                <a:srgbClr val="70AD47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391665"/>
            <a:ext cx="6611112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"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1.Создание  инициативной  группы из социально-активной молодёжи;</a:t>
            </a:r>
            <a:endParaRPr lang="ru-RU" sz="1600" dirty="0" smtClean="0">
              <a:solidFill>
                <a:srgbClr val="A62A6E"/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2.</a:t>
            </a:r>
            <a:r>
              <a:rPr lang="ru-RU" spc="-35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Обучение участников проекта  социальным технологиям и моделям работы с детьми с ограниченными возможностями здоровья</a:t>
            </a:r>
            <a:r>
              <a:rPr lang="ru-RU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 </a:t>
            </a:r>
            <a:endParaRPr lang="ru-RU" sz="1600" dirty="0" smtClean="0">
              <a:solidFill>
                <a:srgbClr val="A62A6E"/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 3.Развитие способностей, подготовка к самостоятельной жизни, развитие коммуникативных навыков, повышение качества жизни семей, воспитывающих детей ОВЗ через создание творческих семейных мастерских для детей и их родителей.</a:t>
            </a:r>
            <a:endParaRPr lang="ru-RU" sz="1600" dirty="0" smtClean="0">
              <a:solidFill>
                <a:srgbClr val="A62A6E"/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4. Формирование экологической культуры детей с ОВЗ, на основе трудового, духовно-нравственного развития личности через совместную деятельность детей, родителей, педагогического коллектива в озеленении пришкольного участка.</a:t>
            </a:r>
            <a:endParaRPr lang="ru-RU" sz="1600" dirty="0" smtClean="0">
              <a:solidFill>
                <a:srgbClr val="A62A6E"/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5.</a:t>
            </a:r>
            <a:r>
              <a:rPr lang="ru-RU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Привлечь внимание жителей города к семьям, воспитывающим детей с ОВЗ через организацию и проведение выставок-распродаж и ярмарок изделий совместной продуктивной деятельности.</a:t>
            </a:r>
            <a:endParaRPr lang="ru-RU" dirty="0">
              <a:solidFill>
                <a:srgbClr val="A62A6E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31" y="3104066"/>
            <a:ext cx="4286469" cy="2796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4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1316" y="1257406"/>
            <a:ext cx="38452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ЦЕЛЕВАЯ ГРУППА</a:t>
            </a:r>
            <a:r>
              <a:rPr lang="ru-RU" sz="5400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:</a:t>
            </a:r>
            <a:endParaRPr lang="ru-RU" sz="5400" dirty="0">
              <a:solidFill>
                <a:srgbClr val="70AD47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8098" y="554636"/>
            <a:ext cx="615672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3200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Социально-активная молодежь;</a:t>
            </a:r>
          </a:p>
          <a:p>
            <a:pPr marL="514350" indent="-514350" algn="just">
              <a:lnSpc>
                <a:spcPct val="115000"/>
              </a:lnSpc>
            </a:pPr>
            <a:r>
              <a:rPr lang="ru-RU" sz="3200" dirty="0" smtClean="0">
                <a:solidFill>
                  <a:srgbClr val="A62A6E"/>
                </a:solidFill>
                <a:latin typeface="Century" panose="02040604050505020304" pitchFamily="18" charset="0"/>
                <a:ea typeface="Calibri" panose="020F0502020204030204" pitchFamily="34" charset="0"/>
              </a:rPr>
              <a:t>2.</a:t>
            </a:r>
            <a:r>
              <a:rPr lang="ru-RU" sz="3200" dirty="0" smtClean="0">
                <a:solidFill>
                  <a:srgbClr val="A62A6E"/>
                </a:solidFill>
                <a:latin typeface="Century" panose="02040604050505020304" pitchFamily="18" charset="0"/>
                <a:ea typeface="Calibri" panose="020F0502020204030204" pitchFamily="34" charset="0"/>
              </a:rPr>
              <a:t> Добровольцы  в возрасте от 14 до 30 лет</a:t>
            </a:r>
            <a:r>
              <a:rPr lang="ru-RU" sz="3200" dirty="0" smtClean="0">
                <a:solidFill>
                  <a:srgbClr val="A62A6E"/>
                </a:solidFill>
                <a:latin typeface="Century" panose="02040604050505020304" pitchFamily="18" charset="0"/>
                <a:ea typeface="Calibri" panose="020F0502020204030204" pitchFamily="34" charset="0"/>
              </a:rPr>
              <a:t>;</a:t>
            </a:r>
            <a:endParaRPr lang="ru-RU" sz="3200" dirty="0" smtClean="0">
              <a:solidFill>
                <a:srgbClr val="A62A6E"/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3. Дети </a:t>
            </a:r>
            <a:r>
              <a:rPr lang="ru-RU" sz="3200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с ограниченными возможностями здоровья.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A62A6E"/>
                </a:solidFill>
                <a:latin typeface="Century" panose="02040604050505020304" pitchFamily="18" charset="0"/>
              </a:rPr>
              <a:t>4. Родители</a:t>
            </a:r>
            <a:r>
              <a:rPr lang="ru-RU" sz="3200" dirty="0" smtClean="0">
                <a:solidFill>
                  <a:srgbClr val="A62A6E"/>
                </a:solidFill>
                <a:latin typeface="Century" panose="02040604050505020304" pitchFamily="18" charset="0"/>
              </a:rPr>
              <a:t>, воспитывающих детей с ограниченными возможностями здоровья.</a:t>
            </a:r>
            <a:endParaRPr lang="ru-RU" sz="3200" dirty="0">
              <a:solidFill>
                <a:srgbClr val="A62A6E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778" y1="1429" x2="52111" y2="17143"/>
                        <a14:foregroundMark x1="16778" y1="53214" x2="11111" y2="62024"/>
                        <a14:foregroundMark x1="12444" y1="82857" x2="20778" y2="77143"/>
                        <a14:foregroundMark x1="77222" y1="77500" x2="77222" y2="77500"/>
                        <a14:foregroundMark x1="65333" y1="73571" x2="66444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569" y="2857844"/>
            <a:ext cx="4075611" cy="3803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74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4672" y="463296"/>
            <a:ext cx="599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ОЖИДАЕМЫЕ</a:t>
            </a:r>
          </a:p>
          <a:p>
            <a:pPr lvl="0" algn="ctr"/>
            <a:r>
              <a:rPr lang="ru-RU" sz="4000" b="1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РЕЗУЛЬТАТЫ:</a:t>
            </a:r>
            <a:endParaRPr lang="ru-RU" sz="4000" b="1" dirty="0">
              <a:solidFill>
                <a:srgbClr val="70AD47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4608" y="2255520"/>
            <a:ext cx="6559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u="sng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КОЛИЧЕСТВЕННЫЙ ПОКАЗАТЕЛЬ:</a:t>
            </a:r>
            <a:endParaRPr lang="ru-RU" sz="2400" u="sng" dirty="0">
              <a:solidFill>
                <a:srgbClr val="70AD47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2784" y="3066757"/>
            <a:ext cx="7863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Численность вовлечения молодежи в проект составит 35 добровольцев,  </a:t>
            </a:r>
            <a:r>
              <a:rPr lang="ru-RU" sz="2800" dirty="0" err="1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благополучатели</a:t>
            </a:r>
            <a:r>
              <a:rPr lang="ru-RU" sz="2800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 - дети с ограниченными возможностями здоровья (60 чел.) и их родители (80 чел.), приглашенные гости (200 чел.)</a:t>
            </a:r>
            <a:endParaRPr lang="ru-RU" sz="2800" dirty="0">
              <a:solidFill>
                <a:srgbClr val="A62A6E"/>
              </a:solidFill>
              <a:latin typeface="Century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6" y="4386306"/>
            <a:ext cx="1730325" cy="2270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8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905" y="449705"/>
            <a:ext cx="3803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ОЖИДАЕМЫЕ</a:t>
            </a:r>
          </a:p>
          <a:p>
            <a:pPr lvl="0" algn="ctr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 РЕЗУЛЬТАТЫ:</a:t>
            </a:r>
            <a:endParaRPr lang="ru-RU" sz="2800" b="1" dirty="0">
              <a:solidFill>
                <a:srgbClr val="70AD47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8448" y="989352"/>
            <a:ext cx="5693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70AD47">
                    <a:lumMod val="75000"/>
                  </a:srgbClr>
                </a:solidFill>
                <a:latin typeface="Century" panose="02040604050505020304" pitchFamily="18" charset="0"/>
              </a:rPr>
              <a:t>КАЧЕСТВЕННЫЙ ПОКАЗАТЕЛЬ</a:t>
            </a:r>
            <a:endParaRPr lang="ru-RU" sz="24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9351" y="1514008"/>
            <a:ext cx="103432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ru-RU" sz="2000" b="1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inherit"/>
              </a:rPr>
              <a:t>1. </a:t>
            </a:r>
            <a:r>
              <a:rPr lang="ru-RU" sz="2000" dirty="0">
                <a:solidFill>
                  <a:srgbClr val="A62A6E"/>
                </a:solidFill>
                <a:latin typeface="Century" panose="02040604050505020304" pitchFamily="18" charset="0"/>
                <a:ea typeface="Calibri" panose="020F0502020204030204" pitchFamily="34" charset="0"/>
                <a:cs typeface="inherit"/>
              </a:rPr>
              <a:t>У</a:t>
            </a:r>
            <a:r>
              <a:rPr lang="ru-RU" sz="2000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inherit"/>
              </a:rPr>
              <a:t>величение притока добровольческих ресурсов в сферу поддержки детей с ограниченными возможностями здоровья.</a:t>
            </a:r>
            <a:endParaRPr lang="ru-RU" sz="2000" dirty="0" smtClean="0">
              <a:solidFill>
                <a:srgbClr val="A62A6E"/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endParaRPr lang="ru-RU" sz="2000" dirty="0" smtClean="0">
              <a:solidFill>
                <a:srgbClr val="A62A6E"/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ru-RU" sz="2000" b="1" dirty="0" smtClean="0">
                <a:solidFill>
                  <a:srgbClr val="A62A6E"/>
                </a:solidFill>
                <a:latin typeface="Century" panose="02040604050505020304" pitchFamily="18" charset="0"/>
                <a:ea typeface="Calibri" panose="020F0502020204030204" pitchFamily="34" charset="0"/>
                <a:cs typeface="inherit"/>
              </a:rPr>
              <a:t>2.</a:t>
            </a:r>
            <a:r>
              <a:rPr lang="ru-RU" sz="2000" dirty="0" smtClean="0">
                <a:solidFill>
                  <a:srgbClr val="A62A6E"/>
                </a:solidFill>
                <a:latin typeface="Century" panose="02040604050505020304" pitchFamily="18" charset="0"/>
                <a:ea typeface="Calibri" panose="020F0502020204030204" pitchFamily="34" charset="0"/>
                <a:cs typeface="inherit"/>
              </a:rPr>
              <a:t>П</a:t>
            </a:r>
            <a:r>
              <a:rPr lang="ru-RU" sz="2000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inherit"/>
              </a:rPr>
              <a:t>ропаганда  и  освещение  деятельности  участников  проекта  в  </a:t>
            </a:r>
            <a:r>
              <a:rPr lang="ru-RU" sz="2000" dirty="0" smtClean="0">
                <a:solidFill>
                  <a:srgbClr val="A62A6E"/>
                </a:solidFill>
                <a:latin typeface="Century" panose="02040604050505020304" pitchFamily="18" charset="0"/>
                <a:ea typeface="Calibri" panose="020F0502020204030204" pitchFamily="34" charset="0"/>
                <a:cs typeface="inherit"/>
              </a:rPr>
              <a:t>СМИ</a:t>
            </a:r>
            <a:r>
              <a:rPr lang="ru-RU" sz="2000" dirty="0" smtClean="0">
                <a:solidFill>
                  <a:srgbClr val="A62A6E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inherit"/>
              </a:rPr>
              <a:t> для информирования  общества  и  формирования  позитивного  взгляда  на  проблему  детей с ограниченными возможностями здоровья.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endParaRPr lang="ru-RU" sz="2000" dirty="0" smtClean="0">
              <a:solidFill>
                <a:srgbClr val="A62A6E"/>
              </a:solidFill>
              <a:effectLst/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ru-RU" sz="2000" b="1" dirty="0" smtClean="0">
                <a:solidFill>
                  <a:srgbClr val="A62A6E"/>
                </a:solidFill>
                <a:latin typeface="Century" panose="02040604050505020304" pitchFamily="18" charset="0"/>
                <a:ea typeface="Calibri" panose="020F0502020204030204" pitchFamily="34" charset="0"/>
              </a:rPr>
              <a:t>3. </a:t>
            </a:r>
            <a:r>
              <a:rPr lang="ru-RU" sz="2000" dirty="0" smtClean="0">
                <a:solidFill>
                  <a:srgbClr val="A62A6E"/>
                </a:solidFill>
                <a:latin typeface="Century" panose="02040604050505020304" pitchFamily="18" charset="0"/>
                <a:ea typeface="Calibri" panose="020F0502020204030204" pitchFamily="34" charset="0"/>
              </a:rPr>
              <a:t>З</a:t>
            </a:r>
            <a:r>
              <a:rPr lang="ru-RU" sz="2000" dirty="0" smtClean="0">
                <a:solidFill>
                  <a:srgbClr val="A62A6E"/>
                </a:solidFill>
                <a:latin typeface="Century" pitchFamily="18" charset="0"/>
              </a:rPr>
              <a:t>анятия будут способствовать улучшению координации движений, раскрытию творческого потенциала детей, формирование положительной </a:t>
            </a:r>
            <a:r>
              <a:rPr lang="ru-RU" sz="2000" dirty="0" err="1" smtClean="0">
                <a:solidFill>
                  <a:srgbClr val="A62A6E"/>
                </a:solidFill>
                <a:latin typeface="Century" pitchFamily="18" charset="0"/>
              </a:rPr>
              <a:t>Я-концепции</a:t>
            </a:r>
            <a:r>
              <a:rPr lang="ru-RU" sz="2000" dirty="0" smtClean="0">
                <a:solidFill>
                  <a:srgbClr val="A62A6E"/>
                </a:solidFill>
                <a:latin typeface="Century" pitchFamily="18" charset="0"/>
              </a:rPr>
              <a:t>, овладению  трудовыми навыками и умениями, которые окажут вспомогательное воздействие на их профессиональное самоопределение.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endParaRPr lang="ru-RU" sz="2000" dirty="0" smtClean="0">
              <a:solidFill>
                <a:srgbClr val="A62A6E"/>
              </a:solidFill>
              <a:latin typeface="Century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ru-RU" sz="2000" b="1" dirty="0" smtClean="0">
                <a:solidFill>
                  <a:srgbClr val="A62A6E"/>
                </a:solidFill>
                <a:latin typeface="Century" pitchFamily="18" charset="0"/>
              </a:rPr>
              <a:t>4. </a:t>
            </a:r>
            <a:r>
              <a:rPr lang="ru-RU" sz="2000" dirty="0" smtClean="0">
                <a:solidFill>
                  <a:srgbClr val="A62A6E"/>
                </a:solidFill>
                <a:latin typeface="Century" pitchFamily="18" charset="0"/>
              </a:rPr>
              <a:t>Совместная работа детей и родителей, способствует укреплению детско-родительских отношений,  установлению эмоциональной близости.</a:t>
            </a:r>
            <a:endParaRPr lang="ru-RU" sz="2000" dirty="0" smtClean="0">
              <a:solidFill>
                <a:srgbClr val="A62A6E"/>
              </a:solidFill>
              <a:effectLst/>
              <a:latin typeface="Century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9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552" y="546855"/>
            <a:ext cx="5513321" cy="1200329"/>
          </a:xfrm>
          <a:prstGeom prst="rect">
            <a:avLst/>
          </a:prstGeom>
          <a:noFill/>
          <a:ln>
            <a:solidFill>
              <a:srgbClr val="A62A6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Практические занятия по художественной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деятельности</a:t>
            </a:r>
          </a:p>
          <a:p>
            <a:pPr lvl="0"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 (оригами, икебана, гербарий 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тд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.)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1" y="787272"/>
            <a:ext cx="4315365" cy="2427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552" y="2527719"/>
            <a:ext cx="4985900" cy="3323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3160" y="3759200"/>
            <a:ext cx="4809067" cy="2885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23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3232" y="686185"/>
            <a:ext cx="5513321" cy="1569660"/>
          </a:xfrm>
          <a:prstGeom prst="rect">
            <a:avLst/>
          </a:prstGeom>
          <a:noFill/>
          <a:ln>
            <a:solidFill>
              <a:srgbClr val="A62A6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Семейная творческая мастерская для детей и их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родителей.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6" y="350845"/>
            <a:ext cx="4754880" cy="3566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4" y="2942030"/>
            <a:ext cx="4654613" cy="299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8020" y="3647440"/>
            <a:ext cx="4602480" cy="3068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75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9725" y="625225"/>
            <a:ext cx="7390150" cy="1077218"/>
          </a:xfrm>
          <a:prstGeom prst="rect">
            <a:avLst/>
          </a:prstGeom>
          <a:noFill/>
          <a:ln>
            <a:solidFill>
              <a:srgbClr val="A62A6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entury" panose="020406040505050203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Обработка территории школьного двора для озеленения.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4" y="1872773"/>
            <a:ext cx="3892968" cy="2594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15" y="1788816"/>
            <a:ext cx="4240802" cy="2939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9309" y="4257207"/>
            <a:ext cx="2940311" cy="2420911"/>
          </a:xfrm>
          <a:prstGeom prst="rect">
            <a:avLst/>
          </a:prstGeom>
        </p:spPr>
      </p:pic>
      <p:pic>
        <p:nvPicPr>
          <p:cNvPr id="3074" name="Picture 2" descr="https://static.tildacdn.com/tild3836-3432-4135-a664-346534376234/43645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2086" y="4542022"/>
            <a:ext cx="3102963" cy="2068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26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295</Words>
  <Application>Microsoft Office PowerPoint</Application>
  <PresentationFormat>Произвольный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Zverdvd.org</cp:lastModifiedBy>
  <cp:revision>10</cp:revision>
  <dcterms:created xsi:type="dcterms:W3CDTF">2020-01-21T10:01:56Z</dcterms:created>
  <dcterms:modified xsi:type="dcterms:W3CDTF">2020-01-22T10:00:47Z</dcterms:modified>
</cp:coreProperties>
</file>