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BB8B6DB-F603-4FBD-837A-A8E109572BBC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BF28FF3-BEF3-4411-AD4F-0D6ED9814078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CA1557F-EEE5-4014-B8E2-17C4F2212A6C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7C3873B-A908-4CA3-9C46-DD03A8DCE111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irc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D61EEFC-B448-4648-99C0-EDFA6E43D3DC}" type="datetime">
              <a:rPr lang="ru-RU" sz="1200" b="0" strike="noStrike" spc="-1">
                <a:solidFill>
                  <a:srgbClr val="8B8B8B"/>
                </a:solidFill>
                <a:latin typeface="Circe"/>
              </a:rPr>
              <a:pPr>
                <a:lnSpc>
                  <a:spcPct val="100000"/>
                </a:lnSpc>
              </a:pPr>
              <a:t>24.07.2021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CDD64D7-1330-429A-BF2E-255590942240}" type="slidenum">
              <a:rPr lang="ru-RU" sz="1200" b="0" strike="noStrike" spc="-1">
                <a:solidFill>
                  <a:srgbClr val="8B8B8B"/>
                </a:solidFill>
                <a:latin typeface="Circe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irce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irce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irce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irce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irce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irce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irce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irce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C3453C9-AEDB-4C32-9893-C08D33321738}" type="datetime">
              <a:rPr lang="ru-RU" sz="1200" b="0" strike="noStrike" spc="-1">
                <a:solidFill>
                  <a:srgbClr val="8B8B8B"/>
                </a:solidFill>
                <a:latin typeface="Circe"/>
              </a:rPr>
              <a:pPr>
                <a:lnSpc>
                  <a:spcPct val="100000"/>
                </a:lnSpc>
              </a:pPr>
              <a:t>24.07.2021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988F784-608F-4BD7-807E-619497742DCE}" type="slidenum">
              <a:rPr lang="ru-RU" sz="1200" b="0" strike="noStrike" spc="-1">
                <a:solidFill>
                  <a:srgbClr val="8B8B8B"/>
                </a:solidFill>
                <a:latin typeface="Circe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rici09@mail.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vk.com/est_dobro" TargetMode="External"/><Relationship Id="rId4" Type="http://schemas.openxmlformats.org/officeDocument/2006/relationships/hyperlink" Target="https://vk.com/club18317022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25"/>
          <p:cNvPicPr/>
          <p:nvPr/>
        </p:nvPicPr>
        <p:blipFill>
          <a:blip r:embed="rId2"/>
          <a:stretch/>
        </p:blipFill>
        <p:spPr>
          <a:xfrm>
            <a:off x="-12960" y="-972720"/>
            <a:ext cx="12191040" cy="6857640"/>
          </a:xfrm>
          <a:prstGeom prst="rect">
            <a:avLst/>
          </a:prstGeom>
          <a:ln w="0">
            <a:noFill/>
          </a:ln>
        </p:spPr>
      </p:pic>
      <p:grpSp>
        <p:nvGrpSpPr>
          <p:cNvPr id="89" name="Group 1"/>
          <p:cNvGrpSpPr/>
          <p:nvPr/>
        </p:nvGrpSpPr>
        <p:grpSpPr>
          <a:xfrm>
            <a:off x="-12960" y="-972720"/>
            <a:ext cx="12406680" cy="8006760"/>
            <a:chOff x="-12960" y="-972720"/>
            <a:chExt cx="12406680" cy="8006760"/>
          </a:xfrm>
        </p:grpSpPr>
        <p:grpSp>
          <p:nvGrpSpPr>
            <p:cNvPr id="90" name="Group 2"/>
            <p:cNvGrpSpPr/>
            <p:nvPr/>
          </p:nvGrpSpPr>
          <p:grpSpPr>
            <a:xfrm>
              <a:off x="-12960" y="-972720"/>
              <a:ext cx="12406680" cy="8006760"/>
              <a:chOff x="-12960" y="-972720"/>
              <a:chExt cx="12406680" cy="8006760"/>
            </a:xfrm>
          </p:grpSpPr>
          <p:sp>
            <p:nvSpPr>
              <p:cNvPr id="91" name="CustomShape 3"/>
              <p:cNvSpPr/>
              <p:nvPr/>
            </p:nvSpPr>
            <p:spPr>
              <a:xfrm>
                <a:off x="217440" y="5839560"/>
                <a:ext cx="11946240" cy="1063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92" name="Рисунок 2"/>
              <p:cNvPicPr/>
              <p:nvPr/>
            </p:nvPicPr>
            <p:blipFill>
              <a:blip r:embed="rId3"/>
              <a:stretch/>
            </p:blipFill>
            <p:spPr>
              <a:xfrm>
                <a:off x="1715040" y="5788080"/>
                <a:ext cx="1221120" cy="12459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3" name="Рисунок 8"/>
              <p:cNvPicPr/>
              <p:nvPr/>
            </p:nvPicPr>
            <p:blipFill>
              <a:blip r:embed="rId4"/>
              <a:stretch/>
            </p:blipFill>
            <p:spPr>
              <a:xfrm>
                <a:off x="3096360" y="6011640"/>
                <a:ext cx="719640" cy="7344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4" name="Рисунок 9"/>
              <p:cNvPicPr/>
              <p:nvPr/>
            </p:nvPicPr>
            <p:blipFill>
              <a:blip r:embed="rId5"/>
              <a:stretch/>
            </p:blipFill>
            <p:spPr>
              <a:xfrm>
                <a:off x="4248360" y="6093360"/>
                <a:ext cx="1027080" cy="556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5" name="Рисунок 1"/>
              <p:cNvPicPr/>
              <p:nvPr/>
            </p:nvPicPr>
            <p:blipFill>
              <a:blip r:embed="rId6" cstate="print"/>
              <a:stretch/>
            </p:blipFill>
            <p:spPr>
              <a:xfrm>
                <a:off x="6689160" y="6038280"/>
                <a:ext cx="1129320" cy="6483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6" name="Picture 4" descr="Картинки по запросу РДШ"/>
              <p:cNvPicPr/>
              <p:nvPr/>
            </p:nvPicPr>
            <p:blipFill>
              <a:blip r:embed="rId7"/>
              <a:stretch/>
            </p:blipFill>
            <p:spPr>
              <a:xfrm>
                <a:off x="5726160" y="6086520"/>
                <a:ext cx="510480" cy="5997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7" name="Рисунок 10"/>
              <p:cNvPicPr/>
              <p:nvPr/>
            </p:nvPicPr>
            <p:blipFill>
              <a:blip r:embed="rId8"/>
              <a:stretch/>
            </p:blipFill>
            <p:spPr>
              <a:xfrm>
                <a:off x="9722520" y="5967720"/>
                <a:ext cx="805680" cy="8222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98" name="Рисунок 15"/>
              <p:cNvPicPr/>
              <p:nvPr/>
            </p:nvPicPr>
            <p:blipFill>
              <a:blip r:embed="rId9"/>
              <a:stretch/>
            </p:blipFill>
            <p:spPr>
              <a:xfrm>
                <a:off x="8139240" y="5766480"/>
                <a:ext cx="1199880" cy="12243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99" name="CustomShape 4"/>
              <p:cNvSpPr/>
              <p:nvPr/>
            </p:nvSpPr>
            <p:spPr>
              <a:xfrm>
                <a:off x="-12960" y="-972720"/>
                <a:ext cx="12406680" cy="6842160"/>
              </a:xfrm>
              <a:prstGeom prst="rect">
                <a:avLst/>
              </a:prstGeom>
              <a:gradFill rotWithShape="0">
                <a:gsLst>
                  <a:gs pos="0">
                    <a:srgbClr val="AD1761">
                      <a:alpha val="75294"/>
                    </a:srgbClr>
                  </a:gs>
                  <a:gs pos="100000">
                    <a:srgbClr val="002060">
                      <a:alpha val="75294"/>
                    </a:srgbClr>
                  </a:gs>
                </a:gsLst>
                <a:lin ang="7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100" name="Рисунок 23"/>
              <p:cNvPicPr/>
              <p:nvPr/>
            </p:nvPicPr>
            <p:blipFill>
              <a:blip r:embed="rId10"/>
              <a:stretch/>
            </p:blipFill>
            <p:spPr>
              <a:xfrm>
                <a:off x="9369720" y="-119160"/>
                <a:ext cx="2628000" cy="271440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01" name="CustomShape 5"/>
            <p:cNvSpPr/>
            <p:nvPr/>
          </p:nvSpPr>
          <p:spPr>
            <a:xfrm>
              <a:off x="586800" y="4079160"/>
              <a:ext cx="9329760" cy="101901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ts val="2401"/>
                </a:lnSpc>
              </a:pPr>
              <a:r>
                <a:rPr lang="ru-RU" sz="2800" b="0" strike="noStrike" spc="-1" dirty="0">
                  <a:solidFill>
                    <a:srgbClr val="FFFFFF"/>
                  </a:solidFill>
                  <a:latin typeface="Circe Bold"/>
                </a:rPr>
                <a:t>АВТОР ПРОЕКТА: </a:t>
              </a:r>
              <a:endParaRPr lang="ru-RU" sz="2800" b="0" strike="noStrike" spc="-1" dirty="0" smtClean="0">
                <a:solidFill>
                  <a:srgbClr val="FFFFFF"/>
                </a:solidFill>
                <a:latin typeface="Circe Bold"/>
              </a:endParaRPr>
            </a:p>
            <a:p>
              <a:pPr>
                <a:lnSpc>
                  <a:spcPts val="2401"/>
                </a:lnSpc>
              </a:pPr>
              <a:r>
                <a:rPr lang="ru-RU" sz="2800" spc="-1" dirty="0" smtClean="0">
                  <a:solidFill>
                    <a:srgbClr val="FFFFFF"/>
                  </a:solidFill>
                  <a:latin typeface="Circe Bold"/>
                </a:rPr>
                <a:t>БОЛОТОВА СВЕТЛАНА ВИКТОРОВНА</a:t>
              </a:r>
              <a:endParaRPr lang="ru-RU" sz="2800" b="0" strike="noStrike" spc="-1" dirty="0" smtClean="0">
                <a:solidFill>
                  <a:srgbClr val="FFFFFF"/>
                </a:solidFill>
                <a:latin typeface="Circe Bold"/>
              </a:endParaRPr>
            </a:p>
            <a:p>
              <a:pPr>
                <a:lnSpc>
                  <a:spcPts val="2401"/>
                </a:lnSpc>
              </a:pPr>
              <a:r>
                <a:rPr lang="ru-RU" sz="2800" b="0" strike="noStrike" spc="-1" dirty="0" smtClean="0">
                  <a:solidFill>
                    <a:srgbClr val="FFFFFF"/>
                  </a:solidFill>
                  <a:latin typeface="Circe Bold"/>
                </a:rPr>
                <a:t>БАРИНОВА  </a:t>
              </a:r>
              <a:r>
                <a:rPr lang="ru-RU" sz="2800" b="0" strike="noStrike" spc="-1" dirty="0">
                  <a:solidFill>
                    <a:srgbClr val="FFFFFF"/>
                  </a:solidFill>
                  <a:latin typeface="Circe Bold"/>
                </a:rPr>
                <a:t>ГАЛИНА СЕРГЕЕВНА</a:t>
              </a:r>
              <a:endParaRPr lang="ru-RU" sz="2800" b="0" strike="noStrike" spc="-1" dirty="0">
                <a:latin typeface="Arial"/>
              </a:endParaRPr>
            </a:p>
          </p:txBody>
        </p:sp>
        <p:sp>
          <p:nvSpPr>
            <p:cNvPr id="102" name="CustomShape 6"/>
            <p:cNvSpPr/>
            <p:nvPr/>
          </p:nvSpPr>
          <p:spPr>
            <a:xfrm>
              <a:off x="717120" y="2673360"/>
              <a:ext cx="5934600" cy="40346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ts val="2401"/>
                </a:lnSpc>
              </a:pPr>
              <a:r>
                <a:rPr lang="ru-RU" sz="2800" b="0" strike="noStrike" spc="-1" dirty="0">
                  <a:solidFill>
                    <a:srgbClr val="FFFFFF"/>
                  </a:solidFill>
                  <a:latin typeface="Circe Bold"/>
                </a:rPr>
                <a:t>НОМИНАЦИЯ</a:t>
              </a:r>
              <a:r>
                <a:rPr lang="ru-RU" sz="2800" b="0" strike="noStrike" spc="-1" dirty="0" smtClean="0">
                  <a:solidFill>
                    <a:srgbClr val="FFFFFF"/>
                  </a:solidFill>
                  <a:latin typeface="Circe Bold"/>
                </a:rPr>
                <a:t>: ЗЕЛЕНАЯ СТРАНА </a:t>
              </a:r>
              <a:endParaRPr lang="ru-RU" sz="2800" b="0" strike="noStrike" spc="-1" dirty="0">
                <a:latin typeface="Arial"/>
              </a:endParaRPr>
            </a:p>
          </p:txBody>
        </p:sp>
        <p:sp>
          <p:nvSpPr>
            <p:cNvPr id="103" name="CustomShape 7"/>
            <p:cNvSpPr/>
            <p:nvPr/>
          </p:nvSpPr>
          <p:spPr>
            <a:xfrm>
              <a:off x="717120" y="1564560"/>
              <a:ext cx="8193240" cy="1064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spcAft>
                  <a:spcPts val="799"/>
                </a:spcAft>
              </a:pPr>
              <a:r>
                <a:rPr lang="ru-RU" sz="3200" b="0" strike="noStrike" spc="-1">
                  <a:solidFill>
                    <a:srgbClr val="FFFFFF"/>
                  </a:solidFill>
                  <a:latin typeface="Circe Bold"/>
                  <a:ea typeface="Calibri"/>
                </a:rPr>
                <a:t>НАЗВАНИЕ ПРОЕКТА: УБЕРИ ПЛАНЕТУ</a:t>
              </a:r>
              <a:endParaRPr lang="ru-RU" sz="32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970640" y="239400"/>
            <a:ext cx="9373680" cy="47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40" b="1" strike="noStrike" spc="-1">
                <a:solidFill>
                  <a:srgbClr val="B82767"/>
                </a:solidFill>
                <a:latin typeface="Montserrat"/>
              </a:rPr>
              <a:t>ЦЕЛЕСООБРАЗОНОСТЬ БЮДЖЕТА</a:t>
            </a:r>
            <a:endParaRPr lang="ru-RU" sz="2540" b="0" strike="noStrike" spc="-1">
              <a:latin typeface="Arial"/>
            </a:endParaRPr>
          </a:p>
        </p:txBody>
      </p:sp>
      <p:grpSp>
        <p:nvGrpSpPr>
          <p:cNvPr id="257" name="Group 2"/>
          <p:cNvGrpSpPr/>
          <p:nvPr/>
        </p:nvGrpSpPr>
        <p:grpSpPr>
          <a:xfrm>
            <a:off x="-2184840" y="-1252440"/>
            <a:ext cx="16182720" cy="11035080"/>
            <a:chOff x="-2184840" y="-1252440"/>
            <a:chExt cx="16182720" cy="11035080"/>
          </a:xfrm>
        </p:grpSpPr>
        <p:sp>
          <p:nvSpPr>
            <p:cNvPr id="258" name="CustomShape 3"/>
            <p:cNvSpPr/>
            <p:nvPr/>
          </p:nvSpPr>
          <p:spPr>
            <a:xfrm rot="2007000">
              <a:off x="-1907640" y="4522680"/>
              <a:ext cx="5163840" cy="2556720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" name="CustomShape 4"/>
            <p:cNvSpPr/>
            <p:nvPr/>
          </p:nvSpPr>
          <p:spPr>
            <a:xfrm rot="1900200">
              <a:off x="1271520" y="5619600"/>
              <a:ext cx="4945320" cy="2506320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" name="CustomShape 5"/>
            <p:cNvSpPr/>
            <p:nvPr/>
          </p:nvSpPr>
          <p:spPr>
            <a:xfrm rot="283200" flipV="1">
              <a:off x="11040480" y="285840"/>
              <a:ext cx="1338480" cy="2333880"/>
            </a:xfrm>
            <a:custGeom>
              <a:avLst/>
              <a:gdLst/>
              <a:ahLst/>
              <a:cxnLst/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" name="CustomShape 6"/>
            <p:cNvSpPr/>
            <p:nvPr/>
          </p:nvSpPr>
          <p:spPr>
            <a:xfrm rot="16619400">
              <a:off x="5688360" y="5656680"/>
              <a:ext cx="3371040" cy="4373640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" name="CustomShape 7"/>
            <p:cNvSpPr/>
            <p:nvPr/>
          </p:nvSpPr>
          <p:spPr>
            <a:xfrm rot="19822200">
              <a:off x="7335360" y="5658840"/>
              <a:ext cx="6451920" cy="2556720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" name="CustomShape 8"/>
            <p:cNvSpPr/>
            <p:nvPr/>
          </p:nvSpPr>
          <p:spPr>
            <a:xfrm rot="244200" flipV="1">
              <a:off x="9633600" y="-1128960"/>
              <a:ext cx="3545280" cy="1918800"/>
            </a:xfrm>
            <a:custGeom>
              <a:avLst/>
              <a:gdLst/>
              <a:ahLst/>
              <a:cxnLst/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" name="CustomShape 9"/>
            <p:cNvSpPr/>
            <p:nvPr/>
          </p:nvSpPr>
          <p:spPr>
            <a:xfrm flipH="1">
              <a:off x="498600" y="5592240"/>
              <a:ext cx="8633880" cy="1507320"/>
            </a:xfrm>
            <a:custGeom>
              <a:avLst/>
              <a:gdLst/>
              <a:ahLst/>
              <a:cxnLst/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65" name="Group 10"/>
          <p:cNvGrpSpPr/>
          <p:nvPr/>
        </p:nvGrpSpPr>
        <p:grpSpPr>
          <a:xfrm>
            <a:off x="1970640" y="1074600"/>
            <a:ext cx="4098600" cy="462600"/>
            <a:chOff x="1970640" y="1074600"/>
            <a:chExt cx="4098600" cy="462600"/>
          </a:xfrm>
        </p:grpSpPr>
        <p:sp>
          <p:nvSpPr>
            <p:cNvPr id="266" name="CustomShape 11"/>
            <p:cNvSpPr/>
            <p:nvPr/>
          </p:nvSpPr>
          <p:spPr>
            <a:xfrm>
              <a:off x="1970640" y="1074600"/>
              <a:ext cx="3853440" cy="462600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600" b="0" strike="noStrike" spc="-1">
                  <a:solidFill>
                    <a:srgbClr val="FFFFFF"/>
                  </a:solidFill>
                  <a:latin typeface="Calibri"/>
                </a:rPr>
                <a:t>99268 рублей</a:t>
              </a:r>
              <a:endParaRPr lang="ru-RU" sz="3600" b="0" strike="noStrike" spc="-1">
                <a:latin typeface="Arial"/>
              </a:endParaRPr>
            </a:p>
          </p:txBody>
        </p:sp>
        <p:sp>
          <p:nvSpPr>
            <p:cNvPr id="267" name="CustomShape 12"/>
            <p:cNvSpPr/>
            <p:nvPr/>
          </p:nvSpPr>
          <p:spPr>
            <a:xfrm rot="5400000">
              <a:off x="5746320" y="1193400"/>
              <a:ext cx="389160" cy="256320"/>
            </a:xfrm>
            <a:prstGeom prst="triangle">
              <a:avLst>
                <a:gd name="adj" fmla="val 50000"/>
              </a:avLst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8" name="CustomShape 13"/>
          <p:cNvSpPr/>
          <p:nvPr/>
        </p:nvSpPr>
        <p:spPr>
          <a:xfrm>
            <a:off x="7244280" y="2050920"/>
            <a:ext cx="2967120" cy="462600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14"/>
          <p:cNvSpPr/>
          <p:nvPr/>
        </p:nvSpPr>
        <p:spPr>
          <a:xfrm>
            <a:off x="7244280" y="1077120"/>
            <a:ext cx="2931840" cy="462600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70" name="Group 15"/>
          <p:cNvGrpSpPr/>
          <p:nvPr/>
        </p:nvGrpSpPr>
        <p:grpSpPr>
          <a:xfrm>
            <a:off x="1296000" y="1015920"/>
            <a:ext cx="587520" cy="507240"/>
            <a:chOff x="1296000" y="1015920"/>
            <a:chExt cx="587520" cy="507240"/>
          </a:xfrm>
        </p:grpSpPr>
        <p:sp>
          <p:nvSpPr>
            <p:cNvPr id="271" name="CustomShape 16"/>
            <p:cNvSpPr/>
            <p:nvPr/>
          </p:nvSpPr>
          <p:spPr>
            <a:xfrm>
              <a:off x="1296000" y="1015920"/>
              <a:ext cx="491760" cy="4917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" name="CustomShape 17"/>
            <p:cNvSpPr/>
            <p:nvPr/>
          </p:nvSpPr>
          <p:spPr>
            <a:xfrm>
              <a:off x="1388880" y="1067040"/>
              <a:ext cx="4946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AD1761"/>
                  </a:solidFill>
                  <a:latin typeface="Circe ExtraBold"/>
                </a:rPr>
                <a:t>1</a:t>
              </a:r>
              <a:endParaRPr lang="ru-RU" sz="2400" b="0" strike="noStrike" spc="-1">
                <a:latin typeface="Arial"/>
              </a:endParaRPr>
            </a:p>
          </p:txBody>
        </p:sp>
      </p:grpSp>
      <p:grpSp>
        <p:nvGrpSpPr>
          <p:cNvPr id="273" name="Group 18"/>
          <p:cNvGrpSpPr/>
          <p:nvPr/>
        </p:nvGrpSpPr>
        <p:grpSpPr>
          <a:xfrm>
            <a:off x="1314360" y="1940400"/>
            <a:ext cx="587160" cy="507240"/>
            <a:chOff x="1314360" y="1940400"/>
            <a:chExt cx="587160" cy="507240"/>
          </a:xfrm>
        </p:grpSpPr>
        <p:sp>
          <p:nvSpPr>
            <p:cNvPr id="274" name="CustomShape 19"/>
            <p:cNvSpPr/>
            <p:nvPr/>
          </p:nvSpPr>
          <p:spPr>
            <a:xfrm>
              <a:off x="1314360" y="1940400"/>
              <a:ext cx="491760" cy="4917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" name="CustomShape 20"/>
            <p:cNvSpPr/>
            <p:nvPr/>
          </p:nvSpPr>
          <p:spPr>
            <a:xfrm>
              <a:off x="1406880" y="1991520"/>
              <a:ext cx="4946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400" b="0" strike="noStrike" spc="-1">
                  <a:solidFill>
                    <a:srgbClr val="AD1761"/>
                  </a:solidFill>
                  <a:latin typeface="Circe ExtraBold"/>
                </a:rPr>
                <a:t>2</a:t>
              </a:r>
              <a:endParaRPr lang="ru-RU" sz="2400" b="0" strike="noStrike" spc="-1">
                <a:latin typeface="Arial"/>
              </a:endParaRPr>
            </a:p>
          </p:txBody>
        </p:sp>
      </p:grpSp>
      <p:grpSp>
        <p:nvGrpSpPr>
          <p:cNvPr id="276" name="Group 21"/>
          <p:cNvGrpSpPr/>
          <p:nvPr/>
        </p:nvGrpSpPr>
        <p:grpSpPr>
          <a:xfrm>
            <a:off x="1334880" y="2917080"/>
            <a:ext cx="587160" cy="507240"/>
            <a:chOff x="1334880" y="2917080"/>
            <a:chExt cx="587160" cy="507240"/>
          </a:xfrm>
        </p:grpSpPr>
        <p:sp>
          <p:nvSpPr>
            <p:cNvPr id="277" name="CustomShape 22"/>
            <p:cNvSpPr/>
            <p:nvPr/>
          </p:nvSpPr>
          <p:spPr>
            <a:xfrm>
              <a:off x="1334880" y="2917080"/>
              <a:ext cx="491760" cy="4917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" name="CustomShape 23"/>
            <p:cNvSpPr/>
            <p:nvPr/>
          </p:nvSpPr>
          <p:spPr>
            <a:xfrm>
              <a:off x="1427400" y="2968200"/>
              <a:ext cx="4946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400" b="0" strike="noStrike" spc="-1">
                  <a:solidFill>
                    <a:srgbClr val="AD1761"/>
                  </a:solidFill>
                  <a:latin typeface="Circe ExtraBold"/>
                </a:rPr>
                <a:t>3</a:t>
              </a:r>
              <a:endParaRPr lang="ru-RU" sz="2400" b="0" strike="noStrike" spc="-1">
                <a:latin typeface="Arial"/>
              </a:endParaRPr>
            </a:p>
          </p:txBody>
        </p:sp>
      </p:grpSp>
      <p:grpSp>
        <p:nvGrpSpPr>
          <p:cNvPr id="279" name="Group 24"/>
          <p:cNvGrpSpPr/>
          <p:nvPr/>
        </p:nvGrpSpPr>
        <p:grpSpPr>
          <a:xfrm>
            <a:off x="1345680" y="3864960"/>
            <a:ext cx="587520" cy="507240"/>
            <a:chOff x="1345680" y="3864960"/>
            <a:chExt cx="587520" cy="507240"/>
          </a:xfrm>
        </p:grpSpPr>
        <p:sp>
          <p:nvSpPr>
            <p:cNvPr id="280" name="CustomShape 25"/>
            <p:cNvSpPr/>
            <p:nvPr/>
          </p:nvSpPr>
          <p:spPr>
            <a:xfrm>
              <a:off x="1345680" y="3864960"/>
              <a:ext cx="491760" cy="4917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" name="CustomShape 26"/>
            <p:cNvSpPr/>
            <p:nvPr/>
          </p:nvSpPr>
          <p:spPr>
            <a:xfrm>
              <a:off x="1438560" y="3916080"/>
              <a:ext cx="4946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400" b="0" strike="noStrike" spc="-1">
                  <a:solidFill>
                    <a:srgbClr val="AD1761"/>
                  </a:solidFill>
                  <a:latin typeface="Circe ExtraBold"/>
                </a:rPr>
                <a:t>4</a:t>
              </a:r>
              <a:endParaRPr lang="ru-RU" sz="2400" b="0" strike="noStrike" spc="-1">
                <a:latin typeface="Arial"/>
              </a:endParaRPr>
            </a:p>
          </p:txBody>
        </p:sp>
      </p:grpSp>
      <p:grpSp>
        <p:nvGrpSpPr>
          <p:cNvPr id="282" name="Group 27"/>
          <p:cNvGrpSpPr/>
          <p:nvPr/>
        </p:nvGrpSpPr>
        <p:grpSpPr>
          <a:xfrm>
            <a:off x="1334880" y="4837680"/>
            <a:ext cx="587160" cy="507240"/>
            <a:chOff x="1334880" y="4837680"/>
            <a:chExt cx="587160" cy="507240"/>
          </a:xfrm>
        </p:grpSpPr>
        <p:sp>
          <p:nvSpPr>
            <p:cNvPr id="283" name="CustomShape 28"/>
            <p:cNvSpPr/>
            <p:nvPr/>
          </p:nvSpPr>
          <p:spPr>
            <a:xfrm>
              <a:off x="1334880" y="4837680"/>
              <a:ext cx="491760" cy="4917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" name="CustomShape 29"/>
            <p:cNvSpPr/>
            <p:nvPr/>
          </p:nvSpPr>
          <p:spPr>
            <a:xfrm>
              <a:off x="1427400" y="4888800"/>
              <a:ext cx="4946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400" b="0" strike="noStrike" spc="-1">
                  <a:solidFill>
                    <a:srgbClr val="AD1761"/>
                  </a:solidFill>
                  <a:latin typeface="Circe ExtraBold"/>
                </a:rPr>
                <a:t>5</a:t>
              </a:r>
              <a:endParaRPr lang="ru-RU" sz="2400" b="0" strike="noStrike" spc="-1">
                <a:latin typeface="Arial"/>
              </a:endParaRPr>
            </a:p>
          </p:txBody>
        </p:sp>
      </p:grpSp>
      <p:pic>
        <p:nvPicPr>
          <p:cNvPr id="285" name="Рисунок 70"/>
          <p:cNvPicPr/>
          <p:nvPr/>
        </p:nvPicPr>
        <p:blipFill>
          <a:blip r:embed="rId3"/>
          <a:stretch/>
        </p:blipFill>
        <p:spPr>
          <a:xfrm>
            <a:off x="10766160" y="5537160"/>
            <a:ext cx="1280880" cy="1296360"/>
          </a:xfrm>
          <a:prstGeom prst="rect">
            <a:avLst/>
          </a:prstGeom>
          <a:ln w="0">
            <a:noFill/>
          </a:ln>
        </p:spPr>
      </p:pic>
      <p:grpSp>
        <p:nvGrpSpPr>
          <p:cNvPr id="286" name="Group 30"/>
          <p:cNvGrpSpPr/>
          <p:nvPr/>
        </p:nvGrpSpPr>
        <p:grpSpPr>
          <a:xfrm>
            <a:off x="1970640" y="1991160"/>
            <a:ext cx="4098600" cy="462600"/>
            <a:chOff x="1970640" y="1991160"/>
            <a:chExt cx="4098600" cy="462600"/>
          </a:xfrm>
        </p:grpSpPr>
        <p:sp>
          <p:nvSpPr>
            <p:cNvPr id="287" name="CustomShape 31"/>
            <p:cNvSpPr/>
            <p:nvPr/>
          </p:nvSpPr>
          <p:spPr>
            <a:xfrm>
              <a:off x="1970640" y="1991160"/>
              <a:ext cx="3853440" cy="462600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" name="CustomShape 32"/>
            <p:cNvSpPr/>
            <p:nvPr/>
          </p:nvSpPr>
          <p:spPr>
            <a:xfrm rot="5400000">
              <a:off x="5746320" y="2110320"/>
              <a:ext cx="389160" cy="256320"/>
            </a:xfrm>
            <a:prstGeom prst="triangle">
              <a:avLst>
                <a:gd name="adj" fmla="val 50000"/>
              </a:avLst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89" name="Group 33"/>
          <p:cNvGrpSpPr/>
          <p:nvPr/>
        </p:nvGrpSpPr>
        <p:grpSpPr>
          <a:xfrm>
            <a:off x="2030760" y="3066120"/>
            <a:ext cx="4098240" cy="462600"/>
            <a:chOff x="2030760" y="3066120"/>
            <a:chExt cx="4098240" cy="462600"/>
          </a:xfrm>
        </p:grpSpPr>
        <p:sp>
          <p:nvSpPr>
            <p:cNvPr id="290" name="CustomShape 34"/>
            <p:cNvSpPr/>
            <p:nvPr/>
          </p:nvSpPr>
          <p:spPr>
            <a:xfrm>
              <a:off x="2030760" y="3066120"/>
              <a:ext cx="3853440" cy="462600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" name="CustomShape 35"/>
            <p:cNvSpPr/>
            <p:nvPr/>
          </p:nvSpPr>
          <p:spPr>
            <a:xfrm rot="5400000">
              <a:off x="5806080" y="3184920"/>
              <a:ext cx="389160" cy="256320"/>
            </a:xfrm>
            <a:prstGeom prst="triangle">
              <a:avLst>
                <a:gd name="adj" fmla="val 50000"/>
              </a:avLst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92" name="Group 36"/>
          <p:cNvGrpSpPr/>
          <p:nvPr/>
        </p:nvGrpSpPr>
        <p:grpSpPr>
          <a:xfrm>
            <a:off x="2010960" y="3938040"/>
            <a:ext cx="4098600" cy="462600"/>
            <a:chOff x="2010960" y="3938040"/>
            <a:chExt cx="4098600" cy="462600"/>
          </a:xfrm>
        </p:grpSpPr>
        <p:sp>
          <p:nvSpPr>
            <p:cNvPr id="293" name="CustomShape 37"/>
            <p:cNvSpPr/>
            <p:nvPr/>
          </p:nvSpPr>
          <p:spPr>
            <a:xfrm>
              <a:off x="2010960" y="3938040"/>
              <a:ext cx="3853440" cy="462600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" name="CustomShape 38"/>
            <p:cNvSpPr/>
            <p:nvPr/>
          </p:nvSpPr>
          <p:spPr>
            <a:xfrm rot="5400000">
              <a:off x="5786640" y="4057200"/>
              <a:ext cx="389160" cy="256320"/>
            </a:xfrm>
            <a:prstGeom prst="triangle">
              <a:avLst>
                <a:gd name="adj" fmla="val 50000"/>
              </a:avLst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95" name="Group 39"/>
          <p:cNvGrpSpPr/>
          <p:nvPr/>
        </p:nvGrpSpPr>
        <p:grpSpPr>
          <a:xfrm>
            <a:off x="2010960" y="4832280"/>
            <a:ext cx="4098600" cy="462600"/>
            <a:chOff x="2010960" y="4832280"/>
            <a:chExt cx="4098600" cy="462600"/>
          </a:xfrm>
        </p:grpSpPr>
        <p:sp>
          <p:nvSpPr>
            <p:cNvPr id="296" name="CustomShape 40"/>
            <p:cNvSpPr/>
            <p:nvPr/>
          </p:nvSpPr>
          <p:spPr>
            <a:xfrm>
              <a:off x="2010960" y="4832280"/>
              <a:ext cx="3853440" cy="462600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" name="CustomShape 41"/>
            <p:cNvSpPr/>
            <p:nvPr/>
          </p:nvSpPr>
          <p:spPr>
            <a:xfrm rot="5400000">
              <a:off x="5786640" y="4951440"/>
              <a:ext cx="389160" cy="256320"/>
            </a:xfrm>
            <a:prstGeom prst="triangle">
              <a:avLst>
                <a:gd name="adj" fmla="val 50000"/>
              </a:avLst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98" name="CustomShape 42"/>
          <p:cNvSpPr/>
          <p:nvPr/>
        </p:nvSpPr>
        <p:spPr>
          <a:xfrm>
            <a:off x="7244280" y="3041640"/>
            <a:ext cx="2967120" cy="462600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43"/>
          <p:cNvSpPr/>
          <p:nvPr/>
        </p:nvSpPr>
        <p:spPr>
          <a:xfrm>
            <a:off x="7208640" y="3999960"/>
            <a:ext cx="2967120" cy="462600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44"/>
          <p:cNvSpPr/>
          <p:nvPr/>
        </p:nvSpPr>
        <p:spPr>
          <a:xfrm>
            <a:off x="7208640" y="4887360"/>
            <a:ext cx="2967120" cy="462600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45"/>
          <p:cNvSpPr/>
          <p:nvPr/>
        </p:nvSpPr>
        <p:spPr>
          <a:xfrm>
            <a:off x="7176600" y="1056240"/>
            <a:ext cx="2773440" cy="47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40" b="1" strike="noStrike" spc="-1">
                <a:solidFill>
                  <a:srgbClr val="FFFFFF"/>
                </a:solidFill>
                <a:latin typeface="Montserrat"/>
              </a:rPr>
              <a:t>ИСТРУМЕНТЫ</a:t>
            </a:r>
            <a:endParaRPr lang="ru-RU" sz="2540" b="0" strike="noStrike" spc="-1">
              <a:latin typeface="Arial"/>
            </a:endParaRPr>
          </a:p>
        </p:txBody>
      </p:sp>
      <p:sp>
        <p:nvSpPr>
          <p:cNvPr id="302" name="CustomShape 46"/>
          <p:cNvSpPr/>
          <p:nvPr/>
        </p:nvSpPr>
        <p:spPr>
          <a:xfrm>
            <a:off x="7202160" y="2030400"/>
            <a:ext cx="1828440" cy="47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40" b="1" strike="noStrike" spc="-1">
                <a:solidFill>
                  <a:srgbClr val="FFFFFF"/>
                </a:solidFill>
                <a:latin typeface="Montserrat"/>
              </a:rPr>
              <a:t>ОДЕЖДА</a:t>
            </a:r>
            <a:endParaRPr lang="ru-RU" sz="2540" b="0" strike="noStrike" spc="-1">
              <a:latin typeface="Arial"/>
            </a:endParaRPr>
          </a:p>
        </p:txBody>
      </p:sp>
      <p:sp>
        <p:nvSpPr>
          <p:cNvPr id="303" name="CustomShape 47"/>
          <p:cNvSpPr/>
          <p:nvPr/>
        </p:nvSpPr>
        <p:spPr>
          <a:xfrm>
            <a:off x="7209720" y="3039480"/>
            <a:ext cx="2243160" cy="47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40" b="1" strike="noStrike" spc="-1">
                <a:solidFill>
                  <a:srgbClr val="FFFFFF"/>
                </a:solidFill>
                <a:latin typeface="Montserrat"/>
              </a:rPr>
              <a:t>КОНКУРСЫ</a:t>
            </a:r>
            <a:endParaRPr lang="ru-RU" sz="2540" b="0" strike="noStrike" spc="-1">
              <a:latin typeface="Arial"/>
            </a:endParaRPr>
          </a:p>
        </p:txBody>
      </p:sp>
      <p:sp>
        <p:nvSpPr>
          <p:cNvPr id="304" name="CustomShape 48"/>
          <p:cNvSpPr/>
          <p:nvPr/>
        </p:nvSpPr>
        <p:spPr>
          <a:xfrm>
            <a:off x="7223760" y="4011480"/>
            <a:ext cx="1775160" cy="47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40" b="1" strike="noStrike" spc="-1">
                <a:solidFill>
                  <a:srgbClr val="FFFFFF"/>
                </a:solidFill>
                <a:latin typeface="Montserrat"/>
              </a:rPr>
              <a:t>ЗАЩИТА</a:t>
            </a:r>
            <a:endParaRPr lang="ru-RU" sz="2540" b="0" strike="noStrike" spc="-1">
              <a:latin typeface="Arial"/>
            </a:endParaRPr>
          </a:p>
        </p:txBody>
      </p:sp>
      <p:sp>
        <p:nvSpPr>
          <p:cNvPr id="305" name="CustomShape 49"/>
          <p:cNvSpPr/>
          <p:nvPr/>
        </p:nvSpPr>
        <p:spPr>
          <a:xfrm>
            <a:off x="7112160" y="4877280"/>
            <a:ext cx="1437120" cy="47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40" b="1" strike="noStrike" spc="-1">
                <a:solidFill>
                  <a:srgbClr val="FFFFFF"/>
                </a:solidFill>
                <a:latin typeface="Montserrat"/>
              </a:rPr>
              <a:t>ИТОГО</a:t>
            </a:r>
            <a:endParaRPr lang="ru-RU" sz="2540" b="0" strike="noStrike" spc="-1">
              <a:latin typeface="Arial"/>
            </a:endParaRPr>
          </a:p>
        </p:txBody>
      </p:sp>
      <p:sp>
        <p:nvSpPr>
          <p:cNvPr id="306" name="CustomShape 50"/>
          <p:cNvSpPr/>
          <p:nvPr/>
        </p:nvSpPr>
        <p:spPr>
          <a:xfrm>
            <a:off x="1110960" y="1918080"/>
            <a:ext cx="56541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Calibri"/>
              </a:rPr>
              <a:t>14920 рублей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07" name="CustomShape 51"/>
          <p:cNvSpPr/>
          <p:nvPr/>
        </p:nvSpPr>
        <p:spPr>
          <a:xfrm>
            <a:off x="808560" y="2939040"/>
            <a:ext cx="67161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Calibri"/>
              </a:rPr>
              <a:t>50130 рублей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08" name="CustomShape 52"/>
          <p:cNvSpPr/>
          <p:nvPr/>
        </p:nvSpPr>
        <p:spPr>
          <a:xfrm>
            <a:off x="1110960" y="3894480"/>
            <a:ext cx="64137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Calibri"/>
              </a:rPr>
              <a:t>6720 рублей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09" name="CustomShape 53"/>
          <p:cNvSpPr/>
          <p:nvPr/>
        </p:nvSpPr>
        <p:spPr>
          <a:xfrm>
            <a:off x="1995120" y="4840200"/>
            <a:ext cx="3853440" cy="462600"/>
          </a:xfrm>
          <a:prstGeom prst="rect">
            <a:avLst/>
          </a:prstGeom>
          <a:solidFill>
            <a:srgbClr val="B82767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FFFF"/>
                </a:solidFill>
                <a:latin typeface="Calibri"/>
              </a:rPr>
              <a:t>171038 рублей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-263160" y="-221040"/>
            <a:ext cx="13183920" cy="5140080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2"/>
          <p:cNvSpPr/>
          <p:nvPr/>
        </p:nvSpPr>
        <p:spPr>
          <a:xfrm>
            <a:off x="655200" y="-700200"/>
            <a:ext cx="11800080" cy="2519280"/>
          </a:xfrm>
          <a:custGeom>
            <a:avLst/>
            <a:gdLst/>
            <a:ahLst/>
            <a:cxnLst/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3"/>
          <p:cNvSpPr/>
          <p:nvPr/>
        </p:nvSpPr>
        <p:spPr>
          <a:xfrm>
            <a:off x="-1870200" y="1235520"/>
            <a:ext cx="14325480" cy="5996160"/>
          </a:xfrm>
          <a:custGeom>
            <a:avLst/>
            <a:gdLst/>
            <a:ahLst/>
            <a:cxnLst/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4"/>
          <p:cNvSpPr/>
          <p:nvPr/>
        </p:nvSpPr>
        <p:spPr>
          <a:xfrm>
            <a:off x="-925560" y="-1649520"/>
            <a:ext cx="12468960" cy="9843480"/>
          </a:xfrm>
          <a:custGeom>
            <a:avLst/>
            <a:gdLst/>
            <a:ahLst/>
            <a:cxnLst/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5"/>
          <p:cNvSpPr/>
          <p:nvPr/>
        </p:nvSpPr>
        <p:spPr>
          <a:xfrm>
            <a:off x="2018880" y="2872440"/>
            <a:ext cx="8294760" cy="74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360" b="0" strike="noStrike" spc="-1">
                <a:solidFill>
                  <a:srgbClr val="FFFFFF"/>
                </a:solidFill>
                <a:latin typeface="Montserrat Black"/>
              </a:rPr>
              <a:t>СПАСИБО ЗА ВНИМАНИЕ!</a:t>
            </a:r>
            <a:endParaRPr lang="ru-RU" sz="4360" b="0" strike="noStrike" spc="-1">
              <a:latin typeface="Arial"/>
            </a:endParaRPr>
          </a:p>
        </p:txBody>
      </p:sp>
      <p:pic>
        <p:nvPicPr>
          <p:cNvPr id="315" name="Рисунок 6"/>
          <p:cNvPicPr/>
          <p:nvPr/>
        </p:nvPicPr>
        <p:blipFill>
          <a:blip r:embed="rId2"/>
          <a:stretch/>
        </p:blipFill>
        <p:spPr>
          <a:xfrm>
            <a:off x="10766160" y="5537160"/>
            <a:ext cx="1280880" cy="1296360"/>
          </a:xfrm>
          <a:prstGeom prst="rect">
            <a:avLst/>
          </a:prstGeom>
          <a:ln w="0">
            <a:noFill/>
          </a:ln>
        </p:spPr>
      </p:pic>
      <p:sp>
        <p:nvSpPr>
          <p:cNvPr id="316" name="CustomShape 6"/>
          <p:cNvSpPr/>
          <p:nvPr/>
        </p:nvSpPr>
        <p:spPr>
          <a:xfrm>
            <a:off x="0" y="5398200"/>
            <a:ext cx="467784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2401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latin typeface="Circe Bold"/>
              </a:rPr>
              <a:t>КОНТАКТЫ ПРОЕКТА: </a:t>
            </a:r>
            <a:r>
              <a:rPr lang="en-US" sz="2800" spc="-1" dirty="0" smtClean="0">
                <a:solidFill>
                  <a:schemeClr val="bg1"/>
                </a:solidFill>
                <a:latin typeface="Circe Bold"/>
                <a:hlinkClick r:id="rId3"/>
              </a:rPr>
              <a:t>crici09@mail.ru</a:t>
            </a:r>
            <a:endParaRPr lang="en-US" sz="2800" spc="-1" dirty="0" smtClean="0">
              <a:solidFill>
                <a:schemeClr val="bg1"/>
              </a:solidFill>
              <a:latin typeface="Circe Bold"/>
            </a:endParaRPr>
          </a:p>
          <a:p>
            <a:pPr>
              <a:lnSpc>
                <a:spcPts val="2401"/>
              </a:lnSpc>
            </a:pPr>
            <a:r>
              <a:rPr lang="ru-RU" sz="2800" b="0" strike="noStrike" spc="-1" dirty="0" smtClean="0">
                <a:solidFill>
                  <a:srgbClr val="FFFFFF"/>
                </a:solidFill>
                <a:latin typeface="Circe Bold"/>
              </a:rPr>
              <a:t>Баринова Галина </a:t>
            </a:r>
            <a:r>
              <a:rPr lang="ru-RU" sz="2800" spc="-1" dirty="0">
                <a:solidFill>
                  <a:srgbClr val="FFFFFF"/>
                </a:solidFill>
                <a:latin typeface="Circe Bold"/>
              </a:rPr>
              <a:t>С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Circe Bold"/>
              </a:rPr>
              <a:t>ергеевна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"/>
          <p:cNvGrpSpPr/>
          <p:nvPr/>
        </p:nvGrpSpPr>
        <p:grpSpPr>
          <a:xfrm>
            <a:off x="-198720" y="-1040040"/>
            <a:ext cx="13912920" cy="11176560"/>
            <a:chOff x="-198720" y="-1040040"/>
            <a:chExt cx="13912920" cy="11176560"/>
          </a:xfrm>
        </p:grpSpPr>
        <p:sp>
          <p:nvSpPr>
            <p:cNvPr id="105" name="CustomShape 2"/>
            <p:cNvSpPr/>
            <p:nvPr/>
          </p:nvSpPr>
          <p:spPr>
            <a:xfrm>
              <a:off x="-198720" y="854640"/>
              <a:ext cx="12258360" cy="914400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" name="CustomShape 3"/>
            <p:cNvSpPr/>
            <p:nvPr/>
          </p:nvSpPr>
          <p:spPr>
            <a:xfrm>
              <a:off x="9899280" y="-1040040"/>
              <a:ext cx="3641040" cy="3641040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" name="CustomShape 4"/>
            <p:cNvSpPr/>
            <p:nvPr/>
          </p:nvSpPr>
          <p:spPr>
            <a:xfrm rot="10800000">
              <a:off x="-112320" y="1735920"/>
              <a:ext cx="12258360" cy="5231880"/>
            </a:xfrm>
            <a:prstGeom prst="rect">
              <a:avLst/>
            </a:prstGeom>
            <a:gradFill rotWithShape="0"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18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" name="CustomShape 5"/>
            <p:cNvSpPr/>
            <p:nvPr/>
          </p:nvSpPr>
          <p:spPr>
            <a:xfrm>
              <a:off x="8240760" y="4663080"/>
              <a:ext cx="5473440" cy="5473440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CustomShape 6"/>
            <p:cNvSpPr/>
            <p:nvPr/>
          </p:nvSpPr>
          <p:spPr>
            <a:xfrm>
              <a:off x="-198720" y="-26640"/>
              <a:ext cx="12191760" cy="880920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0" name="CustomShape 7"/>
          <p:cNvSpPr/>
          <p:nvPr/>
        </p:nvSpPr>
        <p:spPr>
          <a:xfrm>
            <a:off x="3563640" y="284040"/>
            <a:ext cx="5137560" cy="10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2800" b="0" strike="noStrike" spc="-1">
                <a:solidFill>
                  <a:srgbClr val="FFFFFF"/>
                </a:solidFill>
                <a:latin typeface="Circe Bold"/>
                <a:ea typeface="Calibri"/>
              </a:rPr>
              <a:t>АКТУАЛЬНОСТЬ ПРОЕКТА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11" name="Рисунок 31"/>
          <p:cNvPicPr/>
          <p:nvPr/>
        </p:nvPicPr>
        <p:blipFill>
          <a:blip r:embed="rId2"/>
          <a:stretch/>
        </p:blipFill>
        <p:spPr>
          <a:xfrm>
            <a:off x="10766160" y="5537160"/>
            <a:ext cx="1280880" cy="129636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8"/>
          <p:cNvSpPr/>
          <p:nvPr/>
        </p:nvSpPr>
        <p:spPr>
          <a:xfrm>
            <a:off x="450720" y="1868040"/>
            <a:ext cx="11052000" cy="292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Circe"/>
              </a:rPr>
              <a:t>В ОСНОВЕ СЛОЖИВШЕЙСЯ ПРОБЛЕМЫ УБОРКИ МУСОРА ЛЕЖАТ ТРИ ОСНОВНЫЕ ПРИЧИНЫ: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Circe"/>
              </a:rPr>
              <a:t>- НЕСОВЕРШЕНСТВО  СУЩЕСТВУЮЩЕЙ СИСТЕМЫ УБОРКИ МУСОРА;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Circe"/>
              </a:rPr>
              <a:t>- ПРИЧИНА ПОД НАЗВАНИЕМ «ЭТО МЕНЯ НЕ КАСАЕТСЯ»;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Circe"/>
              </a:rPr>
              <a:t>- МЫ НЕ ВИДИМ ПОСЛЕДСТВИЯ.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"/>
          <p:cNvGrpSpPr/>
          <p:nvPr/>
        </p:nvGrpSpPr>
        <p:grpSpPr>
          <a:xfrm>
            <a:off x="-198720" y="-1040040"/>
            <a:ext cx="13912920" cy="11176560"/>
            <a:chOff x="-198720" y="-1040040"/>
            <a:chExt cx="13912920" cy="11176560"/>
          </a:xfrm>
        </p:grpSpPr>
        <p:sp>
          <p:nvSpPr>
            <p:cNvPr id="114" name="CustomShape 2"/>
            <p:cNvSpPr/>
            <p:nvPr/>
          </p:nvSpPr>
          <p:spPr>
            <a:xfrm>
              <a:off x="-198720" y="854640"/>
              <a:ext cx="12258360" cy="914400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" name="CustomShape 3"/>
            <p:cNvSpPr/>
            <p:nvPr/>
          </p:nvSpPr>
          <p:spPr>
            <a:xfrm>
              <a:off x="9899280" y="-1040040"/>
              <a:ext cx="3641040" cy="3641040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" name="CustomShape 4"/>
            <p:cNvSpPr/>
            <p:nvPr/>
          </p:nvSpPr>
          <p:spPr>
            <a:xfrm rot="10800000">
              <a:off x="-112320" y="1735920"/>
              <a:ext cx="12258360" cy="5231880"/>
            </a:xfrm>
            <a:prstGeom prst="rect">
              <a:avLst/>
            </a:prstGeom>
            <a:gradFill rotWithShape="0"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18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" name="CustomShape 5"/>
            <p:cNvSpPr/>
            <p:nvPr/>
          </p:nvSpPr>
          <p:spPr>
            <a:xfrm>
              <a:off x="8240760" y="4663080"/>
              <a:ext cx="5473440" cy="5473440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" name="CustomShape 6"/>
            <p:cNvSpPr/>
            <p:nvPr/>
          </p:nvSpPr>
          <p:spPr>
            <a:xfrm>
              <a:off x="-198720" y="-26640"/>
              <a:ext cx="12191760" cy="880920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9" name="CustomShape 7"/>
          <p:cNvSpPr/>
          <p:nvPr/>
        </p:nvSpPr>
        <p:spPr>
          <a:xfrm>
            <a:off x="3563640" y="284040"/>
            <a:ext cx="5137560" cy="10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2800" b="0" strike="noStrike" spc="-1">
                <a:solidFill>
                  <a:srgbClr val="FFFFFF"/>
                </a:solidFill>
                <a:latin typeface="Circe Bold"/>
                <a:ea typeface="Calibri"/>
              </a:rPr>
              <a:t>ЦЕЛИ И ЗАДАЧИ ПРОЕКТА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20" name="Рисунок 31"/>
          <p:cNvPicPr/>
          <p:nvPr/>
        </p:nvPicPr>
        <p:blipFill>
          <a:blip r:embed="rId2"/>
          <a:stretch/>
        </p:blipFill>
        <p:spPr>
          <a:xfrm>
            <a:off x="10766160" y="5537160"/>
            <a:ext cx="1280880" cy="1296360"/>
          </a:xfrm>
          <a:prstGeom prst="rect">
            <a:avLst/>
          </a:prstGeom>
          <a:ln w="0">
            <a:noFill/>
          </a:ln>
        </p:spPr>
      </p:pic>
      <p:sp>
        <p:nvSpPr>
          <p:cNvPr id="121" name="CustomShape 8"/>
          <p:cNvSpPr/>
          <p:nvPr/>
        </p:nvSpPr>
        <p:spPr>
          <a:xfrm>
            <a:off x="304920" y="4644360"/>
            <a:ext cx="111978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</a:rPr>
              <a:t>ЦЕЛЕВЫЕ  ГРУППЫ: </a:t>
            </a:r>
            <a:endParaRPr lang="ru-RU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</a:rPr>
              <a:t>СТУДЕНТЫ  ГБПОУ «ВТК» – 500 ЧЕЛОВЕК;</a:t>
            </a:r>
            <a:endParaRPr lang="ru-RU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</a:rPr>
              <a:t>УЧАЩИЕСЯ МОУ СОШ №43 – 50 ЧЕЛОВЕК.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2" name="CustomShape 9"/>
          <p:cNvSpPr/>
          <p:nvPr/>
        </p:nvSpPr>
        <p:spPr>
          <a:xfrm>
            <a:off x="410760" y="871920"/>
            <a:ext cx="1109160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</a:rPr>
              <a:t>ЦЕЛЬ – ПРОПАГАНДА И РАЗВИТИЕ ЭКОЛОГИЧЕСКОГО ДОБРОВОЛЬЧЕСТВА В  ВОЛГОГРАДЕ И ВОЛГОГРАДСКОЙ ОБЛАСТИ.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3" name="CustomShape 10"/>
          <p:cNvSpPr/>
          <p:nvPr/>
        </p:nvSpPr>
        <p:spPr>
          <a:xfrm>
            <a:off x="410760" y="1868040"/>
            <a:ext cx="11091600" cy="265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</a:rPr>
              <a:t>ЗАДАЧИ:  </a:t>
            </a:r>
            <a:endParaRPr lang="ru-RU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</a:rPr>
              <a:t>ПРИВЛЕЧЕНИЕ ДЕТЕЙ И МОЛОДЕЖИ К ДОБРОВОЛЬЧЕСКОЙ ДЕЯТЕЛЬНОСТИ;</a:t>
            </a:r>
            <a:endParaRPr lang="ru-RU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</a:rPr>
              <a:t>РАСПРОСТРАНЕНИЕ УСПЕШНОГО ОПЫТА РАБОТЫ ПО НАПРАВЛЕНИЮ  ЭКОЛОГИЧЕСКОГО ДОБРОВОЛЬЧЕСТВА;</a:t>
            </a:r>
            <a:endParaRPr lang="ru-RU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</a:rPr>
              <a:t>ПРИВЛЕЧЕНИЕ ОБЩЕСТВЕННОГО ВНИМАНИЯ К ПРОБЛЕМАМ ЗАГРЯЗНЕНИЯ ОКРУЖАЮЩЕЙ СРЕДЫ.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0"/>
            <a:ext cx="12191760" cy="880920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2"/>
          <p:cNvSpPr/>
          <p:nvPr/>
        </p:nvSpPr>
        <p:spPr>
          <a:xfrm rot="5400000">
            <a:off x="3037320" y="-2241720"/>
            <a:ext cx="6067800" cy="1231416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-204480" y="1798560"/>
            <a:ext cx="12612960" cy="340812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9745920" y="1766160"/>
            <a:ext cx="2445840" cy="3440520"/>
          </a:xfrm>
          <a:prstGeom prst="rect">
            <a:avLst/>
          </a:prstGeom>
          <a:gradFill rotWithShape="0">
            <a:gsLst>
              <a:gs pos="0">
                <a:srgbClr val="D40D53">
                  <a:alpha val="10196"/>
                </a:srgbClr>
              </a:gs>
              <a:gs pos="100000">
                <a:srgbClr val="D40D53">
                  <a:alpha val="6000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5"/>
          <p:cNvSpPr/>
          <p:nvPr/>
        </p:nvSpPr>
        <p:spPr>
          <a:xfrm>
            <a:off x="0" y="1774800"/>
            <a:ext cx="2435040" cy="3431880"/>
          </a:xfrm>
          <a:prstGeom prst="rect">
            <a:avLst/>
          </a:prstGeom>
          <a:gradFill rotWithShape="0">
            <a:gsLst>
              <a:gs pos="0">
                <a:srgbClr val="D1A3F3">
                  <a:alpha val="10196"/>
                </a:srgbClr>
              </a:gs>
              <a:gs pos="100000">
                <a:srgbClr val="D1A3F3">
                  <a:alpha val="6000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6"/>
          <p:cNvSpPr/>
          <p:nvPr/>
        </p:nvSpPr>
        <p:spPr>
          <a:xfrm>
            <a:off x="2434320" y="1762200"/>
            <a:ext cx="2441160" cy="3440520"/>
          </a:xfrm>
          <a:prstGeom prst="rect">
            <a:avLst/>
          </a:prstGeom>
          <a:gradFill rotWithShape="0">
            <a:gsLst>
              <a:gs pos="0">
                <a:srgbClr val="AB58EA">
                  <a:alpha val="10196"/>
                </a:srgbClr>
              </a:gs>
              <a:gs pos="100000">
                <a:srgbClr val="AB58EA">
                  <a:alpha val="6000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7"/>
          <p:cNvSpPr/>
          <p:nvPr/>
        </p:nvSpPr>
        <p:spPr>
          <a:xfrm>
            <a:off x="4867560" y="1773360"/>
            <a:ext cx="2401560" cy="3418560"/>
          </a:xfrm>
          <a:prstGeom prst="rect">
            <a:avLst/>
          </a:prstGeom>
          <a:gradFill rotWithShape="0">
            <a:gsLst>
              <a:gs pos="1000">
                <a:srgbClr val="EF85BA">
                  <a:alpha val="10196"/>
                </a:srgbClr>
              </a:gs>
              <a:gs pos="100000">
                <a:srgbClr val="EF85BA">
                  <a:alpha val="6000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7274880" y="1766160"/>
            <a:ext cx="2472480" cy="3440520"/>
          </a:xfrm>
          <a:prstGeom prst="rect">
            <a:avLst/>
          </a:prstGeom>
          <a:gradFill rotWithShape="0">
            <a:gsLst>
              <a:gs pos="0">
                <a:srgbClr val="AD1761">
                  <a:alpha val="10196"/>
                </a:srgbClr>
              </a:gs>
              <a:gs pos="100000">
                <a:srgbClr val="AD1761">
                  <a:alpha val="6000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9"/>
          <p:cNvSpPr/>
          <p:nvPr/>
        </p:nvSpPr>
        <p:spPr>
          <a:xfrm>
            <a:off x="446400" y="2246760"/>
            <a:ext cx="1609200" cy="475560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10"/>
          <p:cNvSpPr/>
          <p:nvPr/>
        </p:nvSpPr>
        <p:spPr>
          <a:xfrm>
            <a:off x="2866680" y="2125440"/>
            <a:ext cx="1609200" cy="596880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1"/>
          <p:cNvSpPr/>
          <p:nvPr/>
        </p:nvSpPr>
        <p:spPr>
          <a:xfrm>
            <a:off x="5514480" y="2093760"/>
            <a:ext cx="1231920" cy="691920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12"/>
          <p:cNvSpPr/>
          <p:nvPr/>
        </p:nvSpPr>
        <p:spPr>
          <a:xfrm>
            <a:off x="7271280" y="1785600"/>
            <a:ext cx="2437920" cy="780480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3"/>
          <p:cNvSpPr/>
          <p:nvPr/>
        </p:nvSpPr>
        <p:spPr>
          <a:xfrm>
            <a:off x="9674280" y="1776240"/>
            <a:ext cx="2442240" cy="780480"/>
          </a:xfrm>
          <a:prstGeom prst="rect">
            <a:avLst/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14"/>
          <p:cNvSpPr/>
          <p:nvPr/>
        </p:nvSpPr>
        <p:spPr>
          <a:xfrm>
            <a:off x="7713000" y="2125440"/>
            <a:ext cx="1609200" cy="596880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15"/>
          <p:cNvSpPr/>
          <p:nvPr/>
        </p:nvSpPr>
        <p:spPr>
          <a:xfrm>
            <a:off x="10143360" y="2125440"/>
            <a:ext cx="1609200" cy="596880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16"/>
          <p:cNvSpPr/>
          <p:nvPr/>
        </p:nvSpPr>
        <p:spPr>
          <a:xfrm>
            <a:off x="0" y="1766160"/>
            <a:ext cx="2437920" cy="780480"/>
          </a:xfrm>
          <a:prstGeom prst="rect">
            <a:avLst/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17"/>
          <p:cNvSpPr/>
          <p:nvPr/>
        </p:nvSpPr>
        <p:spPr>
          <a:xfrm>
            <a:off x="2434680" y="1766160"/>
            <a:ext cx="2437920" cy="780480"/>
          </a:xfrm>
          <a:prstGeom prst="rect">
            <a:avLst/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>
            <a:off x="4872240" y="1792440"/>
            <a:ext cx="2394720" cy="752760"/>
          </a:xfrm>
          <a:prstGeom prst="rect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>
            <a:off x="1707480" y="246240"/>
            <a:ext cx="894708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2800" b="0" strike="noStrike" spc="-1">
                <a:solidFill>
                  <a:srgbClr val="FFFFFF"/>
                </a:solidFill>
                <a:latin typeface="Circe Bold"/>
                <a:ea typeface="Calibri"/>
              </a:rPr>
              <a:t>ЭТАПЫ ПРОЕКТА И МЕТОДЫ РЕАЛИЗАЦИИ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43" name="CustomShape 20"/>
          <p:cNvSpPr/>
          <p:nvPr/>
        </p:nvSpPr>
        <p:spPr>
          <a:xfrm>
            <a:off x="4946040" y="2259720"/>
            <a:ext cx="2436480" cy="41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2000" b="0" strike="noStrike" spc="-1">
                <a:solidFill>
                  <a:srgbClr val="FFFFFF"/>
                </a:solidFill>
                <a:latin typeface="Circe Bold"/>
                <a:ea typeface="Calibri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4" name="CustomShape 21"/>
          <p:cNvSpPr/>
          <p:nvPr/>
        </p:nvSpPr>
        <p:spPr>
          <a:xfrm>
            <a:off x="7311240" y="3441960"/>
            <a:ext cx="2426400" cy="128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КОЛЛЕДЖИ ШКОЛЫ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ВОЛГОГРАДА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5" name="CustomShape 22"/>
          <p:cNvSpPr/>
          <p:nvPr/>
        </p:nvSpPr>
        <p:spPr>
          <a:xfrm>
            <a:off x="0" y="2729520"/>
            <a:ext cx="2440440" cy="3199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500" b="0" strike="noStrike" spc="-1" dirty="0">
                <a:solidFill>
                  <a:srgbClr val="D1A3F3"/>
                </a:solidFill>
                <a:latin typeface="Circe ExtraBold"/>
                <a:ea typeface="Calibri"/>
              </a:rPr>
              <a:t>Д0 </a:t>
            </a:r>
            <a:r>
              <a:rPr lang="ru-RU" sz="1500" b="0" strike="noStrike" spc="-1" dirty="0" smtClean="0">
                <a:solidFill>
                  <a:srgbClr val="D1A3F3"/>
                </a:solidFill>
                <a:latin typeface="Circe ExtraBold"/>
                <a:ea typeface="Calibri"/>
              </a:rPr>
              <a:t>2019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146" name="CustomShape 23"/>
          <p:cNvSpPr/>
          <p:nvPr/>
        </p:nvSpPr>
        <p:spPr>
          <a:xfrm>
            <a:off x="2435760" y="2724840"/>
            <a:ext cx="2434680" cy="3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500" b="0" strike="noStrike" spc="-1">
                <a:solidFill>
                  <a:srgbClr val="D1A3F3"/>
                </a:solidFill>
                <a:latin typeface="Circe ExtraBold"/>
                <a:ea typeface="Calibri"/>
              </a:rPr>
              <a:t>2019-2020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147" name="CustomShape 24"/>
          <p:cNvSpPr/>
          <p:nvPr/>
        </p:nvSpPr>
        <p:spPr>
          <a:xfrm>
            <a:off x="7277040" y="2687400"/>
            <a:ext cx="2496240" cy="3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500" b="0" strike="noStrike" spc="-1">
                <a:solidFill>
                  <a:srgbClr val="E22684"/>
                </a:solidFill>
                <a:latin typeface="Circe ExtraBold"/>
                <a:ea typeface="Calibri"/>
              </a:rPr>
              <a:t>2021-2022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148" name="Рисунок 46"/>
          <p:cNvPicPr/>
          <p:nvPr/>
        </p:nvPicPr>
        <p:blipFill>
          <a:blip r:embed="rId2"/>
          <a:stretch/>
        </p:blipFill>
        <p:spPr>
          <a:xfrm>
            <a:off x="10766160" y="5537160"/>
            <a:ext cx="1280880" cy="1296360"/>
          </a:xfrm>
          <a:prstGeom prst="rect">
            <a:avLst/>
          </a:prstGeom>
          <a:ln w="0">
            <a:noFill/>
          </a:ln>
        </p:spPr>
      </p:pic>
      <p:sp>
        <p:nvSpPr>
          <p:cNvPr id="149" name="CustomShape 25"/>
          <p:cNvSpPr/>
          <p:nvPr/>
        </p:nvSpPr>
        <p:spPr>
          <a:xfrm>
            <a:off x="4830840" y="2738880"/>
            <a:ext cx="2496240" cy="3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500" b="0" strike="noStrike" spc="-1">
                <a:solidFill>
                  <a:srgbClr val="E22684"/>
                </a:solidFill>
                <a:latin typeface="Circe ExtraBold"/>
                <a:ea typeface="Calibri"/>
              </a:rPr>
              <a:t>2020-2021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150" name="CustomShape 26"/>
          <p:cNvSpPr/>
          <p:nvPr/>
        </p:nvSpPr>
        <p:spPr>
          <a:xfrm>
            <a:off x="4956120" y="3417840"/>
            <a:ext cx="242640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КОЛЛЕДЖ, ШКОЛА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1" name="CustomShape 27"/>
          <p:cNvSpPr/>
          <p:nvPr/>
        </p:nvSpPr>
        <p:spPr>
          <a:xfrm>
            <a:off x="34920" y="3417840"/>
            <a:ext cx="24264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АКЦИИ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2" name="CustomShape 28"/>
          <p:cNvSpPr/>
          <p:nvPr/>
        </p:nvSpPr>
        <p:spPr>
          <a:xfrm>
            <a:off x="2451960" y="3410640"/>
            <a:ext cx="24264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КОЛЛЕДЖ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3" name="CustomShape 29"/>
          <p:cNvSpPr/>
          <p:nvPr/>
        </p:nvSpPr>
        <p:spPr>
          <a:xfrm>
            <a:off x="9728280" y="3394440"/>
            <a:ext cx="242640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ВОЛГОГРАДСКАЯ ОБЛАСТЬ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4" name="CustomShape 30"/>
          <p:cNvSpPr/>
          <p:nvPr/>
        </p:nvSpPr>
        <p:spPr>
          <a:xfrm>
            <a:off x="-51840" y="1855080"/>
            <a:ext cx="24264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3200" b="0" strike="noStrike" spc="-1">
                <a:solidFill>
                  <a:srgbClr val="FFFFFF"/>
                </a:solidFill>
                <a:latin typeface="Circe"/>
                <a:ea typeface="Calibri"/>
              </a:rPr>
              <a:t>БЫЛО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5" name="CustomShape 31"/>
          <p:cNvSpPr/>
          <p:nvPr/>
        </p:nvSpPr>
        <p:spPr>
          <a:xfrm>
            <a:off x="2428920" y="1864080"/>
            <a:ext cx="24264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3200" b="0" strike="noStrike" spc="-1">
                <a:solidFill>
                  <a:srgbClr val="FFFFFF"/>
                </a:solidFill>
                <a:latin typeface="Circe"/>
                <a:ea typeface="Calibri"/>
              </a:rPr>
              <a:t>СЕЙЧАС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6" name="CustomShape 32"/>
          <p:cNvSpPr/>
          <p:nvPr/>
        </p:nvSpPr>
        <p:spPr>
          <a:xfrm>
            <a:off x="4906080" y="1848240"/>
            <a:ext cx="24264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3200" b="0" strike="noStrike" spc="-1">
                <a:solidFill>
                  <a:srgbClr val="FFFFFF"/>
                </a:solidFill>
                <a:latin typeface="Circe"/>
                <a:ea typeface="Calibri"/>
              </a:rPr>
              <a:t>ПЛАНЫ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7" name="CustomShape 33"/>
          <p:cNvSpPr/>
          <p:nvPr/>
        </p:nvSpPr>
        <p:spPr>
          <a:xfrm>
            <a:off x="7214400" y="1865160"/>
            <a:ext cx="24264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3200" b="0" strike="noStrike" spc="-1">
                <a:solidFill>
                  <a:srgbClr val="FFFFFF"/>
                </a:solidFill>
                <a:latin typeface="Circe"/>
                <a:ea typeface="Calibri"/>
              </a:rPr>
              <a:t>БУДУЩЕЕ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8" name="CustomShape 34"/>
          <p:cNvSpPr/>
          <p:nvPr/>
        </p:nvSpPr>
        <p:spPr>
          <a:xfrm>
            <a:off x="9694440" y="1806120"/>
            <a:ext cx="242640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1600" b="0" strike="noStrike" spc="-1">
                <a:solidFill>
                  <a:srgbClr val="FFFFFF"/>
                </a:solidFill>
                <a:latin typeface="Circe"/>
                <a:ea typeface="Calibri"/>
              </a:rPr>
              <a:t>БУДЕТ ПОСЛЕ РЕАЛИЗАЦИИ ПРОЕКТА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010160" y="5680080"/>
            <a:ext cx="720000" cy="730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1036080" y="4969080"/>
            <a:ext cx="37954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irce"/>
              </a:rPr>
              <a:t>Рекомендации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6590160" y="5680440"/>
            <a:ext cx="720000" cy="730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4"/>
          <p:cNvSpPr/>
          <p:nvPr/>
        </p:nvSpPr>
        <p:spPr>
          <a:xfrm>
            <a:off x="3601440" y="5680080"/>
            <a:ext cx="720000" cy="730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5"/>
          <p:cNvSpPr/>
          <p:nvPr/>
        </p:nvSpPr>
        <p:spPr>
          <a:xfrm>
            <a:off x="9331920" y="5678280"/>
            <a:ext cx="720000" cy="730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6"/>
          <p:cNvSpPr/>
          <p:nvPr/>
        </p:nvSpPr>
        <p:spPr>
          <a:xfrm>
            <a:off x="0" y="370440"/>
            <a:ext cx="1219176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Circe Bold"/>
              </a:rPr>
              <a:t>ОБЩИЕ РЕКОМЕНДАЦИИ ПО СОСТАВЛЕНИЮ СМЕТЫ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165" name="Group 7"/>
          <p:cNvGrpSpPr/>
          <p:nvPr/>
        </p:nvGrpSpPr>
        <p:grpSpPr>
          <a:xfrm>
            <a:off x="-1033920" y="-159840"/>
            <a:ext cx="13753080" cy="7543440"/>
            <a:chOff x="-1033920" y="-159840"/>
            <a:chExt cx="13753080" cy="7543440"/>
          </a:xfrm>
        </p:grpSpPr>
        <p:sp>
          <p:nvSpPr>
            <p:cNvPr id="166" name="CustomShape 8"/>
            <p:cNvSpPr/>
            <p:nvPr/>
          </p:nvSpPr>
          <p:spPr>
            <a:xfrm>
              <a:off x="-14400" y="-159840"/>
              <a:ext cx="12220200" cy="6857640"/>
            </a:xfrm>
            <a:prstGeom prst="rect">
              <a:avLst/>
            </a:prstGeom>
            <a:gradFill rotWithShape="0">
              <a:gsLst>
                <a:gs pos="0">
                  <a:srgbClr val="AD1761">
                    <a:alpha val="76078"/>
                  </a:srgbClr>
                </a:gs>
                <a:gs pos="100000">
                  <a:srgbClr val="002060">
                    <a:alpha val="75294"/>
                  </a:srgbClr>
                </a:gs>
              </a:gsLst>
              <a:lin ang="72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9"/>
            <p:cNvSpPr/>
            <p:nvPr/>
          </p:nvSpPr>
          <p:spPr>
            <a:xfrm>
              <a:off x="-37080" y="4860360"/>
              <a:ext cx="12394080" cy="25232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" name="CustomShape 10"/>
            <p:cNvSpPr/>
            <p:nvPr/>
          </p:nvSpPr>
          <p:spPr>
            <a:xfrm>
              <a:off x="-1033920" y="-159840"/>
              <a:ext cx="13390560" cy="1358280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11"/>
            <p:cNvSpPr/>
            <p:nvPr/>
          </p:nvSpPr>
          <p:spPr>
            <a:xfrm>
              <a:off x="-671400" y="4445280"/>
              <a:ext cx="13390560" cy="492480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0" name="CustomShape 12"/>
          <p:cNvSpPr/>
          <p:nvPr/>
        </p:nvSpPr>
        <p:spPr>
          <a:xfrm>
            <a:off x="689040" y="1198800"/>
            <a:ext cx="10892880" cy="493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ОРГАНИЗАТОР МЕРОПРИЯТИЯ – 3 ЧЕЛОВЕКА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АССИСТЕНТЫ МЕРОПРИЯТИЯ – 9 ЧЕЛОВЕК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irce"/>
              </a:rPr>
              <a:t>PR/</a:t>
            </a: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МАРКЕТИНГ – 2 ЧЕЛОВЕКА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МЕДИА – 4 ЧЕЛОВЕКА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КОМПЬЮТЕРНАЯ ПОМОЩЬ – 4 ЧЕЛОВЕКА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ЛЕКТОР – 18 ЧЕЛОВЕК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ИТОГО: 40 ЧЕЛОВЕК (ИНИЦИАТИВНАЯ ГРУППА)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БЛАГОПОЛУЧАТЕЛИ:</a:t>
            </a:r>
            <a:endParaRPr lang="ru-RU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СТУДЕНТЫ КОЛЛЕДЖА  (2000 ЧЕЛОВЕК)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-     ЖИТЕЛИ Г. ВОЛГОГРАДА  (2000 ЧЕЛОВЕК)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71" name="CustomShape 13"/>
          <p:cNvSpPr/>
          <p:nvPr/>
        </p:nvSpPr>
        <p:spPr>
          <a:xfrm>
            <a:off x="1010160" y="-10800"/>
            <a:ext cx="998424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strike="noStrike" spc="-1">
                <a:solidFill>
                  <a:srgbClr val="FFFFFF"/>
                </a:solidFill>
                <a:latin typeface="Circe ExtraBold"/>
              </a:rPr>
              <a:t>ОПИШИТЕ ДОБРОВОЛЬЧЕСКИЙ </a:t>
            </a:r>
            <a:r>
              <a:t/>
            </a:r>
            <a:br/>
            <a:r>
              <a:rPr lang="ru-RU" sz="3000" b="1" strike="noStrike" spc="-1">
                <a:solidFill>
                  <a:srgbClr val="FFFFFF"/>
                </a:solidFill>
                <a:latin typeface="Circe ExtraBold"/>
              </a:rPr>
              <a:t>КОМПОНЕНТ ПРОЕКТА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172" name="CustomShape 14"/>
          <p:cNvSpPr/>
          <p:nvPr/>
        </p:nvSpPr>
        <p:spPr>
          <a:xfrm>
            <a:off x="3601440" y="4476600"/>
            <a:ext cx="5684400" cy="121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FFFFFF"/>
                </a:solidFill>
                <a:latin typeface="Circe ExtraBold"/>
              </a:rPr>
              <a:t>УКАЖИТЕ ПАРТНЕРОВ ПРИ НАЛИЧИИ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</p:txBody>
      </p:sp>
      <p:sp>
        <p:nvSpPr>
          <p:cNvPr id="173" name="CustomShape 15"/>
          <p:cNvSpPr/>
          <p:nvPr/>
        </p:nvSpPr>
        <p:spPr>
          <a:xfrm>
            <a:off x="1036080" y="5369400"/>
            <a:ext cx="953280" cy="867600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</a:rPr>
              <a:t>ПАРТНЕР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74" name="CustomShape 16"/>
          <p:cNvSpPr/>
          <p:nvPr/>
        </p:nvSpPr>
        <p:spPr>
          <a:xfrm>
            <a:off x="4536360" y="5411520"/>
            <a:ext cx="953280" cy="867600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</a:rPr>
              <a:t>ПАРТНЕР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75" name="CustomShape 17"/>
          <p:cNvSpPr/>
          <p:nvPr/>
        </p:nvSpPr>
        <p:spPr>
          <a:xfrm>
            <a:off x="8492760" y="5364000"/>
            <a:ext cx="953280" cy="867600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</a:rPr>
              <a:t>ПАРТНЕР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76" name="CustomShape 18"/>
          <p:cNvSpPr/>
          <p:nvPr/>
        </p:nvSpPr>
        <p:spPr>
          <a:xfrm>
            <a:off x="2002320" y="5715360"/>
            <a:ext cx="219564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ВРМОО «ДОСТИЖЕНИЯ МОЛОДЫХ»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7" name="CustomShape 19"/>
          <p:cNvSpPr/>
          <p:nvPr/>
        </p:nvSpPr>
        <p:spPr>
          <a:xfrm>
            <a:off x="5818680" y="5735880"/>
            <a:ext cx="219564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АДМИНИСТРАЦИЯ ДЗЕРЖИНСКОГО РАЙОНА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8" name="CustomShape 20"/>
          <p:cNvSpPr/>
          <p:nvPr/>
        </p:nvSpPr>
        <p:spPr>
          <a:xfrm>
            <a:off x="9479520" y="5751360"/>
            <a:ext cx="219564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РЕГИОНАЛЬНЫЙ РЕСУРСНЫЙ ЦЕНТР ДОБРОВОЛЬЧЕСТВА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AD176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2"/>
          <p:cNvSpPr/>
          <p:nvPr/>
        </p:nvSpPr>
        <p:spPr>
          <a:xfrm rot="5400000">
            <a:off x="3267000" y="-2056320"/>
            <a:ext cx="5537880" cy="12191760"/>
          </a:xfrm>
          <a:prstGeom prst="rect">
            <a:avLst/>
          </a:prstGeom>
          <a:gradFill rotWithShape="0">
            <a:gsLst>
              <a:gs pos="0">
                <a:srgbClr val="AD1761">
                  <a:alpha val="70196"/>
                </a:srgbClr>
              </a:gs>
              <a:gs pos="100000">
                <a:srgbClr val="002060">
                  <a:alpha val="50196"/>
                </a:srgbClr>
              </a:gs>
            </a:gsLst>
            <a:lin ang="12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Line 3"/>
          <p:cNvSpPr/>
          <p:nvPr/>
        </p:nvSpPr>
        <p:spPr>
          <a:xfrm flipV="1">
            <a:off x="5326200" y="1659960"/>
            <a:ext cx="1593360" cy="25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4"/>
          <p:cNvSpPr/>
          <p:nvPr/>
        </p:nvSpPr>
        <p:spPr>
          <a:xfrm>
            <a:off x="-927720" y="-101880"/>
            <a:ext cx="13390560" cy="1616400"/>
          </a:xfrm>
          <a:prstGeom prst="rect">
            <a:avLst/>
          </a:prstGeom>
          <a:solidFill>
            <a:srgbClr val="F11B67">
              <a:alpha val="6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5"/>
          <p:cNvSpPr/>
          <p:nvPr/>
        </p:nvSpPr>
        <p:spPr>
          <a:xfrm>
            <a:off x="2656800" y="563400"/>
            <a:ext cx="79225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Circe Bold"/>
              </a:rPr>
              <a:t>КОЛИЧЕСТВЕННЫЕ ПОКАЗАТЕЛИ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-113040" y="1684440"/>
            <a:ext cx="4296600" cy="975600"/>
          </a:xfrm>
          <a:prstGeom prst="roundRect">
            <a:avLst>
              <a:gd name="adj" fmla="val 16667"/>
            </a:avLst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Волонтеры/590 человек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574920" y="1670040"/>
            <a:ext cx="36838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423768"/>
                </a:solidFill>
                <a:latin typeface="Circe Bold"/>
              </a:rPr>
              <a:t>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6" name="CustomShape 8"/>
          <p:cNvSpPr/>
          <p:nvPr/>
        </p:nvSpPr>
        <p:spPr>
          <a:xfrm>
            <a:off x="-448200" y="1513080"/>
            <a:ext cx="4707000" cy="145296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9"/>
          <p:cNvSpPr/>
          <p:nvPr/>
        </p:nvSpPr>
        <p:spPr>
          <a:xfrm>
            <a:off x="-574560" y="3609360"/>
            <a:ext cx="4758120" cy="1141560"/>
          </a:xfrm>
          <a:prstGeom prst="roundRect">
            <a:avLst>
              <a:gd name="adj" fmla="val 16667"/>
            </a:avLst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Благополучатели/4000 чел.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8" name="CustomShape 10"/>
          <p:cNvSpPr/>
          <p:nvPr/>
        </p:nvSpPr>
        <p:spPr>
          <a:xfrm>
            <a:off x="-713160" y="3438000"/>
            <a:ext cx="4971960" cy="148428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9" name="Рисунок 24"/>
          <p:cNvPicPr/>
          <p:nvPr/>
        </p:nvPicPr>
        <p:blipFill>
          <a:blip r:embed="rId2"/>
          <a:stretch/>
        </p:blipFill>
        <p:spPr>
          <a:xfrm>
            <a:off x="2035440" y="306360"/>
            <a:ext cx="950400" cy="950400"/>
          </a:xfrm>
          <a:prstGeom prst="rect">
            <a:avLst/>
          </a:prstGeom>
          <a:ln w="0">
            <a:noFill/>
          </a:ln>
        </p:spPr>
      </p:pic>
      <p:sp>
        <p:nvSpPr>
          <p:cNvPr id="190" name="CustomShape 11"/>
          <p:cNvSpPr/>
          <p:nvPr/>
        </p:nvSpPr>
        <p:spPr>
          <a:xfrm>
            <a:off x="-574560" y="5267160"/>
            <a:ext cx="4758120" cy="1443600"/>
          </a:xfrm>
          <a:prstGeom prst="roundRect">
            <a:avLst>
              <a:gd name="adj" fmla="val 16667"/>
            </a:avLst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Организации/5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1" name="CustomShape 12"/>
          <p:cNvSpPr/>
          <p:nvPr/>
        </p:nvSpPr>
        <p:spPr>
          <a:xfrm>
            <a:off x="-713160" y="5111640"/>
            <a:ext cx="4971960" cy="198648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13"/>
          <p:cNvSpPr/>
          <p:nvPr/>
        </p:nvSpPr>
        <p:spPr>
          <a:xfrm>
            <a:off x="8003160" y="1703520"/>
            <a:ext cx="4758120" cy="1141560"/>
          </a:xfrm>
          <a:prstGeom prst="roundRect">
            <a:avLst>
              <a:gd name="adj" fmla="val 16667"/>
            </a:avLst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Конкурс видеороликов/50 чел.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3" name="CustomShape 14"/>
          <p:cNvSpPr/>
          <p:nvPr/>
        </p:nvSpPr>
        <p:spPr>
          <a:xfrm>
            <a:off x="7864560" y="1532520"/>
            <a:ext cx="4971960" cy="170064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15"/>
          <p:cNvSpPr/>
          <p:nvPr/>
        </p:nvSpPr>
        <p:spPr>
          <a:xfrm>
            <a:off x="8003160" y="3596040"/>
            <a:ext cx="4758120" cy="1141560"/>
          </a:xfrm>
          <a:prstGeom prst="roundRect">
            <a:avLst>
              <a:gd name="adj" fmla="val 16667"/>
            </a:avLst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Конкурс плакатов/50 чел.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5" name="CustomShape 16"/>
          <p:cNvSpPr/>
          <p:nvPr/>
        </p:nvSpPr>
        <p:spPr>
          <a:xfrm>
            <a:off x="7864560" y="3425040"/>
            <a:ext cx="4971960" cy="170064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17"/>
          <p:cNvSpPr/>
          <p:nvPr/>
        </p:nvSpPr>
        <p:spPr>
          <a:xfrm>
            <a:off x="8007120" y="5594760"/>
            <a:ext cx="4758120" cy="1141560"/>
          </a:xfrm>
          <a:prstGeom prst="roundRect">
            <a:avLst>
              <a:gd name="adj" fmla="val 16667"/>
            </a:avLst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Кл. часы, внеучеб. мероприятия/600 человек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7" name="CustomShape 18"/>
          <p:cNvSpPr/>
          <p:nvPr/>
        </p:nvSpPr>
        <p:spPr>
          <a:xfrm>
            <a:off x="7868520" y="5423760"/>
            <a:ext cx="4971960" cy="170064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19"/>
          <p:cNvSpPr/>
          <p:nvPr/>
        </p:nvSpPr>
        <p:spPr>
          <a:xfrm>
            <a:off x="4705920" y="5586480"/>
            <a:ext cx="2568240" cy="1141560"/>
          </a:xfrm>
          <a:prstGeom prst="roundRect">
            <a:avLst>
              <a:gd name="adj" fmla="val 16667"/>
            </a:avLst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FFFFFF"/>
                </a:solidFill>
                <a:latin typeface="Circe"/>
                <a:ea typeface="Calibri"/>
              </a:rPr>
              <a:t>Уборка/территория ВТК, 3 улицы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9" name="CustomShape 20"/>
          <p:cNvSpPr/>
          <p:nvPr/>
        </p:nvSpPr>
        <p:spPr>
          <a:xfrm>
            <a:off x="4578840" y="5416560"/>
            <a:ext cx="2999520" cy="170064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Line 21"/>
          <p:cNvSpPr/>
          <p:nvPr/>
        </p:nvSpPr>
        <p:spPr>
          <a:xfrm flipV="1">
            <a:off x="5622120" y="5094000"/>
            <a:ext cx="1593360" cy="28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1"/>
          <p:cNvGrpSpPr/>
          <p:nvPr/>
        </p:nvGrpSpPr>
        <p:grpSpPr>
          <a:xfrm>
            <a:off x="-1199160" y="-35640"/>
            <a:ext cx="13390560" cy="7060320"/>
            <a:chOff x="-1199160" y="-35640"/>
            <a:chExt cx="13390560" cy="7060320"/>
          </a:xfrm>
        </p:grpSpPr>
        <p:sp>
          <p:nvSpPr>
            <p:cNvPr id="202" name="CustomShape 2"/>
            <p:cNvSpPr/>
            <p:nvPr/>
          </p:nvSpPr>
          <p:spPr>
            <a:xfrm>
              <a:off x="8136360" y="-35640"/>
              <a:ext cx="4055040" cy="6911640"/>
            </a:xfrm>
            <a:prstGeom prst="rect">
              <a:avLst/>
            </a:prstGeom>
            <a:solidFill>
              <a:srgbClr val="AD176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3"/>
            <p:cNvSpPr/>
            <p:nvPr/>
          </p:nvSpPr>
          <p:spPr>
            <a:xfrm>
              <a:off x="-170640" y="360"/>
              <a:ext cx="8306640" cy="7024320"/>
            </a:xfrm>
            <a:prstGeom prst="rect">
              <a:avLst/>
            </a:prstGeom>
            <a:solidFill>
              <a:srgbClr val="00206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" name="CustomShape 4"/>
            <p:cNvSpPr/>
            <p:nvPr/>
          </p:nvSpPr>
          <p:spPr>
            <a:xfrm>
              <a:off x="-1199160" y="17280"/>
              <a:ext cx="9335160" cy="1057320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5" name="Group 5"/>
          <p:cNvGrpSpPr/>
          <p:nvPr/>
        </p:nvGrpSpPr>
        <p:grpSpPr>
          <a:xfrm>
            <a:off x="764280" y="1935360"/>
            <a:ext cx="587520" cy="507240"/>
            <a:chOff x="764280" y="1935360"/>
            <a:chExt cx="587520" cy="507240"/>
          </a:xfrm>
        </p:grpSpPr>
        <p:sp>
          <p:nvSpPr>
            <p:cNvPr id="206" name="CustomShape 6"/>
            <p:cNvSpPr/>
            <p:nvPr/>
          </p:nvSpPr>
          <p:spPr>
            <a:xfrm>
              <a:off x="764280" y="1935360"/>
              <a:ext cx="491760" cy="49176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" name="CustomShape 7"/>
            <p:cNvSpPr/>
            <p:nvPr/>
          </p:nvSpPr>
          <p:spPr>
            <a:xfrm>
              <a:off x="857160" y="1986480"/>
              <a:ext cx="4946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AD1761"/>
                  </a:solidFill>
                  <a:latin typeface="Circe ExtraBold"/>
                </a:rPr>
                <a:t>1</a:t>
              </a:r>
              <a:endParaRPr lang="ru-RU" sz="2400" b="0" strike="noStrike" spc="-1">
                <a:latin typeface="Arial"/>
              </a:endParaRPr>
            </a:p>
          </p:txBody>
        </p:sp>
      </p:grpSp>
      <p:grpSp>
        <p:nvGrpSpPr>
          <p:cNvPr id="208" name="Group 8"/>
          <p:cNvGrpSpPr/>
          <p:nvPr/>
        </p:nvGrpSpPr>
        <p:grpSpPr>
          <a:xfrm>
            <a:off x="749520" y="2726640"/>
            <a:ext cx="570960" cy="512640"/>
            <a:chOff x="749520" y="2726640"/>
            <a:chExt cx="570960" cy="512640"/>
          </a:xfrm>
        </p:grpSpPr>
        <p:sp>
          <p:nvSpPr>
            <p:cNvPr id="209" name="CustomShape 9"/>
            <p:cNvSpPr/>
            <p:nvPr/>
          </p:nvSpPr>
          <p:spPr>
            <a:xfrm>
              <a:off x="749520" y="2726640"/>
              <a:ext cx="491760" cy="49176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" name="CustomShape 10"/>
            <p:cNvSpPr/>
            <p:nvPr/>
          </p:nvSpPr>
          <p:spPr>
            <a:xfrm>
              <a:off x="825840" y="2783160"/>
              <a:ext cx="4946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AD1761"/>
                  </a:solidFill>
                  <a:latin typeface="Circe ExtraBold"/>
                </a:rPr>
                <a:t>2</a:t>
              </a:r>
              <a:endParaRPr lang="ru-RU" sz="2400" b="0" strike="noStrike" spc="-1">
                <a:latin typeface="Arial"/>
              </a:endParaRPr>
            </a:p>
          </p:txBody>
        </p:sp>
      </p:grpSp>
      <p:grpSp>
        <p:nvGrpSpPr>
          <p:cNvPr id="211" name="Group 11"/>
          <p:cNvGrpSpPr/>
          <p:nvPr/>
        </p:nvGrpSpPr>
        <p:grpSpPr>
          <a:xfrm>
            <a:off x="725760" y="3759120"/>
            <a:ext cx="568800" cy="505080"/>
            <a:chOff x="725760" y="3759120"/>
            <a:chExt cx="568800" cy="505080"/>
          </a:xfrm>
        </p:grpSpPr>
        <p:sp>
          <p:nvSpPr>
            <p:cNvPr id="212" name="CustomShape 12"/>
            <p:cNvSpPr/>
            <p:nvPr/>
          </p:nvSpPr>
          <p:spPr>
            <a:xfrm>
              <a:off x="725760" y="3759120"/>
              <a:ext cx="491760" cy="49176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" name="CustomShape 13"/>
            <p:cNvSpPr/>
            <p:nvPr/>
          </p:nvSpPr>
          <p:spPr>
            <a:xfrm>
              <a:off x="799920" y="3808080"/>
              <a:ext cx="4946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AD1761"/>
                  </a:solidFill>
                  <a:latin typeface="Circe ExtraBold"/>
                </a:rPr>
                <a:t>3</a:t>
              </a:r>
              <a:endParaRPr lang="ru-RU" sz="2400" b="0" strike="noStrike" spc="-1">
                <a:latin typeface="Arial"/>
              </a:endParaRPr>
            </a:p>
          </p:txBody>
        </p:sp>
      </p:grpSp>
      <p:grpSp>
        <p:nvGrpSpPr>
          <p:cNvPr id="214" name="Group 14"/>
          <p:cNvGrpSpPr/>
          <p:nvPr/>
        </p:nvGrpSpPr>
        <p:grpSpPr>
          <a:xfrm>
            <a:off x="735840" y="4913280"/>
            <a:ext cx="558720" cy="505440"/>
            <a:chOff x="735840" y="4913280"/>
            <a:chExt cx="558720" cy="505440"/>
          </a:xfrm>
        </p:grpSpPr>
        <p:sp>
          <p:nvSpPr>
            <p:cNvPr id="215" name="CustomShape 15"/>
            <p:cNvSpPr/>
            <p:nvPr/>
          </p:nvSpPr>
          <p:spPr>
            <a:xfrm>
              <a:off x="735840" y="4913280"/>
              <a:ext cx="491760" cy="49176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" name="CustomShape 16"/>
            <p:cNvSpPr/>
            <p:nvPr/>
          </p:nvSpPr>
          <p:spPr>
            <a:xfrm>
              <a:off x="799920" y="4962600"/>
              <a:ext cx="4946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>
                  <a:solidFill>
                    <a:srgbClr val="AD1761"/>
                  </a:solidFill>
                  <a:latin typeface="Circe ExtraBold"/>
                </a:rPr>
                <a:t>4</a:t>
              </a:r>
              <a:endParaRPr lang="ru-RU" sz="2400" b="0" strike="noStrike" spc="-1">
                <a:latin typeface="Arial"/>
              </a:endParaRPr>
            </a:p>
          </p:txBody>
        </p:sp>
      </p:grpSp>
      <p:sp>
        <p:nvSpPr>
          <p:cNvPr id="217" name="CustomShape 17"/>
          <p:cNvSpPr/>
          <p:nvPr/>
        </p:nvSpPr>
        <p:spPr>
          <a:xfrm>
            <a:off x="825840" y="271440"/>
            <a:ext cx="7310160" cy="44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0" strike="noStrike" spc="-1">
                <a:solidFill>
                  <a:srgbClr val="FFFFFF"/>
                </a:solidFill>
                <a:latin typeface="Circe Extra Bold"/>
              </a:rPr>
              <a:t>КАЧЕСТВЕННЫЕ ПОКАЗАТЕЛИ</a:t>
            </a:r>
            <a:endParaRPr lang="ru-RU" sz="2300" b="0" strike="noStrike" spc="-1">
              <a:latin typeface="Arial"/>
            </a:endParaRPr>
          </a:p>
        </p:txBody>
      </p:sp>
      <p:grpSp>
        <p:nvGrpSpPr>
          <p:cNvPr id="218" name="Group 18"/>
          <p:cNvGrpSpPr/>
          <p:nvPr/>
        </p:nvGrpSpPr>
        <p:grpSpPr>
          <a:xfrm>
            <a:off x="792720" y="5914800"/>
            <a:ext cx="559080" cy="505800"/>
            <a:chOff x="792720" y="5914800"/>
            <a:chExt cx="559080" cy="505800"/>
          </a:xfrm>
        </p:grpSpPr>
        <p:sp>
          <p:nvSpPr>
            <p:cNvPr id="219" name="CustomShape 19"/>
            <p:cNvSpPr/>
            <p:nvPr/>
          </p:nvSpPr>
          <p:spPr>
            <a:xfrm>
              <a:off x="792720" y="5914800"/>
              <a:ext cx="491760" cy="49176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" name="CustomShape 20"/>
            <p:cNvSpPr/>
            <p:nvPr/>
          </p:nvSpPr>
          <p:spPr>
            <a:xfrm>
              <a:off x="857160" y="5964480"/>
              <a:ext cx="4946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400" b="0" strike="noStrike" spc="-1">
                  <a:solidFill>
                    <a:srgbClr val="AD1761"/>
                  </a:solidFill>
                  <a:latin typeface="Circe ExtraBold"/>
                </a:rPr>
                <a:t>5</a:t>
              </a:r>
              <a:endParaRPr lang="ru-RU" sz="2400" b="0" strike="noStrike" spc="-1">
                <a:latin typeface="Arial"/>
              </a:endParaRPr>
            </a:p>
          </p:txBody>
        </p:sp>
      </p:grpSp>
      <p:pic>
        <p:nvPicPr>
          <p:cNvPr id="221" name="Рисунок 35"/>
          <p:cNvPicPr/>
          <p:nvPr/>
        </p:nvPicPr>
        <p:blipFill>
          <a:blip r:embed="rId2"/>
          <a:stretch/>
        </p:blipFill>
        <p:spPr>
          <a:xfrm>
            <a:off x="10766160" y="5537160"/>
            <a:ext cx="1280880" cy="1296360"/>
          </a:xfrm>
          <a:prstGeom prst="rect">
            <a:avLst/>
          </a:prstGeom>
          <a:ln w="0">
            <a:noFill/>
          </a:ln>
        </p:spPr>
      </p:pic>
      <p:sp>
        <p:nvSpPr>
          <p:cNvPr id="223" name="CustomShape 22"/>
          <p:cNvSpPr/>
          <p:nvPr/>
        </p:nvSpPr>
        <p:spPr>
          <a:xfrm>
            <a:off x="1705320" y="1986480"/>
            <a:ext cx="96937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ПРИВЛЕЧЕНИЕ ДЕТЕЙ И МОЛОДЕЖИ К ДОБРОВОЛЬЧЕСКОЙ ДЕЯТЕЛЬНОСТИ/ПРИМЕР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4" name="CustomShape 23"/>
          <p:cNvSpPr/>
          <p:nvPr/>
        </p:nvSpPr>
        <p:spPr>
          <a:xfrm>
            <a:off x="1705320" y="2967480"/>
            <a:ext cx="74383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РАСПРОСТРАНЕНИЕ УСПЕШНОГО ОПЫТА РАБОТЫ ПО НАПРАВЛЕНИЮ  ЭКОЛОГИЧЕСКОГО ДОБРОВОЛЬЧЕСТВА/СМИ, СОЦИАЛЬНЫЕ СЕТИ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5" name="CustomShape 24"/>
          <p:cNvSpPr/>
          <p:nvPr/>
        </p:nvSpPr>
        <p:spPr>
          <a:xfrm>
            <a:off x="1705320" y="3926880"/>
            <a:ext cx="74383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ПРИВЛЕЧЕНИЕ ОБЩЕСТВЕННОГО ВНИМАНИЯ К ПРОБЛЕМАМ ЗАГРЯЗНЕНИЯ ОКРУЖАЮЩЕЙ СРЕДЫ/РАЗМЕЩЕНИЕ РОЛИКОВ И ПЛАКАТОВ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6" name="CustomShape 25"/>
          <p:cNvSpPr/>
          <p:nvPr/>
        </p:nvSpPr>
        <p:spPr>
          <a:xfrm rot="10800000" flipV="1">
            <a:off x="1667160" y="5346000"/>
            <a:ext cx="3241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irce"/>
              </a:rPr>
              <a:t>УБОРКА МУСОРА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357560" y="1349280"/>
            <a:ext cx="680544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Montserrat"/>
              </a:rPr>
              <a:t>УПОМИНАНИЯ В СМИ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228" name="Group 2"/>
          <p:cNvGrpSpPr/>
          <p:nvPr/>
        </p:nvGrpSpPr>
        <p:grpSpPr>
          <a:xfrm>
            <a:off x="-514080" y="4896360"/>
            <a:ext cx="13995720" cy="4002120"/>
            <a:chOff x="-514080" y="4896360"/>
            <a:chExt cx="13995720" cy="4002120"/>
          </a:xfrm>
        </p:grpSpPr>
        <p:sp>
          <p:nvSpPr>
            <p:cNvPr id="229" name="CustomShape 3"/>
            <p:cNvSpPr/>
            <p:nvPr/>
          </p:nvSpPr>
          <p:spPr>
            <a:xfrm rot="11082000" flipV="1">
              <a:off x="119160" y="6899040"/>
              <a:ext cx="5663880" cy="1346040"/>
            </a:xfrm>
            <a:custGeom>
              <a:avLst/>
              <a:gdLst/>
              <a:ahLst/>
              <a:cxnLst/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" name="CustomShape 4"/>
            <p:cNvSpPr/>
            <p:nvPr/>
          </p:nvSpPr>
          <p:spPr>
            <a:xfrm rot="10194000" flipV="1">
              <a:off x="-300960" y="5926320"/>
              <a:ext cx="3217320" cy="2710800"/>
            </a:xfrm>
            <a:custGeom>
              <a:avLst/>
              <a:gdLst/>
              <a:ahLst/>
              <a:cxnLst/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" name="CustomShape 5"/>
            <p:cNvSpPr/>
            <p:nvPr/>
          </p:nvSpPr>
          <p:spPr>
            <a:xfrm rot="10267800" flipV="1">
              <a:off x="764640" y="5859360"/>
              <a:ext cx="12646800" cy="1888920"/>
            </a:xfrm>
            <a:custGeom>
              <a:avLst/>
              <a:gdLst/>
              <a:ahLst/>
              <a:cxnLst/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2" name="CustomShape 6"/>
          <p:cNvSpPr/>
          <p:nvPr/>
        </p:nvSpPr>
        <p:spPr>
          <a:xfrm rot="18603600">
            <a:off x="10133280" y="-855000"/>
            <a:ext cx="2519640" cy="4444200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7"/>
          <p:cNvSpPr/>
          <p:nvPr/>
        </p:nvSpPr>
        <p:spPr>
          <a:xfrm>
            <a:off x="4952520" y="-359280"/>
            <a:ext cx="8862480" cy="2395800"/>
          </a:xfrm>
          <a:custGeom>
            <a:avLst/>
            <a:gdLst/>
            <a:ahLst/>
            <a:cxnLst/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8"/>
          <p:cNvSpPr/>
          <p:nvPr/>
        </p:nvSpPr>
        <p:spPr>
          <a:xfrm rot="1519200">
            <a:off x="6494400" y="-1121400"/>
            <a:ext cx="7997040" cy="1175760"/>
          </a:xfrm>
          <a:custGeom>
            <a:avLst/>
            <a:gdLst/>
            <a:ahLst/>
            <a:cxnLst/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9"/>
          <p:cNvSpPr/>
          <p:nvPr/>
        </p:nvSpPr>
        <p:spPr>
          <a:xfrm>
            <a:off x="3395160" y="3835440"/>
            <a:ext cx="31932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20" b="1" strike="noStrike" spc="-1">
                <a:solidFill>
                  <a:srgbClr val="FFFFFF"/>
                </a:solidFill>
                <a:latin typeface="Montserrat"/>
              </a:rPr>
              <a:t>3</a:t>
            </a:r>
            <a:endParaRPr lang="ru-RU" sz="1820" b="0" strike="noStrike" spc="-1">
              <a:latin typeface="Arial"/>
            </a:endParaRPr>
          </a:p>
        </p:txBody>
      </p:sp>
      <p:sp>
        <p:nvSpPr>
          <p:cNvPr id="236" name="CustomShape 10"/>
          <p:cNvSpPr/>
          <p:nvPr/>
        </p:nvSpPr>
        <p:spPr>
          <a:xfrm>
            <a:off x="1747800" y="271440"/>
            <a:ext cx="72313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Montserrat Black"/>
              </a:rPr>
              <a:t>ИНФОРМАЦИОННАЯ ОТК</a:t>
            </a:r>
            <a:r>
              <a:rPr lang="ru-RU" sz="2800" b="1" strike="noStrike" spc="-1">
                <a:solidFill>
                  <a:srgbClr val="FFFFFF"/>
                </a:solidFill>
                <a:latin typeface="Montserrat Black"/>
              </a:rPr>
              <a:t>РЫТОСТЬ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37" name="Рисунок 43"/>
          <p:cNvPicPr/>
          <p:nvPr/>
        </p:nvPicPr>
        <p:blipFill>
          <a:blip r:embed="rId3"/>
          <a:stretch/>
        </p:blipFill>
        <p:spPr>
          <a:xfrm>
            <a:off x="10766160" y="5537160"/>
            <a:ext cx="1280880" cy="1296360"/>
          </a:xfrm>
          <a:prstGeom prst="rect">
            <a:avLst/>
          </a:prstGeom>
          <a:ln w="0">
            <a:noFill/>
          </a:ln>
        </p:spPr>
      </p:pic>
      <p:sp>
        <p:nvSpPr>
          <p:cNvPr id="238" name="CustomShape 11"/>
          <p:cNvSpPr/>
          <p:nvPr/>
        </p:nvSpPr>
        <p:spPr>
          <a:xfrm>
            <a:off x="2156760" y="3136680"/>
            <a:ext cx="1027332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u="sng" strike="noStrike" spc="-1">
                <a:solidFill>
                  <a:srgbClr val="0563C1"/>
                </a:solidFill>
                <a:uFillTx/>
                <a:latin typeface="Arial"/>
                <a:hlinkClick r:id="rId4"/>
              </a:rPr>
              <a:t>Волонтерский отряд  «Доброволец»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u="sng" strike="noStrike" spc="-1">
                <a:solidFill>
                  <a:srgbClr val="0563C1"/>
                </a:solidFill>
                <a:uFillTx/>
                <a:latin typeface="Arial"/>
                <a:hlinkClick r:id="rId4"/>
              </a:rPr>
              <a:t>https://vk.com/club183170221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39" name="CustomShape 12"/>
          <p:cNvSpPr/>
          <p:nvPr/>
        </p:nvSpPr>
        <p:spPr>
          <a:xfrm>
            <a:off x="2156760" y="4374360"/>
            <a:ext cx="686736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u="sng" strike="noStrike" spc="-1">
                <a:solidFill>
                  <a:srgbClr val="0563C1"/>
                </a:solidFill>
                <a:uFillTx/>
                <a:latin typeface="Arial"/>
                <a:hlinkClick r:id="rId5"/>
              </a:rPr>
              <a:t>Эстафета добровольчества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u="sng" strike="noStrike" spc="-1">
                <a:solidFill>
                  <a:srgbClr val="0563C1"/>
                </a:solidFill>
                <a:uFillTx/>
                <a:latin typeface="Arial"/>
                <a:hlinkClick r:id="rId5"/>
              </a:rPr>
              <a:t>https://vk.com/est_dobro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40" name="CustomShape 13"/>
          <p:cNvSpPr/>
          <p:nvPr/>
        </p:nvSpPr>
        <p:spPr>
          <a:xfrm>
            <a:off x="2133720" y="2076840"/>
            <a:ext cx="1057500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u="sng" strike="noStrike" spc="-1">
                <a:solidFill>
                  <a:srgbClr val="4472C4"/>
                </a:solidFill>
                <a:uFillTx/>
                <a:latin typeface="Arial"/>
              </a:rPr>
              <a:t>Сайт ГБПОУ «ВТК»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u="sng" strike="noStrike" spc="-1">
                <a:solidFill>
                  <a:srgbClr val="4472C4"/>
                </a:solidFill>
                <a:uFillTx/>
                <a:latin typeface="Arial"/>
              </a:rPr>
              <a:t>https://vtk-portal.ru/index.php?nma=news&amp;fla=index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1"/>
          <p:cNvGrpSpPr/>
          <p:nvPr/>
        </p:nvGrpSpPr>
        <p:grpSpPr>
          <a:xfrm>
            <a:off x="-514080" y="4896360"/>
            <a:ext cx="13995720" cy="4002120"/>
            <a:chOff x="-514080" y="4896360"/>
            <a:chExt cx="13995720" cy="4002120"/>
          </a:xfrm>
        </p:grpSpPr>
        <p:sp>
          <p:nvSpPr>
            <p:cNvPr id="242" name="CustomShape 2"/>
            <p:cNvSpPr/>
            <p:nvPr/>
          </p:nvSpPr>
          <p:spPr>
            <a:xfrm rot="11082000" flipV="1">
              <a:off x="119160" y="6899040"/>
              <a:ext cx="5663880" cy="1346040"/>
            </a:xfrm>
            <a:custGeom>
              <a:avLst/>
              <a:gdLst/>
              <a:ahLst/>
              <a:cxnLst/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" name="CustomShape 3"/>
            <p:cNvSpPr/>
            <p:nvPr/>
          </p:nvSpPr>
          <p:spPr>
            <a:xfrm rot="10194000" flipV="1">
              <a:off x="-300960" y="5926320"/>
              <a:ext cx="3217320" cy="2710800"/>
            </a:xfrm>
            <a:custGeom>
              <a:avLst/>
              <a:gdLst/>
              <a:ahLst/>
              <a:cxnLst/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" name="CustomShape 4"/>
            <p:cNvSpPr/>
            <p:nvPr/>
          </p:nvSpPr>
          <p:spPr>
            <a:xfrm rot="10267800" flipV="1">
              <a:off x="764640" y="5859360"/>
              <a:ext cx="12646800" cy="1888920"/>
            </a:xfrm>
            <a:custGeom>
              <a:avLst/>
              <a:gdLst/>
              <a:ahLst/>
              <a:cxnLst/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5" name="CustomShape 5"/>
          <p:cNvSpPr/>
          <p:nvPr/>
        </p:nvSpPr>
        <p:spPr>
          <a:xfrm rot="18603600">
            <a:off x="10133280" y="-855000"/>
            <a:ext cx="2519640" cy="4444200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6"/>
          <p:cNvSpPr/>
          <p:nvPr/>
        </p:nvSpPr>
        <p:spPr>
          <a:xfrm>
            <a:off x="4952520" y="-359280"/>
            <a:ext cx="8862480" cy="2395800"/>
          </a:xfrm>
          <a:custGeom>
            <a:avLst/>
            <a:gdLst/>
            <a:ahLst/>
            <a:cxnLst/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7"/>
          <p:cNvSpPr/>
          <p:nvPr/>
        </p:nvSpPr>
        <p:spPr>
          <a:xfrm rot="1519200">
            <a:off x="6494400" y="-1121400"/>
            <a:ext cx="7997040" cy="1175760"/>
          </a:xfrm>
          <a:custGeom>
            <a:avLst/>
            <a:gdLst/>
            <a:ahLst/>
            <a:cxnLst/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8"/>
          <p:cNvSpPr/>
          <p:nvPr/>
        </p:nvSpPr>
        <p:spPr>
          <a:xfrm>
            <a:off x="3395160" y="3835440"/>
            <a:ext cx="31932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20" b="1" strike="noStrike" spc="-1">
                <a:solidFill>
                  <a:srgbClr val="FFFFFF"/>
                </a:solidFill>
                <a:latin typeface="Montserrat"/>
              </a:rPr>
              <a:t>3</a:t>
            </a:r>
            <a:endParaRPr lang="ru-RU" sz="1820" b="0" strike="noStrike" spc="-1">
              <a:latin typeface="Arial"/>
            </a:endParaRPr>
          </a:p>
        </p:txBody>
      </p:sp>
      <p:sp>
        <p:nvSpPr>
          <p:cNvPr id="249" name="CustomShape 9"/>
          <p:cNvSpPr/>
          <p:nvPr/>
        </p:nvSpPr>
        <p:spPr>
          <a:xfrm>
            <a:off x="1747800" y="271440"/>
            <a:ext cx="4012678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Montserrat Black"/>
              </a:rPr>
              <a:t>ИНФОРМАЦИОННАЯ </a:t>
            </a:r>
            <a:endParaRPr lang="ru-RU" sz="2800" b="1" strike="noStrike" spc="-1" dirty="0" smtClean="0">
              <a:solidFill>
                <a:srgbClr val="000000"/>
              </a:solidFill>
              <a:latin typeface="Montserrat Black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Montserrat Black"/>
              </a:rPr>
              <a:t>ОТК</a:t>
            </a:r>
            <a:r>
              <a:rPr lang="ru-RU" sz="2800" b="1" strike="noStrike" spc="-1" dirty="0" smtClean="0">
                <a:latin typeface="Montserrat Black"/>
              </a:rPr>
              <a:t>РЫТОСТЬ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50" name="Рисунок 43"/>
          <p:cNvPicPr/>
          <p:nvPr/>
        </p:nvPicPr>
        <p:blipFill>
          <a:blip r:embed="rId3"/>
          <a:stretch/>
        </p:blipFill>
        <p:spPr>
          <a:xfrm>
            <a:off x="10766160" y="5537160"/>
            <a:ext cx="1280880" cy="1296360"/>
          </a:xfrm>
          <a:prstGeom prst="rect">
            <a:avLst/>
          </a:prstGeom>
          <a:ln w="0">
            <a:noFill/>
          </a:ln>
        </p:spPr>
      </p:pic>
      <p:pic>
        <p:nvPicPr>
          <p:cNvPr id="251" name="Рисунок 1"/>
          <p:cNvPicPr/>
          <p:nvPr/>
        </p:nvPicPr>
        <p:blipFill>
          <a:blip r:embed="rId4"/>
          <a:stretch/>
        </p:blipFill>
        <p:spPr>
          <a:xfrm>
            <a:off x="822600" y="4344480"/>
            <a:ext cx="3639240" cy="2395440"/>
          </a:xfrm>
          <a:prstGeom prst="rect">
            <a:avLst/>
          </a:prstGeom>
          <a:ln w="0">
            <a:noFill/>
          </a:ln>
        </p:spPr>
      </p:pic>
      <p:pic>
        <p:nvPicPr>
          <p:cNvPr id="252" name="Рисунок 2"/>
          <p:cNvPicPr/>
          <p:nvPr/>
        </p:nvPicPr>
        <p:blipFill>
          <a:blip r:embed="rId5"/>
          <a:stretch/>
        </p:blipFill>
        <p:spPr>
          <a:xfrm>
            <a:off x="9000720" y="1004040"/>
            <a:ext cx="3639240" cy="2282040"/>
          </a:xfrm>
          <a:prstGeom prst="rect">
            <a:avLst/>
          </a:prstGeom>
          <a:ln w="0">
            <a:noFill/>
          </a:ln>
        </p:spPr>
      </p:pic>
      <p:pic>
        <p:nvPicPr>
          <p:cNvPr id="253" name="Рисунок 3"/>
          <p:cNvPicPr/>
          <p:nvPr/>
        </p:nvPicPr>
        <p:blipFill>
          <a:blip r:embed="rId6"/>
          <a:stretch/>
        </p:blipFill>
        <p:spPr>
          <a:xfrm>
            <a:off x="503640" y="1453320"/>
            <a:ext cx="4023360" cy="2517480"/>
          </a:xfrm>
          <a:prstGeom prst="rect">
            <a:avLst/>
          </a:prstGeom>
          <a:ln w="0">
            <a:noFill/>
          </a:ln>
        </p:spPr>
      </p:pic>
      <p:pic>
        <p:nvPicPr>
          <p:cNvPr id="254" name="Рисунок 6"/>
          <p:cNvPicPr/>
          <p:nvPr/>
        </p:nvPicPr>
        <p:blipFill>
          <a:blip r:embed="rId7"/>
          <a:stretch/>
        </p:blipFill>
        <p:spPr>
          <a:xfrm>
            <a:off x="4768200" y="2558520"/>
            <a:ext cx="3639240" cy="2517480"/>
          </a:xfrm>
          <a:prstGeom prst="rect">
            <a:avLst/>
          </a:prstGeom>
          <a:ln w="0">
            <a:noFill/>
          </a:ln>
        </p:spPr>
      </p:pic>
      <p:pic>
        <p:nvPicPr>
          <p:cNvPr id="255" name="Рисунок 7"/>
          <p:cNvPicPr/>
          <p:nvPr/>
        </p:nvPicPr>
        <p:blipFill>
          <a:blip r:embed="rId8"/>
          <a:stretch/>
        </p:blipFill>
        <p:spPr>
          <a:xfrm>
            <a:off x="8587440" y="3831120"/>
            <a:ext cx="4148280" cy="275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17194</TotalTime>
  <Words>363</Words>
  <Application>LibreOffice/7.0.3.1$Windows_X86_64 LibreOffice_project/d7547858d014d4cf69878db179d326fc3483e082</Application>
  <PresentationFormat>Произвольный</PresentationFormat>
  <Paragraphs>113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SafeTec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Дурдина Зоя</dc:creator>
  <dc:description/>
  <cp:lastModifiedBy>Галина</cp:lastModifiedBy>
  <cp:revision>394</cp:revision>
  <cp:lastPrinted>2020-06-22T09:36:24Z</cp:lastPrinted>
  <dcterms:created xsi:type="dcterms:W3CDTF">2020-01-22T13:17:43Z</dcterms:created>
  <dcterms:modified xsi:type="dcterms:W3CDTF">2021-07-24T10:58:06Z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SafeTec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