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1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7486"/>
    <a:srgbClr val="1A4C63"/>
    <a:srgbClr val="336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DF9FE-A1F4-8A8D-4632-EDAD9DFDF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19F47-0CE9-B41F-1B53-5E8C7CDBC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0572B-5ABE-B3B1-6B8B-72B650E5A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733D2-C978-4ADC-A4C7-6E4FE60BA74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4F7352-9E90-550E-EBC1-8A61540C4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24B20E-E0D3-C891-38C1-0E1B62A94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DC3F-F09E-4D47-9200-441DF0275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95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A58E6-48D0-5A79-2789-804527525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E260DA-B8DD-A913-12D6-205241EF4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9443AD-49B5-C982-4177-A54B32C3A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733D2-C978-4ADC-A4C7-6E4FE60BA74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690DAA-ABC8-A499-A4DE-8D9F27B1D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5B13D4-957B-3688-151F-5488F1C1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DC3F-F09E-4D47-9200-441DF0275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27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18DDF4-1AD4-5865-C66E-4D34CE951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E4616-149E-2631-503C-9139689F4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5DB2BC-B247-3ED1-B7D8-BAC911E2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733D2-C978-4ADC-A4C7-6E4FE60BA74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3753A5-A533-0AE2-41E5-C6B1EE46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8C8651-4B6E-18B1-1D45-48690054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DC3F-F09E-4D47-9200-441DF0275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39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B5532-0B6B-3B49-4D0E-8C832D315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D900C-D6AB-EBFD-BEED-16AD81C9D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3ED7F-E492-8B2E-6BF4-0E833C5BF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733D2-C978-4ADC-A4C7-6E4FE60BA74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38CA96-885A-E95B-1EB7-6BF74F6C3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D469DE-703D-01DD-14EC-D1682A07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DC3F-F09E-4D47-9200-441DF0275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16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BBD75-0908-6629-2858-897A52E7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F40CDE-9F4A-D11A-2DBE-2759D78CF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F07F82-DE25-4EBA-A3EC-7F1D6E793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733D2-C978-4ADC-A4C7-6E4FE60BA74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40183F-CC71-9BE0-7559-28E6D15AE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CC3659-45A9-5CA6-730D-B85435EE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DC3F-F09E-4D47-9200-441DF0275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43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86639-2484-3427-4B85-B2074F815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57C6C-81F5-6A5F-50F1-277D0896AF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11C11F-9778-1A91-54A0-E9254FDED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6A8D8-D53B-752F-E2F6-05B76870E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733D2-C978-4ADC-A4C7-6E4FE60BA74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1CAD6D-B52B-639F-B8E8-091FEAD8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BDD286-4F7F-5C3E-8DC6-B563E41E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DC3F-F09E-4D47-9200-441DF0275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37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81E041-49B8-5B83-0BA4-CC568E70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AEB5AF-CCF7-B7BB-C70F-2B323BE89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917074-EE1E-4F80-BF17-D24E9CB0B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0E44E7-2F7F-9793-6637-C644FF08C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CE64133-5AAB-A505-3609-1ED3BE534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E2B178-A530-7B86-0225-DC9559B8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733D2-C978-4ADC-A4C7-6E4FE60BA74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0DEB6-2E9C-72AA-6F30-7F31A2110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DAF70F7-CC7B-F42E-B4F8-11CA32318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DC3F-F09E-4D47-9200-441DF0275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47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0B249-CE66-34C0-CFCD-B81FB82C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3A8D42-9FE0-8AC5-7358-A61BADF13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733D2-C978-4ADC-A4C7-6E4FE60BA74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4F80C6-E276-35E3-EFAE-C06194C4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B2CEF0-EC20-4197-F64B-30F0CA0A6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DC3F-F09E-4D47-9200-441DF0275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66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12598F-A685-6C41-A937-5A1A74717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733D2-C978-4ADC-A4C7-6E4FE60BA74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E3BAF6-E04B-41BC-E810-F569EC2D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8FA892-0E56-B50B-BE42-6FB31CAAB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DC3F-F09E-4D47-9200-441DF0275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55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E2ED8-4B63-F6AF-CE1A-94A16BFB4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24FDCA-6291-CE8E-0DAC-C4EDC2DF7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BB7530-A391-BF5D-7153-52CD39A70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06723E-C07C-06FE-9C91-CCBDB2949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733D2-C978-4ADC-A4C7-6E4FE60BA74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3BCA46-AF78-2E4E-EE30-2F250547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50933F-B813-96D2-78DD-FCF04A19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DC3F-F09E-4D47-9200-441DF0275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63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DB9B0-DA2C-4B52-2184-15BEAC8B4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F848517-11E3-78F3-1007-090FD00AE5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3137F0-1244-164B-0AA9-00D104820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59DC6-26F9-E268-C932-7760AD39A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733D2-C978-4ADC-A4C7-6E4FE60BA74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E488AE-210F-B1A3-1DE7-9D55C519E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B8354B-D3C1-C807-E798-262EDAB0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DC3F-F09E-4D47-9200-441DF0275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91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4CC48-5B64-27B3-A5A4-A00E0EC61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4B5145-2E27-D3C1-F5EB-012B1E468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151BC-DFE5-516C-389F-7FFCCCE2B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733D2-C978-4ADC-A4C7-6E4FE60BA74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8DC5B2-8AE5-D961-4626-8B6A2A4F59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1203DE-25BC-EF04-B85D-2B0F7BAFD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9DC3F-F09E-4D47-9200-441DF0275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D1389D-F5C0-F87E-FB5C-49BEAD294231}"/>
              </a:ext>
            </a:extLst>
          </p:cNvPr>
          <p:cNvSpPr txBox="1"/>
          <p:nvPr/>
        </p:nvSpPr>
        <p:spPr>
          <a:xfrm>
            <a:off x="1864360" y="121920"/>
            <a:ext cx="846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A4C63"/>
                </a:solidFill>
                <a:latin typeface="Constantia" panose="02030602050306030303" pitchFamily="18" charset="0"/>
              </a:rPr>
              <a:t>МБУДО «Дом детского творчества Железнодорожного округа»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08A0FD-3A0F-F27C-4F36-B2CB1E4C5C07}"/>
              </a:ext>
            </a:extLst>
          </p:cNvPr>
          <p:cNvSpPr txBox="1"/>
          <p:nvPr/>
        </p:nvSpPr>
        <p:spPr>
          <a:xfrm>
            <a:off x="1930400" y="491252"/>
            <a:ext cx="833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Детское объединение «Волонтёрские инициативы»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3C88BE-89F6-7B45-D91B-FA41A3A1B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8750" l="10000" r="90000">
                        <a14:foregroundMark x1="21563" y1="34861" x2="21875" y2="35139"/>
                        <a14:foregroundMark x1="64271" y1="4028" x2="65104" y2="3194"/>
                        <a14:foregroundMark x1="68125" y1="16250" x2="68854" y2="16806"/>
                        <a14:foregroundMark x1="41458" y1="89444" x2="57708" y2="89167"/>
                        <a14:foregroundMark x1="43333" y1="98750" x2="43333" y2="98750"/>
                        <a14:foregroundMark x1="66875" y1="98194" x2="66875" y2="98194"/>
                        <a14:foregroundMark x1="70938" y1="30694" x2="73958" y2="36806"/>
                        <a14:foregroundMark x1="73958" y1="36806" x2="76771" y2="49861"/>
                        <a14:foregroundMark x1="76771" y1="49861" x2="76146" y2="52083"/>
                        <a14:foregroundMark x1="78542" y1="39861" x2="77188" y2="5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19" y="1199480"/>
            <a:ext cx="6595295" cy="49464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EB86A-8369-732B-60D1-9811EBE383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4" b="90000" l="5767" r="92398">
                        <a14:foregroundMark x1="5767" y1="42963" x2="9567" y2="42407"/>
                        <a14:foregroundMark x1="39056" y1="31852" x2="41809" y2="43148"/>
                        <a14:foregroundMark x1="41809" y1="43148" x2="52818" y2="33704"/>
                        <a14:foregroundMark x1="52818" y1="33704" x2="30013" y2="31759"/>
                        <a14:foregroundMark x1="30013" y1="31759" x2="31586" y2="33519"/>
                        <a14:foregroundMark x1="38925" y1="23704" x2="29096" y2="28889"/>
                        <a14:foregroundMark x1="29096" y1="28889" x2="22805" y2="39259"/>
                        <a14:foregroundMark x1="22805" y1="39259" x2="28834" y2="50278"/>
                        <a14:foregroundMark x1="28834" y1="50278" x2="42071" y2="57593"/>
                        <a14:foregroundMark x1="42071" y1="57593" x2="58322" y2="59074"/>
                        <a14:foregroundMark x1="58322" y1="59074" x2="72739" y2="55463"/>
                        <a14:foregroundMark x1="72739" y1="55463" x2="79161" y2="47778"/>
                        <a14:foregroundMark x1="79161" y1="47778" x2="81258" y2="37500"/>
                        <a14:foregroundMark x1="81258" y1="37500" x2="74967" y2="27037"/>
                        <a14:foregroundMark x1="74967" y1="27037" x2="60026" y2="20000"/>
                        <a14:foregroundMark x1="60026" y1="20000" x2="41678" y2="20741"/>
                        <a14:foregroundMark x1="41678" y1="20741" x2="27130" y2="30185"/>
                        <a14:foregroundMark x1="27130" y1="30185" x2="26474" y2="33333"/>
                        <a14:foregroundMark x1="41415" y1="23519" x2="59895" y2="24722"/>
                        <a14:foregroundMark x1="59895" y1="24722" x2="77720" y2="35833"/>
                        <a14:foregroundMark x1="77720" y1="35833" x2="77064" y2="41481"/>
                        <a14:foregroundMark x1="89253" y1="41759" x2="92529" y2="42222"/>
                        <a14:foregroundMark x1="55439" y1="38241" x2="45216" y2="30741"/>
                        <a14:foregroundMark x1="45216" y1="30741" x2="33683" y2="30556"/>
                        <a14:foregroundMark x1="33683" y1="30556" x2="27392" y2="39537"/>
                        <a14:foregroundMark x1="27392" y1="39537" x2="37484" y2="48426"/>
                        <a14:foregroundMark x1="37484" y1="48426" x2="31848" y2="56111"/>
                        <a14:foregroundMark x1="31848" y1="56111" x2="42726" y2="58519"/>
                        <a14:foregroundMark x1="42726" y1="58519" x2="60944" y2="58704"/>
                        <a14:foregroundMark x1="60944" y1="58704" x2="66972" y2="35648"/>
                        <a14:foregroundMark x1="66972" y1="35648" x2="60026" y2="28889"/>
                        <a14:foregroundMark x1="60026" y1="28889" x2="49803" y2="24444"/>
                        <a14:foregroundMark x1="49803" y1="24444" x2="33290" y2="27037"/>
                        <a14:foregroundMark x1="33290" y1="27037" x2="40760" y2="36019"/>
                        <a14:foregroundMark x1="40760" y1="36019" x2="40760" y2="36019"/>
                        <a14:foregroundMark x1="42857" y1="30093" x2="31193" y2="36296"/>
                        <a14:foregroundMark x1="34469" y1="36111" x2="34469" y2="36111"/>
                        <a14:foregroundMark x1="34338" y1="36481" x2="33683" y2="36759"/>
                        <a14:foregroundMark x1="30931" y1="38981" x2="30931" y2="38981"/>
                        <a14:foregroundMark x1="29227" y1="43519" x2="29227" y2="43519"/>
                        <a14:foregroundMark x1="31586" y1="48426" x2="31586" y2="48426"/>
                        <a14:foregroundMark x1="34076" y1="36481" x2="26737" y2="44167"/>
                        <a14:foregroundMark x1="40367" y1="29074" x2="64220" y2="32500"/>
                        <a14:foregroundMark x1="64220" y1="32500" x2="64875" y2="33889"/>
                        <a14:foregroundMark x1="39712" y1="28426" x2="58191" y2="27870"/>
                        <a14:foregroundMark x1="58191" y1="27870" x2="58191" y2="27870"/>
                        <a14:foregroundMark x1="59240" y1="31111" x2="61337" y2="42778"/>
                        <a14:foregroundMark x1="65793" y1="33519" x2="63172" y2="49630"/>
                        <a14:foregroundMark x1="62779" y1="33056" x2="56488" y2="50185"/>
                        <a14:foregroundMark x1="57143" y1="37778" x2="52163" y2="52407"/>
                        <a14:foregroundMark x1="49017" y1="42963" x2="49541" y2="53148"/>
                        <a14:foregroundMark x1="50852" y1="45370" x2="52687" y2="53148"/>
                        <a14:foregroundMark x1="70380" y1="39537" x2="65269" y2="53889"/>
                        <a14:foregroundMark x1="71560" y1="40185" x2="68283" y2="52870"/>
                        <a14:foregroundMark x1="70380" y1="33889" x2="74443" y2="43333"/>
                        <a14:foregroundMark x1="74443" y1="43333" x2="70773" y2="50093"/>
                        <a14:foregroundMark x1="70773" y1="50093" x2="61992" y2="57593"/>
                        <a14:foregroundMark x1="61992" y1="57593" x2="61992" y2="57593"/>
                        <a14:foregroundMark x1="71035" y1="56481" x2="61337" y2="61574"/>
                        <a14:foregroundMark x1="61337" y1="61574" x2="46920" y2="63519"/>
                        <a14:foregroundMark x1="46920" y1="63519" x2="33159" y2="59537"/>
                        <a14:foregroundMark x1="33159" y1="59537" x2="23329" y2="50370"/>
                        <a14:foregroundMark x1="23329" y1="50370" x2="20708" y2="42037"/>
                        <a14:foregroundMark x1="20708" y1="42037" x2="27916" y2="27778"/>
                        <a14:foregroundMark x1="27916" y1="27778" x2="34862" y2="22870"/>
                        <a14:foregroundMark x1="34862" y1="22870" x2="55308" y2="21389"/>
                        <a14:foregroundMark x1="55308" y1="21389" x2="70773" y2="25926"/>
                        <a14:foregroundMark x1="70773" y1="25926" x2="78375" y2="37037"/>
                        <a14:foregroundMark x1="72215" y1="32130" x2="75229" y2="43241"/>
                        <a14:foregroundMark x1="59240" y1="50370" x2="61730" y2="51296"/>
                        <a14:foregroundMark x1="26343" y1="32130" x2="22543" y2="42500"/>
                        <a14:foregroundMark x1="31193" y1="31296" x2="25033" y2="39815"/>
                        <a14:foregroundMark x1="25295" y1="29352" x2="19790" y2="38704"/>
                        <a14:foregroundMark x1="19790" y1="38704" x2="19790" y2="40000"/>
                        <a14:foregroundMark x1="29620" y1="42685" x2="32896" y2="51019"/>
                        <a14:foregroundMark x1="32896" y1="51019" x2="34076" y2="51389"/>
                        <a14:foregroundMark x1="49803" y1="9444" x2="49803" y2="9444"/>
                        <a14:foregroundMark x1="46265" y1="43241" x2="43775" y2="50741"/>
                        <a14:foregroundMark x1="43775" y1="50741" x2="53211" y2="47593"/>
                        <a14:foregroundMark x1="40629" y1="48704" x2="52294" y2="50185"/>
                        <a14:foregroundMark x1="35780" y1="50185" x2="54784" y2="51296"/>
                        <a14:foregroundMark x1="38925" y1="51667" x2="56094" y2="52407"/>
                        <a14:foregroundMark x1="39056" y1="50648" x2="58978" y2="52407"/>
                        <a14:foregroundMark x1="59240" y1="32593" x2="56488" y2="4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" b="23851"/>
          <a:stretch/>
        </p:blipFill>
        <p:spPr>
          <a:xfrm>
            <a:off x="1254123" y="1062320"/>
            <a:ext cx="4272917" cy="473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F5E96D-A6E9-24CA-375E-568E33B33E7E}"/>
              </a:ext>
            </a:extLst>
          </p:cNvPr>
          <p:cNvSpPr txBox="1"/>
          <p:nvPr/>
        </p:nvSpPr>
        <p:spPr>
          <a:xfrm>
            <a:off x="3337560" y="3105834"/>
            <a:ext cx="551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4D7486"/>
                </a:solidFill>
                <a:latin typeface="Constantia" panose="02030602050306030303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4384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5DACB6-2717-D828-0D12-DBB6F2D362D1}"/>
              </a:ext>
            </a:extLst>
          </p:cNvPr>
          <p:cNvSpPr txBox="1"/>
          <p:nvPr/>
        </p:nvSpPr>
        <p:spPr>
          <a:xfrm>
            <a:off x="294640" y="1113800"/>
            <a:ext cx="4632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A4C63"/>
                </a:solidFill>
                <a:latin typeface="Constantia" panose="02030602050306030303" pitchFamily="18" charset="0"/>
              </a:rPr>
              <a:t>Направления нашей работы: </a:t>
            </a:r>
          </a:p>
          <a:p>
            <a:br>
              <a:rPr lang="ru-RU" sz="2400" dirty="0">
                <a:latin typeface="Constantia" panose="02030602050306030303" pitchFamily="18" charset="0"/>
              </a:rPr>
            </a:br>
            <a:r>
              <a:rPr lang="ru-RU" sz="240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Социальное волонтерство</a:t>
            </a:r>
            <a:br>
              <a:rPr lang="ru-RU" sz="2400" dirty="0">
                <a:latin typeface="Constantia" panose="02030602050306030303" pitchFamily="18" charset="0"/>
              </a:rPr>
            </a:br>
            <a:r>
              <a:rPr lang="ru-RU" sz="240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Экологическое волонтерство</a:t>
            </a:r>
            <a:br>
              <a:rPr lang="ru-RU" sz="2400" dirty="0">
                <a:latin typeface="Constantia" panose="02030602050306030303" pitchFamily="18" charset="0"/>
              </a:rPr>
            </a:br>
            <a:r>
              <a:rPr lang="ru-RU" sz="240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Событийное волонтерство</a:t>
            </a:r>
            <a:br>
              <a:rPr lang="ru-RU" sz="2400" dirty="0">
                <a:latin typeface="Constantia" panose="02030602050306030303" pitchFamily="18" charset="0"/>
              </a:rPr>
            </a:br>
            <a:r>
              <a:rPr lang="ru-RU" sz="2400" dirty="0">
                <a:latin typeface="Constantia" panose="02030602050306030303" pitchFamily="18" charset="0"/>
              </a:rPr>
              <a:t> </a:t>
            </a:r>
            <a:r>
              <a:rPr lang="ru-RU" sz="240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Спортивное волонтерство</a:t>
            </a:r>
            <a:br>
              <a:rPr lang="ru-RU" sz="2400" dirty="0">
                <a:latin typeface="Constantia" panose="02030602050306030303" pitchFamily="18" charset="0"/>
              </a:rPr>
            </a:br>
            <a:r>
              <a:rPr lang="ru-RU" sz="240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Культурное волонтерство</a:t>
            </a:r>
            <a:br>
              <a:rPr lang="ru-RU" sz="2400" dirty="0">
                <a:latin typeface="Constantia" panose="02030602050306030303" pitchFamily="18" charset="0"/>
              </a:rPr>
            </a:br>
            <a:r>
              <a:rPr lang="ru-RU" sz="240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Медиаволонтерство</a:t>
            </a:r>
            <a:br>
              <a:rPr lang="ru-RU" sz="2400" dirty="0">
                <a:latin typeface="Constantia" panose="02030602050306030303" pitchFamily="18" charset="0"/>
              </a:rPr>
            </a:br>
            <a:r>
              <a:rPr lang="ru-RU" sz="240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Патриотическое волонтерство</a:t>
            </a:r>
            <a:endParaRPr lang="ru-RU" sz="2400" dirty="0">
              <a:latin typeface="Constantia" panose="0203060205030603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4C5048-6D8C-9A76-52F9-0F0E97907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440" y="233660"/>
            <a:ext cx="4521200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B7C7BD-1CBE-EA67-8E39-5D9DB2C64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0" y="2821960"/>
            <a:ext cx="4866640" cy="3649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Чат">
            <a:extLst>
              <a:ext uri="{FF2B5EF4-FFF2-40B4-BE49-F238E27FC236}">
                <a16:creationId xmlns:a16="http://schemas.microsoft.com/office/drawing/2014/main" id="{BBFFC243-2750-6772-8694-1414B7904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3820" y="725170"/>
            <a:ext cx="1864360" cy="18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7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7324C5-A119-1E8F-F2DA-2FF072801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" y="512355"/>
            <a:ext cx="4411345" cy="3308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A34CB3-3E47-04E8-9116-A6BD6F395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60" y="2235200"/>
            <a:ext cx="3230880" cy="430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1D9BF7-1943-30AF-8794-542D3B6F7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80" y="3190240"/>
            <a:ext cx="4246880" cy="318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Рукопожатие">
            <a:extLst>
              <a:ext uri="{FF2B5EF4-FFF2-40B4-BE49-F238E27FC236}">
                <a16:creationId xmlns:a16="http://schemas.microsoft.com/office/drawing/2014/main" id="{A70F2070-8B90-06E1-1206-5D5A05A5C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441" y="4013200"/>
            <a:ext cx="2286000" cy="228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DD997D-A0FB-ABD7-D7DA-EB9F4C936DC5}"/>
              </a:ext>
            </a:extLst>
          </p:cNvPr>
          <p:cNvSpPr txBox="1"/>
          <p:nvPr/>
        </p:nvSpPr>
        <p:spPr>
          <a:xfrm>
            <a:off x="4551680" y="679420"/>
            <a:ext cx="5488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1A4C63"/>
                </a:solidFill>
                <a:effectLst/>
                <a:latin typeface="Constantia" panose="02030602050306030303" pitchFamily="18" charset="0"/>
              </a:rPr>
              <a:t>"В сердце добровольчества собраны служения и солидарности, вера в то, что вместе мы можем сделать этот мир лучше"</a:t>
            </a:r>
            <a:endParaRPr lang="ru-RU" b="1" dirty="0">
              <a:solidFill>
                <a:srgbClr val="1A4C63"/>
              </a:solidFill>
              <a:latin typeface="Constantia" panose="0203060205030603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C949C-8BCF-3883-EB9A-922E688D7C4D}"/>
              </a:ext>
            </a:extLst>
          </p:cNvPr>
          <p:cNvSpPr txBox="1"/>
          <p:nvPr/>
        </p:nvSpPr>
        <p:spPr>
          <a:xfrm>
            <a:off x="6390640" y="1592590"/>
            <a:ext cx="32308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0" dirty="0">
                <a:solidFill>
                  <a:srgbClr val="002060"/>
                </a:solidFill>
                <a:effectLst/>
                <a:latin typeface="YS Text"/>
              </a:rPr>
              <a:t>©️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Кофи Аннан, Ганский дипломат, 7-й Генеральный секретарь ООН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8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7473A0-48BE-34FF-2F05-BB37789C8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541020"/>
            <a:ext cx="472440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0A4E96-6CEC-DB44-2EF9-48690AD46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80" y="257711"/>
            <a:ext cx="3446145" cy="459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D29485-1AE0-8CA8-5D00-923E97174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2805529"/>
            <a:ext cx="5059680" cy="3794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F00220-262E-6AB3-8EFB-6EF5E048862C}"/>
              </a:ext>
            </a:extLst>
          </p:cNvPr>
          <p:cNvSpPr txBox="1"/>
          <p:nvPr/>
        </p:nvSpPr>
        <p:spPr>
          <a:xfrm>
            <a:off x="530861" y="4846320"/>
            <a:ext cx="495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336074"/>
                </a:solidFill>
                <a:effectLst/>
                <a:latin typeface="times new roman" panose="02020603050405020304" pitchFamily="18" charset="0"/>
              </a:rPr>
              <a:t>"Везде, где есть человек, есть возможность для доброты"</a:t>
            </a:r>
            <a:endParaRPr lang="ru-RU" b="1" dirty="0">
              <a:solidFill>
                <a:srgbClr val="33607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9A9BA-21A1-D8BD-5DDD-675983EE2004}"/>
              </a:ext>
            </a:extLst>
          </p:cNvPr>
          <p:cNvSpPr txBox="1"/>
          <p:nvPr/>
        </p:nvSpPr>
        <p:spPr>
          <a:xfrm>
            <a:off x="1661159" y="5492651"/>
            <a:ext cx="35610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0" dirty="0">
                <a:solidFill>
                  <a:srgbClr val="002060"/>
                </a:solidFill>
                <a:effectLst/>
                <a:latin typeface="YS Text"/>
              </a:rPr>
              <a:t>©️ </a:t>
            </a:r>
            <a:r>
              <a:rPr lang="ru-RU" sz="1400" b="1" i="0" dirty="0">
                <a:solidFill>
                  <a:srgbClr val="1A4C63"/>
                </a:solidFill>
                <a:effectLst/>
                <a:latin typeface="times new roman" panose="02020603050405020304" pitchFamily="18" charset="0"/>
              </a:rPr>
              <a:t>Луций </a:t>
            </a:r>
            <a:r>
              <a:rPr lang="ru-RU" sz="1400" b="1" i="0" dirty="0" err="1">
                <a:solidFill>
                  <a:srgbClr val="1A4C63"/>
                </a:solidFill>
                <a:effectLst/>
                <a:latin typeface="times new roman" panose="02020603050405020304" pitchFamily="18" charset="0"/>
              </a:rPr>
              <a:t>Анней</a:t>
            </a:r>
            <a:r>
              <a:rPr lang="ru-RU" sz="1400" b="1" i="0" dirty="0">
                <a:solidFill>
                  <a:srgbClr val="1A4C63"/>
                </a:solidFill>
                <a:effectLst/>
                <a:latin typeface="times new roman" panose="02020603050405020304" pitchFamily="18" charset="0"/>
              </a:rPr>
              <a:t> Сенека,</a:t>
            </a:r>
            <a:r>
              <a:rPr lang="ru-RU" sz="1400" b="0" i="0" dirty="0">
                <a:solidFill>
                  <a:srgbClr val="1A4C63"/>
                </a:solidFill>
                <a:effectLst/>
                <a:latin typeface="times new roman" panose="02020603050405020304" pitchFamily="18" charset="0"/>
              </a:rPr>
              <a:t> римский философ, поэт</a:t>
            </a:r>
            <a:endParaRPr lang="ru-RU" sz="1400" dirty="0">
              <a:solidFill>
                <a:srgbClr val="1A4C63"/>
              </a:solidFill>
            </a:endParaRPr>
          </a:p>
        </p:txBody>
      </p:sp>
      <p:pic>
        <p:nvPicPr>
          <p:cNvPr id="13" name="Рисунок 12" descr="Пользователи">
            <a:extLst>
              <a:ext uri="{FF2B5EF4-FFF2-40B4-BE49-F238E27FC236}">
                <a16:creationId xmlns:a16="http://schemas.microsoft.com/office/drawing/2014/main" id="{6F37EAFF-BB93-33CA-7A9F-19115B32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7232" y="563781"/>
            <a:ext cx="1991360" cy="19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9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7A0784-D12B-988D-44CD-F1D27C16F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524" y="2151063"/>
            <a:ext cx="3116580" cy="415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DDE147-43EA-D111-605F-C272FF611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20" y="16579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9995C5-B7E8-3349-E109-38D242151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02" y="580222"/>
            <a:ext cx="4815840" cy="361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оциальная сеть">
            <a:extLst>
              <a:ext uri="{FF2B5EF4-FFF2-40B4-BE49-F238E27FC236}">
                <a16:creationId xmlns:a16="http://schemas.microsoft.com/office/drawing/2014/main" id="{832A77F1-272F-CF8F-E03F-1C07C2852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2694" y="4106187"/>
            <a:ext cx="2242185" cy="2242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159DCB-136B-10FB-A0EF-284FB0E02B5C}"/>
              </a:ext>
            </a:extLst>
          </p:cNvPr>
          <p:cNvSpPr txBox="1"/>
          <p:nvPr/>
        </p:nvSpPr>
        <p:spPr>
          <a:xfrm>
            <a:off x="71120" y="4303949"/>
            <a:ext cx="5567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336074"/>
                </a:solidFill>
                <a:effectLst/>
                <a:latin typeface="Constantia" panose="02030602050306030303" pitchFamily="18" charset="0"/>
              </a:rPr>
              <a:t>"Доброта, готовность защищать слабого и беззащитного - это прежде всего мужество, бесстрашие души"</a:t>
            </a:r>
            <a:endParaRPr lang="ru-RU" b="1" dirty="0">
              <a:solidFill>
                <a:srgbClr val="336074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0F5EF-E5C9-74F6-FED7-E7FE567D9596}"/>
              </a:ext>
            </a:extLst>
          </p:cNvPr>
          <p:cNvSpPr txBox="1"/>
          <p:nvPr/>
        </p:nvSpPr>
        <p:spPr>
          <a:xfrm>
            <a:off x="1512728" y="5339126"/>
            <a:ext cx="383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0" dirty="0">
                <a:solidFill>
                  <a:srgbClr val="336074"/>
                </a:solidFill>
                <a:effectLst/>
                <a:latin typeface="YS Text"/>
              </a:rPr>
              <a:t>©️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YS Text"/>
              </a:rPr>
              <a:t> 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Constantia" panose="02030602050306030303" pitchFamily="18" charset="0"/>
              </a:rPr>
              <a:t>Василий Александрович Сухомлинский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Constantia" panose="02030602050306030303" pitchFamily="18" charset="0"/>
              </a:rPr>
              <a:t>, советский педагог-новатор, детский писатель</a:t>
            </a:r>
            <a:endParaRPr lang="ru-RU" sz="14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59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924130-704E-60F1-EC0D-CBA5FAF85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" y="406400"/>
            <a:ext cx="5025813" cy="37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C14920-EC47-E18C-3D6F-D196A7D57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88" y="2047376"/>
            <a:ext cx="4246880" cy="318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F849DA-4083-5F71-A334-2E437B9CE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99" y="2047376"/>
            <a:ext cx="3489960" cy="465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DD0AFF-2894-FBD9-3AC2-64D6718D99A7}"/>
              </a:ext>
            </a:extLst>
          </p:cNvPr>
          <p:cNvSpPr txBox="1"/>
          <p:nvPr/>
        </p:nvSpPr>
        <p:spPr>
          <a:xfrm>
            <a:off x="5034281" y="712158"/>
            <a:ext cx="424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336074"/>
                </a:solidFill>
                <a:latin typeface="Constantia" panose="02030602050306030303" pitchFamily="18" charset="0"/>
              </a:rPr>
              <a:t>Педагог – Синюгина Виктория Эдуардовна </a:t>
            </a:r>
          </a:p>
          <a:p>
            <a:pPr algn="ctr"/>
            <a:r>
              <a:rPr lang="ru-RU" dirty="0">
                <a:solidFill>
                  <a:srgbClr val="336074"/>
                </a:solidFill>
                <a:latin typeface="Constantia" panose="02030602050306030303" pitchFamily="18" charset="0"/>
              </a:rPr>
              <a:t>8-920-734-39-12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3D8940-E040-DB11-D5DB-E2333780DA7C}"/>
              </a:ext>
            </a:extLst>
          </p:cNvPr>
          <p:cNvSpPr txBox="1"/>
          <p:nvPr/>
        </p:nvSpPr>
        <p:spPr>
          <a:xfrm>
            <a:off x="142241" y="4586205"/>
            <a:ext cx="480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1A4C63"/>
                </a:solidFill>
                <a:effectLst/>
                <a:latin typeface="Constantia" panose="02030602050306030303" pitchFamily="18" charset="0"/>
              </a:rPr>
              <a:t>"</a:t>
            </a:r>
            <a:r>
              <a:rPr lang="ru-RU" b="0" i="0" dirty="0">
                <a:solidFill>
                  <a:srgbClr val="1A4C63"/>
                </a:solidFill>
                <a:effectLst/>
                <a:latin typeface="Constantia" panose="02030602050306030303" pitchFamily="18" charset="0"/>
              </a:rPr>
              <a:t>Тот, кто желает обеспечить благо других, уже заверил свое собственное.</a:t>
            </a:r>
            <a:r>
              <a:rPr lang="ru-RU" sz="1800" b="1" dirty="0">
                <a:solidFill>
                  <a:srgbClr val="1A4C63"/>
                </a:solidFill>
                <a:effectLst/>
                <a:latin typeface="Constantia" panose="02030602050306030303" pitchFamily="18" charset="0"/>
              </a:rPr>
              <a:t>"</a:t>
            </a:r>
            <a:endParaRPr lang="ru-RU" dirty="0">
              <a:solidFill>
                <a:srgbClr val="1A4C63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67FAC3-7CD2-006B-4B42-BEC7CD2ED1BD}"/>
              </a:ext>
            </a:extLst>
          </p:cNvPr>
          <p:cNvSpPr txBox="1"/>
          <p:nvPr/>
        </p:nvSpPr>
        <p:spPr>
          <a:xfrm>
            <a:off x="3098802" y="5232536"/>
            <a:ext cx="184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i="0" dirty="0">
                <a:solidFill>
                  <a:srgbClr val="336074"/>
                </a:solidFill>
                <a:effectLst/>
                <a:latin typeface="Constantia" panose="02030602050306030303" pitchFamily="18" charset="0"/>
              </a:rPr>
              <a:t>©️ </a:t>
            </a:r>
            <a:r>
              <a:rPr lang="ru-RU" dirty="0">
                <a:solidFill>
                  <a:srgbClr val="336074"/>
                </a:solidFill>
                <a:latin typeface="Constantia" panose="02030602050306030303" pitchFamily="18" charset="0"/>
              </a:rPr>
              <a:t>Конфуций</a:t>
            </a:r>
          </a:p>
        </p:txBody>
      </p:sp>
    </p:spTree>
    <p:extLst>
      <p:ext uri="{BB962C8B-B14F-4D97-AF65-F5344CB8AC3E}">
        <p14:creationId xmlns:p14="http://schemas.microsoft.com/office/powerpoint/2010/main" val="72576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CD2D0E-F183-FBA9-6A85-AF3F7EE7A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" y="274318"/>
            <a:ext cx="2941321" cy="2941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FBB64-0ED1-1BA4-7640-25D8CA511716}"/>
              </a:ext>
            </a:extLst>
          </p:cNvPr>
          <p:cNvSpPr txBox="1"/>
          <p:nvPr/>
        </p:nvSpPr>
        <p:spPr>
          <a:xfrm>
            <a:off x="3586480" y="1421814"/>
            <a:ext cx="483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6074"/>
                </a:solidFill>
                <a:latin typeface="Constantia" panose="02030602050306030303" pitchFamily="18" charset="0"/>
              </a:rPr>
              <a:t>QR-</a:t>
            </a:r>
            <a:r>
              <a:rPr lang="ru-RU" b="1" dirty="0">
                <a:solidFill>
                  <a:srgbClr val="336074"/>
                </a:solidFill>
                <a:latin typeface="Constantia" panose="02030602050306030303" pitchFamily="18" charset="0"/>
              </a:rPr>
              <a:t>код на переход на сайт «Навигатор» (Волонтёрские инициативы)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475AF2-EC7C-06FF-F4F1-013D2D2E3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" y="3368044"/>
            <a:ext cx="2941321" cy="2941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B89DAE-4E60-DB7B-2367-A76F108F8151}"/>
              </a:ext>
            </a:extLst>
          </p:cNvPr>
          <p:cNvSpPr txBox="1"/>
          <p:nvPr/>
        </p:nvSpPr>
        <p:spPr>
          <a:xfrm>
            <a:off x="4165600" y="4512856"/>
            <a:ext cx="386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6074"/>
                </a:solidFill>
                <a:latin typeface="Constantia" panose="02030602050306030303" pitchFamily="18" charset="0"/>
              </a:rPr>
              <a:t>QR-</a:t>
            </a:r>
            <a:r>
              <a:rPr lang="ru-RU" b="1" dirty="0">
                <a:solidFill>
                  <a:srgbClr val="336074"/>
                </a:solidFill>
                <a:latin typeface="Constantia" panose="02030602050306030303" pitchFamily="18" charset="0"/>
              </a:rPr>
              <a:t>код на переход на сайт «Навигатор» (Академия Игры)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64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BBBAAD-F950-8C70-870F-A3AAD8FC8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" y="409525"/>
            <a:ext cx="3027680" cy="3027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C7F489-04F5-A1F9-47E8-1E44373164C9}"/>
              </a:ext>
            </a:extLst>
          </p:cNvPr>
          <p:cNvSpPr txBox="1"/>
          <p:nvPr/>
        </p:nvSpPr>
        <p:spPr>
          <a:xfrm>
            <a:off x="3837940" y="1490394"/>
            <a:ext cx="367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6074"/>
                </a:solidFill>
                <a:latin typeface="Constantia" panose="02030602050306030303" pitchFamily="18" charset="0"/>
              </a:rPr>
              <a:t>QR-</a:t>
            </a:r>
            <a:r>
              <a:rPr lang="ru-RU" b="1" dirty="0">
                <a:solidFill>
                  <a:srgbClr val="336074"/>
                </a:solidFill>
                <a:latin typeface="Constantia" panose="02030602050306030303" pitchFamily="18" charset="0"/>
              </a:rPr>
              <a:t>код на переход в группу «Волонтёрские инициативы»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2099B9-9058-B082-6A24-698620AC1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" y="3454400"/>
            <a:ext cx="3002280" cy="3002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F46D13-D1A3-8719-9000-3E0D465B5D24}"/>
              </a:ext>
            </a:extLst>
          </p:cNvPr>
          <p:cNvSpPr txBox="1"/>
          <p:nvPr/>
        </p:nvSpPr>
        <p:spPr>
          <a:xfrm>
            <a:off x="3561080" y="4721275"/>
            <a:ext cx="465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6074"/>
                </a:solidFill>
                <a:latin typeface="Constantia" panose="02030602050306030303" pitchFamily="18" charset="0"/>
              </a:rPr>
              <a:t>QR-</a:t>
            </a:r>
            <a:r>
              <a:rPr lang="ru-RU" b="1" dirty="0">
                <a:solidFill>
                  <a:srgbClr val="336074"/>
                </a:solidFill>
                <a:latin typeface="Constantia" panose="02030602050306030303" pitchFamily="18" charset="0"/>
              </a:rPr>
              <a:t>код на переход в группу </a:t>
            </a:r>
          </a:p>
          <a:p>
            <a:pPr algn="ctr"/>
            <a:r>
              <a:rPr lang="ru-RU" b="1" dirty="0">
                <a:solidFill>
                  <a:srgbClr val="336074"/>
                </a:solidFill>
                <a:latin typeface="Constantia" panose="02030602050306030303" pitchFamily="18" charset="0"/>
              </a:rPr>
              <a:t>«Дом детского творчества </a:t>
            </a:r>
            <a:r>
              <a:rPr lang="ru-RU" b="1" i="0" dirty="0">
                <a:solidFill>
                  <a:srgbClr val="336074"/>
                </a:solidFill>
                <a:effectLst/>
                <a:latin typeface="Constantia" panose="02030602050306030303" pitchFamily="18" charset="0"/>
              </a:rPr>
              <a:t>| ЖД округ</a:t>
            </a:r>
            <a:r>
              <a:rPr lang="ru-RU" b="1" dirty="0">
                <a:solidFill>
                  <a:srgbClr val="336074"/>
                </a:solidFill>
                <a:latin typeface="Constantia" panose="02030602050306030303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70247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83F36D-E9C8-D02B-9170-6B779CBDA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8750" l="10000" r="90000">
                        <a14:foregroundMark x1="21563" y1="34861" x2="21875" y2="35139"/>
                        <a14:foregroundMark x1="64271" y1="4028" x2="65104" y2="3194"/>
                        <a14:foregroundMark x1="68125" y1="16250" x2="68854" y2="16806"/>
                        <a14:foregroundMark x1="41458" y1="89444" x2="57708" y2="89167"/>
                        <a14:foregroundMark x1="43333" y1="98750" x2="43333" y2="98750"/>
                        <a14:foregroundMark x1="66875" y1="98194" x2="66875" y2="98194"/>
                        <a14:foregroundMark x1="70938" y1="30694" x2="73958" y2="36806"/>
                        <a14:foregroundMark x1="73958" y1="36806" x2="76771" y2="49861"/>
                        <a14:foregroundMark x1="76771" y1="49861" x2="76146" y2="52083"/>
                        <a14:foregroundMark x1="78542" y1="39861" x2="77188" y2="5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32" y="1004104"/>
            <a:ext cx="6173336" cy="4630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5EF1FA-4659-054D-141B-47F1F7026F6B}"/>
              </a:ext>
            </a:extLst>
          </p:cNvPr>
          <p:cNvSpPr txBox="1"/>
          <p:nvPr/>
        </p:nvSpPr>
        <p:spPr>
          <a:xfrm>
            <a:off x="3510280" y="480884"/>
            <a:ext cx="517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4D7486"/>
                </a:solidFill>
                <a:latin typeface="Constantia" panose="02030602050306030303" pitchFamily="18" charset="0"/>
              </a:rPr>
              <a:t>«Волонтёрские Инициативы»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22CFFC-93C7-712B-18A0-018A6536959C}"/>
              </a:ext>
            </a:extLst>
          </p:cNvPr>
          <p:cNvSpPr txBox="1"/>
          <p:nvPr/>
        </p:nvSpPr>
        <p:spPr>
          <a:xfrm>
            <a:off x="3830320" y="5915451"/>
            <a:ext cx="453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Constantia" panose="02030602050306030303" pitchFamily="18" charset="0"/>
              </a:rPr>
              <a:t>Интересно, весело, полезно!</a:t>
            </a:r>
          </a:p>
        </p:txBody>
      </p:sp>
    </p:spTree>
    <p:extLst>
      <p:ext uri="{BB962C8B-B14F-4D97-AF65-F5344CB8AC3E}">
        <p14:creationId xmlns:p14="http://schemas.microsoft.com/office/powerpoint/2010/main" val="342416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212</Words>
  <Application>Microsoft Office PowerPoint</Application>
  <PresentationFormat>Широкоэкранный</PresentationFormat>
  <Paragraphs>22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Constantia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Синюгина</dc:creator>
  <cp:lastModifiedBy>Виктория Синюгина</cp:lastModifiedBy>
  <cp:revision>1</cp:revision>
  <dcterms:created xsi:type="dcterms:W3CDTF">2023-09-12T08:07:18Z</dcterms:created>
  <dcterms:modified xsi:type="dcterms:W3CDTF">2023-09-12T09:57:11Z</dcterms:modified>
</cp:coreProperties>
</file>