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Montserrat" panose="00000500000000000000" pitchFamily="2" charset="-52"/>
      <p:regular r:id="rId13"/>
      <p:bold r:id="rId14"/>
      <p:italic r:id="rId15"/>
      <p:boldItalic r:id="rId16"/>
    </p:embeddedFont>
    <p:embeddedFont>
      <p:font typeface="Montserrat Black" panose="00000A00000000000000" pitchFamily="2" charset="-52"/>
      <p:bold r:id="rId17"/>
      <p:boldItalic r:id="rId18"/>
    </p:embeddedFont>
    <p:embeddedFont>
      <p:font typeface="Montserrat ExtraBold" panose="00000900000000000000" pitchFamily="2" charset="-52"/>
      <p:bold r:id="rId19"/>
      <p:boldItalic r:id="rId20"/>
    </p:embeddedFont>
    <p:embeddedFont>
      <p:font typeface="Montserrat SemiBold" panose="00000700000000000000" pitchFamily="2" charset="-52"/>
      <p:regular r:id="rId21"/>
      <p:bold r:id="rId22"/>
      <p:italic r:id="rId23"/>
      <p:boldItalic r:id="rId24"/>
    </p:embeddedFont>
    <p:embeddedFont>
      <p:font typeface="PT Sans" panose="020B0503020203020204" pitchFamily="34" charset="-52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i9UBovmY4iNpKhDI8WJPxHsutL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3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font" Target="fonts/font18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font" Target="fonts/font20.fntdata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font" Target="fonts/font19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358900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9958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0309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3496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525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1043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8533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4.jpg"/><Relationship Id="rId5" Type="http://schemas.openxmlformats.org/officeDocument/2006/relationships/image" Target="../media/image7.pn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rugby_region92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www.facebook.com/groups/rugby.region9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rugby_region92" TargetMode="External"/><Relationship Id="rId5" Type="http://schemas.openxmlformats.org/officeDocument/2006/relationships/image" Target="../media/image7.png"/><Relationship Id="rId10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region92@rugby.ru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 descr="C:\Users\Соня\Desktop\Мывместе 2\Шаблон\Ресурс 2@2x.png"/>
          <p:cNvPicPr preferRelativeResize="0"/>
          <p:nvPr/>
        </p:nvPicPr>
        <p:blipFill rotWithShape="1">
          <a:blip r:embed="rId4">
            <a:alphaModFix/>
          </a:blip>
          <a:srcRect r="8464"/>
          <a:stretch/>
        </p:blipFill>
        <p:spPr>
          <a:xfrm>
            <a:off x="0" y="0"/>
            <a:ext cx="1221798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 descr="C:\Users\Соня\Desktop\Мывместе 2\Шаблон\Элементы\Ресурс 6@2x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00020" y="2371725"/>
            <a:ext cx="6889750" cy="211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 descr="C:\Users\Соня\Desktop\Мывместе 2\Шаблон\Элементы\Ресурс 5@2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95999" y="3169162"/>
            <a:ext cx="3911600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/>
          <p:nvPr/>
        </p:nvSpPr>
        <p:spPr>
          <a:xfrm>
            <a:off x="3992646" y="2625413"/>
            <a:ext cx="8104498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i="0" u="none" strike="noStrike" cap="none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МЕЖДУНАРОДНАЯ ПРЕМИЯ </a:t>
            </a:r>
            <a:endParaRPr sz="2600" b="1" i="0" u="none" strike="noStrike" cap="none" dirty="0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6202809" y="3904662"/>
            <a:ext cx="376737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dirty="0">
                <a:solidFill>
                  <a:srgbClr val="FF954D"/>
                </a:solidFill>
                <a:latin typeface="Montserrat"/>
                <a:ea typeface="Montserrat"/>
                <a:cs typeface="Montserrat"/>
                <a:sym typeface="Montserrat"/>
              </a:rPr>
              <a:t>РЕГИОНАЛЬНЫЙ ЭТАП</a:t>
            </a:r>
            <a:endParaRPr sz="2200" b="1" dirty="0">
              <a:solidFill>
                <a:srgbClr val="FF954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604921" y="4964050"/>
            <a:ext cx="3567029" cy="2443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4600020" y="5125128"/>
            <a:ext cx="5715000" cy="437607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4600020" y="5600699"/>
            <a:ext cx="5715000" cy="437607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4476795" y="6064026"/>
            <a:ext cx="5715000" cy="437607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1100" b="1" dirty="0">
                <a:solidFill>
                  <a:schemeClr val="accent2"/>
                </a:solidFill>
                <a:latin typeface="+mj-lt"/>
              </a:rPr>
              <a:t>РЕГИОНАЛЬНАЯ ФИЗКУЛЬТУРНО-СПОРТИВНАЯ ОБЩЕСТВЕННАЯ ОРГАНИЗАЦИЯ «СЕВАСТОПОЛЬСКАЯ ГОРОДСКАЯ ФЕДЕРАЦИЯ РЕГБИ»</a:t>
            </a:r>
          </a:p>
        </p:txBody>
      </p:sp>
      <p:sp>
        <p:nvSpPr>
          <p:cNvPr id="97" name="Google Shape;97;p1"/>
          <p:cNvSpPr/>
          <p:nvPr/>
        </p:nvSpPr>
        <p:spPr>
          <a:xfrm>
            <a:off x="5062622" y="5030024"/>
            <a:ext cx="5132938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FF954D"/>
                </a:solidFill>
                <a:latin typeface="Montserrat"/>
                <a:sym typeface="Montserrat"/>
              </a:rPr>
              <a:t>РЕГБИЙНАЯ ШКОЛЬНАЯ ЛИГА</a:t>
            </a:r>
            <a:endParaRPr dirty="0"/>
          </a:p>
        </p:txBody>
      </p:sp>
      <p:sp>
        <p:nvSpPr>
          <p:cNvPr id="98" name="Google Shape;98;p1"/>
          <p:cNvSpPr/>
          <p:nvPr/>
        </p:nvSpPr>
        <p:spPr>
          <a:xfrm>
            <a:off x="5062622" y="5548189"/>
            <a:ext cx="5132938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FF954D"/>
                </a:solidFill>
                <a:latin typeface="Montserrat"/>
                <a:sym typeface="Montserrat"/>
              </a:rPr>
              <a:t>ЗДОРОВЬЕ НАЦИИ</a:t>
            </a:r>
            <a:endParaRPr dirty="0"/>
          </a:p>
        </p:txBody>
      </p:sp>
      <p:sp>
        <p:nvSpPr>
          <p:cNvPr id="99" name="Google Shape;99;p1"/>
          <p:cNvSpPr/>
          <p:nvPr/>
        </p:nvSpPr>
        <p:spPr>
          <a:xfrm>
            <a:off x="5047314" y="6053599"/>
            <a:ext cx="5267706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" descr="C:\Users\Соня\Desktop\Мывместе 2\Шаблон\Элементы\Ресурс 12@2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777" y="1915166"/>
            <a:ext cx="6674287" cy="396206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/>
          <p:nvPr/>
        </p:nvSpPr>
        <p:spPr>
          <a:xfrm>
            <a:off x="-53900" y="-38893"/>
            <a:ext cx="12245900" cy="69357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5080799" y="1292738"/>
            <a:ext cx="2099474" cy="461665"/>
          </a:xfrm>
          <a:prstGeom prst="roundRect">
            <a:avLst>
              <a:gd name="adj" fmla="val 50000"/>
            </a:avLst>
          </a:prstGeom>
          <a:solidFill>
            <a:srgbClr val="FF9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lt1"/>
                </a:solidFill>
                <a:latin typeface="+mn-lt"/>
                <a:ea typeface="Calibri"/>
                <a:cs typeface="Calibri"/>
                <a:sym typeface="Calibri"/>
              </a:rPr>
              <a:t>РЕГБИЙНАЯ ШКОЛЬНАЯ ЛИГА</a:t>
            </a:r>
            <a:endParaRPr b="1" dirty="0">
              <a:solidFill>
                <a:schemeClr val="lt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4308491" y="443060"/>
            <a:ext cx="35750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О ПРОЕКТЕ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Google Shape;109;p2" descr="C:\Users\Соня\Desktop\Мывместе 2\Шаблон\Элементы\Ресурс 11@2x.png"/>
          <p:cNvPicPr preferRelativeResize="0"/>
          <p:nvPr/>
        </p:nvPicPr>
        <p:blipFill rotWithShape="1">
          <a:blip r:embed="rId5">
            <a:alphaModFix/>
          </a:blip>
          <a:srcRect r="58451" b="40180"/>
          <a:stretch/>
        </p:blipFill>
        <p:spPr>
          <a:xfrm>
            <a:off x="-53900" y="-77786"/>
            <a:ext cx="4443020" cy="3599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" descr="C:\Users\Соня\Desktop\Мывместе 2\Шаблон\Элементы\Ресурс 15@2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5460" y="2671760"/>
            <a:ext cx="3673853" cy="623908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"/>
          <p:cNvSpPr txBox="1"/>
          <p:nvPr/>
        </p:nvSpPr>
        <p:spPr>
          <a:xfrm>
            <a:off x="278562" y="2758801"/>
            <a:ext cx="3776365" cy="733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23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Актуальность и социальная значимость проекта:</a:t>
            </a:r>
            <a:br>
              <a:rPr lang="ru-RU" sz="15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500" dirty="0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12" name="Google Shape;112;p2" descr="C:\Users\Соня\Desktop\Мывместе 2\Шаблон\Элементы\Ресурс 20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796414" y="4316051"/>
            <a:ext cx="3402484" cy="2541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" descr="C:\Users\Соня\Desktop\Мывместе 2\Шаблон\Элементы\Ресурс 12@2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71106" y="965200"/>
            <a:ext cx="4369177" cy="4771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" descr="C:\Users\Соня\Desktop\Мывместе 2\Шаблон\Элементы\Ресурс 16@2x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441749" y="2758801"/>
            <a:ext cx="2374195" cy="2461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" descr="C:\Users\Соня\Desktop\Мывместе 2\Шаблон\Элементы\Ресурс 4@2x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312077" y="200114"/>
            <a:ext cx="1460500" cy="242946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"/>
          <p:cNvSpPr txBox="1"/>
          <p:nvPr/>
        </p:nvSpPr>
        <p:spPr>
          <a:xfrm>
            <a:off x="4061826" y="2664580"/>
            <a:ext cx="4157146" cy="733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lvl="0" algn="just">
              <a:buClr>
                <a:schemeClr val="dk1"/>
              </a:buClr>
              <a:buSzPts val="1400"/>
            </a:pPr>
            <a:r>
              <a:rPr lang="ru-RU" sz="1600" dirty="0">
                <a:solidFill>
                  <a:schemeClr val="tx1"/>
                </a:solidFill>
                <a:latin typeface="Montserrat SemiBold" panose="00000700000000000000" pitchFamily="2" charset="-52"/>
              </a:rPr>
              <a:t>Актуальность проекта заключается в вовлечении детей и подростков в новый для города </a:t>
            </a:r>
            <a:r>
              <a:rPr lang="ru-RU" sz="1800" dirty="0">
                <a:solidFill>
                  <a:schemeClr val="tx1"/>
                </a:solidFill>
                <a:latin typeface="Montserrat SemiBold" panose="00000700000000000000" pitchFamily="2" charset="-52"/>
              </a:rPr>
              <a:t>Севастополя</a:t>
            </a:r>
            <a:r>
              <a:rPr lang="ru-RU" sz="1600" dirty="0">
                <a:solidFill>
                  <a:schemeClr val="tx1"/>
                </a:solidFill>
                <a:latin typeface="Montserrat SemiBold" panose="00000700000000000000" pitchFamily="2" charset="-52"/>
              </a:rPr>
              <a:t> вид спорта - регби. Занятия регби способствует укреплению здоровья, развитию тактического интеллекта и командного взаимодействия.</a:t>
            </a:r>
            <a:endParaRPr sz="1500" dirty="0">
              <a:solidFill>
                <a:schemeClr val="tx1"/>
              </a:solidFill>
              <a:latin typeface="Montserrat SemiBold" panose="00000700000000000000" pitchFamily="2" charset="-52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17" name="Google Shape;117;p2" descr="C:\Users\Соня\Desktop\Мывместе 2\Шаблон\Элементы\Ресурс 15@2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2745" y="3415316"/>
            <a:ext cx="3639176" cy="623908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"/>
          <p:cNvSpPr txBox="1"/>
          <p:nvPr/>
        </p:nvSpPr>
        <p:spPr>
          <a:xfrm>
            <a:off x="353459" y="3541742"/>
            <a:ext cx="2833342" cy="683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18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Целевая аудитория:</a:t>
            </a:r>
            <a:br>
              <a:rPr lang="ru-RU" sz="15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5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19" name="Google Shape;119;p2" descr="C:\Users\Соня\Desktop\Мывместе 2\Шаблон\Элементы\Ресурс 15@2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5460" y="4166395"/>
            <a:ext cx="3696308" cy="623908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"/>
          <p:cNvSpPr txBox="1"/>
          <p:nvPr/>
        </p:nvSpPr>
        <p:spPr>
          <a:xfrm>
            <a:off x="376057" y="4292848"/>
            <a:ext cx="3484744" cy="559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18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Цель:</a:t>
            </a:r>
            <a:endParaRPr sz="15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21" name="Google Shape;121;p2" descr="C:\Users\Соня\Desktop\Мывместе 2\Шаблон\Элементы\Ресурс 15@2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2744" y="5012493"/>
            <a:ext cx="3696308" cy="623908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"/>
          <p:cNvSpPr txBox="1"/>
          <p:nvPr/>
        </p:nvSpPr>
        <p:spPr>
          <a:xfrm>
            <a:off x="403437" y="5105454"/>
            <a:ext cx="3528483" cy="559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18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Задачи:</a:t>
            </a:r>
            <a:endParaRPr sz="15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3" name="Google Shape;123;p2"/>
          <p:cNvSpPr txBox="1"/>
          <p:nvPr/>
        </p:nvSpPr>
        <p:spPr>
          <a:xfrm>
            <a:off x="4129620" y="3375673"/>
            <a:ext cx="4137042" cy="623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>
              <a:buClr>
                <a:schemeClr val="dk1"/>
              </a:buClr>
              <a:buSzPts val="1400"/>
            </a:pPr>
            <a:br>
              <a:rPr lang="ru-RU" sz="1000" dirty="0">
                <a:solidFill>
                  <a:schemeClr val="dk1"/>
                </a:solidFill>
                <a:latin typeface="+mn-lt"/>
                <a:ea typeface="Montserrat SemiBold"/>
                <a:cs typeface="Montserrat SemiBold"/>
                <a:sym typeface="Montserrat SemiBold"/>
              </a:rPr>
            </a:br>
            <a:r>
              <a:rPr lang="ru-RU" sz="1100" dirty="0">
                <a:solidFill>
                  <a:schemeClr val="dk1"/>
                </a:solidFill>
                <a:latin typeface="Montserrat SemiBold" panose="00000700000000000000" pitchFamily="2" charset="-52"/>
                <a:ea typeface="Montserrat SemiBold"/>
                <a:cs typeface="Montserrat SemiBold"/>
                <a:sym typeface="Montserrat SemiBold"/>
              </a:rPr>
              <a:t>школьники от 9 до 16 лет</a:t>
            </a:r>
            <a:r>
              <a:rPr lang="ru-RU" sz="1000" dirty="0">
                <a:solidFill>
                  <a:schemeClr val="dk1"/>
                </a:solidFill>
                <a:latin typeface="+mn-lt"/>
                <a:ea typeface="Montserrat SemiBold"/>
                <a:cs typeface="Montserrat SemiBold"/>
                <a:sym typeface="Montserrat SemiBold"/>
              </a:rPr>
              <a:t>.</a:t>
            </a:r>
            <a:endParaRPr sz="1000" dirty="0">
              <a:solidFill>
                <a:schemeClr val="accent6"/>
              </a:solidFill>
              <a:latin typeface="+mn-lt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4" name="Google Shape;124;p2"/>
          <p:cNvSpPr txBox="1"/>
          <p:nvPr/>
        </p:nvSpPr>
        <p:spPr>
          <a:xfrm>
            <a:off x="4098398" y="3967177"/>
            <a:ext cx="4084001" cy="733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ts val="1400"/>
            </a:pPr>
            <a:r>
              <a:rPr lang="ru-RU" sz="1050" dirty="0">
                <a:solidFill>
                  <a:schemeClr val="dk1"/>
                </a:solidFill>
                <a:latin typeface="Montserrat SemiBold" panose="00000700000000000000" pitchFamily="2" charset="-52"/>
                <a:sym typeface="Montserrat SemiBold"/>
              </a:rPr>
              <a:t>У</a:t>
            </a:r>
            <a:r>
              <a:rPr lang="ru-RU" sz="1050" dirty="0">
                <a:solidFill>
                  <a:srgbClr val="212529"/>
                </a:solidFill>
                <a:latin typeface="Montserrat SemiBold" panose="00000700000000000000" pitchFamily="2" charset="-52"/>
              </a:rPr>
              <a:t>величение до 70% количества школьников, а также членов их семей, систематически занимающихся физической культурой и спортом. Подготовка школьников для участия в соревнованиях разных уровней. </a:t>
            </a:r>
          </a:p>
        </p:txBody>
      </p:sp>
      <p:sp>
        <p:nvSpPr>
          <p:cNvPr id="125" name="Google Shape;125;p2"/>
          <p:cNvSpPr txBox="1"/>
          <p:nvPr/>
        </p:nvSpPr>
        <p:spPr>
          <a:xfrm>
            <a:off x="4160641" y="5018526"/>
            <a:ext cx="3981474" cy="1569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lvl="0">
              <a:buClr>
                <a:schemeClr val="dk1"/>
              </a:buClr>
              <a:buSzPts val="1400"/>
            </a:pPr>
            <a:r>
              <a:rPr lang="ru-RU" sz="1100" dirty="0">
                <a:solidFill>
                  <a:srgbClr val="282828"/>
                </a:solidFill>
                <a:latin typeface="Montserrat SemiBold" panose="00000700000000000000" pitchFamily="2" charset="-52"/>
              </a:rPr>
              <a:t>1.Проведение ознакомительных занятий и  обучающих тренировок для учеников 3-9 классов по Тег-Регби проекта «Регбийная школьная лига»</a:t>
            </a:r>
            <a:br>
              <a:rPr lang="ru-RU" sz="1100" dirty="0">
                <a:solidFill>
                  <a:srgbClr val="282828"/>
                </a:solidFill>
                <a:latin typeface="Montserrat SemiBold" panose="00000700000000000000" pitchFamily="2" charset="-52"/>
              </a:rPr>
            </a:br>
            <a:endParaRPr lang="ru-RU" sz="1100" dirty="0">
              <a:solidFill>
                <a:srgbClr val="282828"/>
              </a:solidFill>
              <a:latin typeface="Montserrat SemiBold" panose="00000700000000000000" pitchFamily="2" charset="-52"/>
            </a:endParaRPr>
          </a:p>
          <a:p>
            <a:pPr lvl="0" algn="just">
              <a:buClr>
                <a:schemeClr val="dk1"/>
              </a:buClr>
              <a:buSzPts val="1400"/>
            </a:pPr>
            <a:r>
              <a:rPr lang="ru-RU" sz="1100" dirty="0">
                <a:solidFill>
                  <a:srgbClr val="282828"/>
                </a:solidFill>
                <a:latin typeface="Montserrat SemiBold" panose="00000700000000000000" pitchFamily="2" charset="-52"/>
              </a:rPr>
              <a:t>2.Организация и проведение соревнований в рамках проекта "Регбийная школьная лига" по Тег-Регби</a:t>
            </a:r>
            <a:br>
              <a:rPr lang="ru-RU" sz="1100" dirty="0">
                <a:solidFill>
                  <a:srgbClr val="282828"/>
                </a:solidFill>
                <a:latin typeface="Montserrat SemiBold" panose="00000700000000000000" pitchFamily="2" charset="-52"/>
              </a:rPr>
            </a:br>
            <a:endParaRPr lang="ru-RU" sz="1100" dirty="0">
              <a:solidFill>
                <a:srgbClr val="282828"/>
              </a:solidFill>
              <a:latin typeface="Montserrat SemiBold" panose="00000700000000000000" pitchFamily="2" charset="-52"/>
            </a:endParaRPr>
          </a:p>
          <a:p>
            <a:pPr lvl="0">
              <a:buClr>
                <a:schemeClr val="dk1"/>
              </a:buClr>
              <a:buSzPts val="1400"/>
            </a:pPr>
            <a:r>
              <a:rPr lang="ru-RU" sz="1100" dirty="0">
                <a:solidFill>
                  <a:srgbClr val="282828"/>
                </a:solidFill>
                <a:latin typeface="Montserrat SemiBold" panose="00000700000000000000" pitchFamily="2" charset="-52"/>
              </a:rPr>
              <a:t>3.Обеспечение инвентарем школ, участвующих в проекте</a:t>
            </a:r>
          </a:p>
          <a:p>
            <a:pPr marL="342900" lvl="0" indent="-342900">
              <a:buClr>
                <a:schemeClr val="dk1"/>
              </a:buClr>
              <a:buSzPts val="1400"/>
              <a:buAutoNum type="arabicPeriod"/>
            </a:pPr>
            <a:endParaRPr lang="ru-RU" dirty="0">
              <a:solidFill>
                <a:srgbClr val="282828"/>
              </a:solidFill>
              <a:latin typeface="PT Sans"/>
            </a:endParaRPr>
          </a:p>
          <a:p>
            <a:pPr marL="342900" lvl="0" indent="-342900">
              <a:buClr>
                <a:schemeClr val="dk1"/>
              </a:buClr>
              <a:buSzPts val="1400"/>
              <a:buAutoNum type="arabicPeriod"/>
            </a:pPr>
            <a:endParaRPr lang="ru-RU" dirty="0">
              <a:solidFill>
                <a:srgbClr val="282828"/>
              </a:solidFill>
              <a:latin typeface="PT Sans"/>
            </a:endParaRPr>
          </a:p>
          <a:p>
            <a:pPr marL="342900" lvl="0" indent="-342900">
              <a:buClr>
                <a:schemeClr val="dk1"/>
              </a:buClr>
              <a:buSzPts val="1400"/>
              <a:buAutoNum type="arabicPeriod"/>
            </a:pPr>
            <a:endParaRPr sz="1500" dirty="0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6" name="Google Shape;126;p2"/>
          <p:cNvSpPr txBox="1"/>
          <p:nvPr/>
        </p:nvSpPr>
        <p:spPr>
          <a:xfrm>
            <a:off x="9190397" y="2498502"/>
            <a:ext cx="2438252" cy="4198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фото</a:t>
            </a:r>
            <a:br>
              <a:rPr lang="ru-RU" sz="15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500" dirty="0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888" y="2519721"/>
            <a:ext cx="3929111" cy="258573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3" descr="C:\Users\Соня\Desktop\Мывместе 2\Шаблон\Элементы\Ресурс 12@2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777" y="1915166"/>
            <a:ext cx="6674287" cy="396206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3"/>
          <p:cNvSpPr/>
          <p:nvPr/>
        </p:nvSpPr>
        <p:spPr>
          <a:xfrm>
            <a:off x="-53900" y="-77786"/>
            <a:ext cx="12245900" cy="69357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3"/>
          <p:cNvSpPr/>
          <p:nvPr/>
        </p:nvSpPr>
        <p:spPr>
          <a:xfrm>
            <a:off x="5080799" y="1292738"/>
            <a:ext cx="2099474" cy="461665"/>
          </a:xfrm>
          <a:prstGeom prst="roundRect">
            <a:avLst>
              <a:gd name="adj" fmla="val 50000"/>
            </a:avLst>
          </a:prstGeom>
          <a:solidFill>
            <a:srgbClr val="FF9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3"/>
          <p:cNvSpPr/>
          <p:nvPr/>
        </p:nvSpPr>
        <p:spPr>
          <a:xfrm>
            <a:off x="4308491" y="443060"/>
            <a:ext cx="35750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О ПРОЕКТЕ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3"/>
          <p:cNvSpPr txBox="1"/>
          <p:nvPr/>
        </p:nvSpPr>
        <p:spPr>
          <a:xfrm>
            <a:off x="4912938" y="1366755"/>
            <a:ext cx="2680936" cy="31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</a:pPr>
            <a:r>
              <a:rPr lang="ru-RU" sz="1200" dirty="0"/>
              <a:t>РЕГБИЙНАЯ ШКОЛЬНАЯ ЛИГА</a:t>
            </a:r>
            <a:endParaRPr sz="1200" dirty="0"/>
          </a:p>
        </p:txBody>
      </p:sp>
      <p:pic>
        <p:nvPicPr>
          <p:cNvPr id="136" name="Google Shape;136;p3" descr="C:\Users\Соня\Desktop\Мывместе 2\Шаблон\Элементы\Ресурс 11@2x.png"/>
          <p:cNvPicPr preferRelativeResize="0"/>
          <p:nvPr/>
        </p:nvPicPr>
        <p:blipFill rotWithShape="1">
          <a:blip r:embed="rId5">
            <a:alphaModFix/>
          </a:blip>
          <a:srcRect r="58451" b="40180"/>
          <a:stretch/>
        </p:blipFill>
        <p:spPr>
          <a:xfrm>
            <a:off x="-53900" y="-77786"/>
            <a:ext cx="4443020" cy="3599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3" descr="C:\Users\Соня\Desktop\Мывместе 2\Шаблон\Элементы\Ресурс 15@2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2949" y="2135377"/>
            <a:ext cx="6777942" cy="345189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3"/>
          <p:cNvSpPr txBox="1"/>
          <p:nvPr/>
        </p:nvSpPr>
        <p:spPr>
          <a:xfrm>
            <a:off x="822495" y="2209396"/>
            <a:ext cx="6454450" cy="2034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5600" b="1" dirty="0">
                <a:solidFill>
                  <a:schemeClr val="dk1"/>
                </a:solidFill>
                <a:latin typeface="Montserrat SemiBold" panose="00000700000000000000" pitchFamily="2" charset="-52"/>
                <a:ea typeface="Montserrat SemiBold"/>
                <a:cs typeface="Montserrat SemiBold"/>
                <a:sym typeface="Montserrat SemiBold"/>
              </a:rPr>
              <a:t>Основные мероприятия:</a:t>
            </a:r>
            <a:br>
              <a:rPr lang="ru-RU" sz="5600" b="1" dirty="0">
                <a:solidFill>
                  <a:schemeClr val="dk1"/>
                </a:solidFill>
                <a:latin typeface="Montserrat SemiBold" panose="00000700000000000000" pitchFamily="2" charset="-52"/>
                <a:ea typeface="Montserrat SemiBold"/>
                <a:cs typeface="Montserrat SemiBold"/>
                <a:sym typeface="Montserrat SemiBold"/>
              </a:rPr>
            </a:br>
            <a:endParaRPr sz="5600" b="1" dirty="0">
              <a:latin typeface="Montserrat SemiBold" panose="00000700000000000000" pitchFamily="2" charset="-52"/>
            </a:endParaRPr>
          </a:p>
          <a:p>
            <a:pPr marL="342900" lvl="0" indent="-342900">
              <a:lnSpc>
                <a:spcPct val="120000"/>
              </a:lnSpc>
              <a:buSzPts val="1400"/>
              <a:buFont typeface="Arial"/>
              <a:buAutoNum type="arabicPeriod"/>
            </a:pPr>
            <a:r>
              <a:rPr lang="ru-RU" sz="4200" dirty="0">
                <a:solidFill>
                  <a:schemeClr val="tx1"/>
                </a:solidFill>
                <a:latin typeface="Montserrat SemiBold" panose="00000700000000000000" pitchFamily="2" charset="-52"/>
              </a:rPr>
              <a:t>Проведение ознакомительных занятий и  обучающих тренировок для учеников 3-9 классов по Тег-Регби проекта «Регбийная школьная лига».</a:t>
            </a:r>
          </a:p>
          <a:p>
            <a:pPr marL="342900" lvl="0" indent="-342900">
              <a:lnSpc>
                <a:spcPct val="120000"/>
              </a:lnSpc>
              <a:buSzPts val="1400"/>
              <a:buFont typeface="Arial"/>
              <a:buAutoNum type="arabicPeriod"/>
            </a:pPr>
            <a:r>
              <a:rPr lang="ru-RU" sz="4200" dirty="0">
                <a:solidFill>
                  <a:schemeClr val="tx1"/>
                </a:solidFill>
                <a:latin typeface="Montserrat SemiBold" panose="00000700000000000000" pitchFamily="2" charset="-52"/>
              </a:rPr>
              <a:t>Проведение семинара для учителей по физической культуре.</a:t>
            </a:r>
          </a:p>
          <a:p>
            <a:pPr marL="342900" lvl="0" indent="-342900">
              <a:lnSpc>
                <a:spcPct val="120000"/>
              </a:lnSpc>
              <a:buSzPts val="1400"/>
              <a:buFont typeface="Arial"/>
              <a:buAutoNum type="arabicPeriod"/>
            </a:pPr>
            <a:r>
              <a:rPr lang="ru-RU" sz="4200" dirty="0">
                <a:solidFill>
                  <a:schemeClr val="tx1"/>
                </a:solidFill>
                <a:latin typeface="Montserrat SemiBold" panose="00000700000000000000" pitchFamily="2" charset="-52"/>
              </a:rPr>
              <a:t>Обеспечение инвентарем школ, участвующих в проекте.</a:t>
            </a:r>
          </a:p>
          <a:p>
            <a:pPr marL="342900" lvl="0" indent="-342900">
              <a:lnSpc>
                <a:spcPct val="120000"/>
              </a:lnSpc>
              <a:buSzPts val="1400"/>
              <a:buFont typeface="Arial"/>
              <a:buAutoNum type="arabicPeriod"/>
            </a:pPr>
            <a:r>
              <a:rPr lang="ru-RU" sz="4200" dirty="0">
                <a:solidFill>
                  <a:schemeClr val="tx1"/>
                </a:solidFill>
                <a:latin typeface="Montserrat SemiBold" panose="00000700000000000000" pitchFamily="2" charset="-52"/>
              </a:rPr>
              <a:t>Организация тренировочного процесса для учеников 3-9 классов по ТЕГ-Регби проекта «Регбийная школьная лига».</a:t>
            </a:r>
          </a:p>
          <a:p>
            <a:pPr marL="342900" lvl="0" indent="-342900">
              <a:lnSpc>
                <a:spcPct val="120000"/>
              </a:lnSpc>
              <a:buSzPts val="1400"/>
              <a:buFont typeface="Arial"/>
              <a:buAutoNum type="arabicPeriod"/>
            </a:pPr>
            <a:r>
              <a:rPr lang="ru-RU" sz="4200" dirty="0">
                <a:solidFill>
                  <a:schemeClr val="tx1"/>
                </a:solidFill>
                <a:latin typeface="Montserrat SemiBold" panose="00000700000000000000" pitchFamily="2" charset="-52"/>
              </a:rPr>
              <a:t>Организация и проведение соревнований в рамках проекта "Регбийная школьная лига" по Тег-Регби.</a:t>
            </a:r>
          </a:p>
          <a:p>
            <a:pPr lvl="0">
              <a:lnSpc>
                <a:spcPct val="170000"/>
              </a:lnSpc>
              <a:buSzPts val="1400"/>
            </a:pPr>
            <a:endParaRPr lang="ru-RU" dirty="0">
              <a:solidFill>
                <a:srgbClr val="282828"/>
              </a:solidFill>
              <a:latin typeface="+mn-lt"/>
            </a:endParaRPr>
          </a:p>
          <a:p>
            <a:pPr lvl="0">
              <a:spcBef>
                <a:spcPts val="360"/>
              </a:spcBef>
              <a:buClr>
                <a:schemeClr val="lt1"/>
              </a:buClr>
              <a:buSzPts val="1800"/>
            </a:pPr>
            <a:br>
              <a:rPr lang="ru-RU" sz="18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800" dirty="0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39" name="Google Shape;139;p3" descr="C:\Users\Соня\Desktop\Мывместе 2\Шаблон\Элементы\Ресурс 20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796414" y="4316051"/>
            <a:ext cx="3402484" cy="2541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3" descr="C:\Users\Соня\Desktop\Мывместе 2\Шаблон\Элементы\Ресурс 12@2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02882" y="1432755"/>
            <a:ext cx="4369177" cy="4942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3" descr="C:\Users\Соня\Desktop\Мывместе 2\Шаблон\Элементы\Ресурс 16@2x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610768" y="2551980"/>
            <a:ext cx="2683956" cy="2535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3" descr="C:\Users\Соня\Desktop\Мывместе 2\Шаблон\Элементы\Ресурс 4@2x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312077" y="200114"/>
            <a:ext cx="1460500" cy="242946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3"/>
          <p:cNvSpPr txBox="1"/>
          <p:nvPr/>
        </p:nvSpPr>
        <p:spPr>
          <a:xfrm>
            <a:off x="838522" y="4316051"/>
            <a:ext cx="6558105" cy="1191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b="1" dirty="0">
                <a:solidFill>
                  <a:schemeClr val="dk1"/>
                </a:solidFill>
                <a:latin typeface="Montserrat SemiBold" panose="00000700000000000000" pitchFamily="2" charset="-52"/>
                <a:ea typeface="Montserrat"/>
                <a:cs typeface="Montserrat"/>
                <a:sym typeface="Montserrat"/>
              </a:rPr>
              <a:t>Качественные и количественные результаты:</a:t>
            </a:r>
            <a:endParaRPr dirty="0">
              <a:latin typeface="Montserrat SemiBold" panose="00000700000000000000" pitchFamily="2" charset="-5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dirty="0"/>
          </a:p>
        </p:txBody>
      </p:sp>
      <p:sp>
        <p:nvSpPr>
          <p:cNvPr id="144" name="Google Shape;144;p3"/>
          <p:cNvSpPr txBox="1"/>
          <p:nvPr/>
        </p:nvSpPr>
        <p:spPr>
          <a:xfrm>
            <a:off x="9608923" y="3656084"/>
            <a:ext cx="984363" cy="733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фото</a:t>
            </a:r>
            <a:br>
              <a:rPr lang="ru-RU" sz="1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500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45" name="Google Shape;145;p3" descr="C:\Users\Соня\Desktop\Мывместе 2\Шаблон\Элементы\Ресурс 2@2x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-50235" y="3713139"/>
            <a:ext cx="3186460" cy="314486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209040" y="4651543"/>
            <a:ext cx="60671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Montserrat SemiBold" panose="00000700000000000000" pitchFamily="2" charset="-52"/>
              </a:rPr>
              <a:t>Популяризация вида спорта – регби среди школьников. Спортивная подготовка ребят, развитие тактического интеллекта и командного взаимодействия, развитие современных способов коммуникации со школьниками.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A8F9798-1DD3-1379-66A3-565B094B325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61872" y="2340351"/>
            <a:ext cx="4555018" cy="302125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4" descr="C:\Users\Соня\Desktop\Мывместе 2\Шаблон\Элементы\Ресурс 12@2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777" y="1915166"/>
            <a:ext cx="6674287" cy="3962064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4"/>
          <p:cNvSpPr/>
          <p:nvPr/>
        </p:nvSpPr>
        <p:spPr>
          <a:xfrm>
            <a:off x="-53900" y="-77786"/>
            <a:ext cx="12245900" cy="69357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4"/>
          <p:cNvSpPr/>
          <p:nvPr/>
        </p:nvSpPr>
        <p:spPr>
          <a:xfrm>
            <a:off x="4053901" y="1292738"/>
            <a:ext cx="4369177" cy="461665"/>
          </a:xfrm>
          <a:prstGeom prst="roundRect">
            <a:avLst>
              <a:gd name="adj" fmla="val 50000"/>
            </a:avLst>
          </a:prstGeom>
          <a:solidFill>
            <a:srgbClr val="FF9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4"/>
          <p:cNvSpPr/>
          <p:nvPr/>
        </p:nvSpPr>
        <p:spPr>
          <a:xfrm>
            <a:off x="4308491" y="443060"/>
            <a:ext cx="35750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О ПРОЕКТЕ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4"/>
          <p:cNvSpPr txBox="1"/>
          <p:nvPr/>
        </p:nvSpPr>
        <p:spPr>
          <a:xfrm>
            <a:off x="4389119" y="1366755"/>
            <a:ext cx="4043658" cy="31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</a:pPr>
            <a:r>
              <a:rPr lang="ru-RU" sz="19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МЫ В СОЦИАЛЬНЫХ СЕТЯХ</a:t>
            </a:r>
            <a:endParaRPr/>
          </a:p>
        </p:txBody>
      </p:sp>
      <p:pic>
        <p:nvPicPr>
          <p:cNvPr id="155" name="Google Shape;155;p4" descr="C:\Users\Соня\Desktop\Мывместе 2\Шаблон\Элементы\Ресурс 11@2x.png"/>
          <p:cNvPicPr preferRelativeResize="0"/>
          <p:nvPr/>
        </p:nvPicPr>
        <p:blipFill rotWithShape="1">
          <a:blip r:embed="rId5">
            <a:alphaModFix/>
          </a:blip>
          <a:srcRect r="58451" b="40180"/>
          <a:stretch/>
        </p:blipFill>
        <p:spPr>
          <a:xfrm>
            <a:off x="-53900" y="-77786"/>
            <a:ext cx="4443020" cy="3599848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4"/>
          <p:cNvSpPr txBox="1"/>
          <p:nvPr/>
        </p:nvSpPr>
        <p:spPr>
          <a:xfrm>
            <a:off x="2124289" y="2205311"/>
            <a:ext cx="8235922" cy="3832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54D"/>
              </a:buClr>
              <a:buSzPts val="1800"/>
              <a:buFont typeface="Arial"/>
              <a:buNone/>
            </a:pPr>
            <a:r>
              <a:rPr lang="ru-RU" sz="1800" b="1" dirty="0">
                <a:solidFill>
                  <a:srgbClr val="FF954D"/>
                </a:solidFill>
                <a:latin typeface="Montserrat"/>
                <a:ea typeface="Montserrat"/>
                <a:cs typeface="Montserrat"/>
                <a:sym typeface="Montserrat"/>
              </a:rPr>
              <a:t>Ссылки и QR-коды на социальные сети проекта, организации:</a:t>
            </a:r>
            <a:endParaRPr dirty="0"/>
          </a:p>
          <a:p>
            <a:pPr lvl="0">
              <a:spcBef>
                <a:spcPts val="360"/>
              </a:spcBef>
              <a:buClr>
                <a:srgbClr val="FF954D"/>
              </a:buClr>
              <a:buSzPts val="1800"/>
            </a:pPr>
            <a:r>
              <a:rPr lang="en-US" sz="1800" dirty="0">
                <a:solidFill>
                  <a:srgbClr val="FF954D"/>
                </a:solidFill>
                <a:latin typeface="Montserrat SemiBold"/>
                <a:ea typeface="Montserrat SemiBold"/>
                <a:cs typeface="Montserrat SemiBold"/>
                <a:sym typeface="Montserrat SemiBold"/>
                <a:hlinkClick r:id="rId6"/>
              </a:rPr>
              <a:t>https://vk.com/rugby_region92</a:t>
            </a:r>
            <a:endParaRPr lang="ru-RU" sz="1800" dirty="0">
              <a:solidFill>
                <a:srgbClr val="FF954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lvl="0">
              <a:spcBef>
                <a:spcPts val="360"/>
              </a:spcBef>
              <a:buClr>
                <a:srgbClr val="FF954D"/>
              </a:buClr>
              <a:buSzPts val="1800"/>
            </a:pPr>
            <a:r>
              <a:rPr lang="en-US" sz="1800" dirty="0">
                <a:solidFill>
                  <a:srgbClr val="FF954D"/>
                </a:solidFill>
                <a:latin typeface="Montserrat SemiBold"/>
                <a:ea typeface="Montserrat SemiBold"/>
                <a:cs typeface="Montserrat SemiBold"/>
                <a:sym typeface="Montserrat SemiBold"/>
                <a:hlinkClick r:id="rId7"/>
              </a:rPr>
              <a:t>https://www.facebook.com/groups/rugby.region92</a:t>
            </a:r>
            <a:endParaRPr lang="ru-RU" sz="1800" dirty="0">
              <a:solidFill>
                <a:srgbClr val="FF954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lvl="0">
              <a:spcBef>
                <a:spcPts val="360"/>
              </a:spcBef>
              <a:buClr>
                <a:srgbClr val="FF954D"/>
              </a:buClr>
              <a:buSzPts val="1800"/>
            </a:pPr>
            <a:r>
              <a:rPr lang="en-US" sz="1800" dirty="0">
                <a:solidFill>
                  <a:srgbClr val="FF954D"/>
                </a:solidFill>
                <a:latin typeface="Montserrat SemiBold"/>
                <a:ea typeface="Montserrat SemiBold"/>
                <a:cs typeface="Montserrat SemiBold"/>
                <a:sym typeface="Montserrat SemiBold"/>
                <a:hlinkClick r:id="rId8"/>
              </a:rPr>
              <a:t>https://www.instagram.com/rugby_region92</a:t>
            </a:r>
            <a:endParaRPr lang="ru-RU" sz="1800" dirty="0">
              <a:solidFill>
                <a:srgbClr val="FF954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lvl="0">
              <a:spcBef>
                <a:spcPts val="360"/>
              </a:spcBef>
              <a:buClr>
                <a:srgbClr val="FF954D"/>
              </a:buClr>
              <a:buSzPts val="1800"/>
            </a:pPr>
            <a:r>
              <a:rPr lang="en-US" sz="1800" u="sng" dirty="0">
                <a:solidFill>
                  <a:srgbClr val="0070C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https://web.telegram.org/z/#-1536710453</a:t>
            </a:r>
            <a:endParaRPr lang="ru-RU" sz="1800" u="sng" dirty="0">
              <a:solidFill>
                <a:srgbClr val="0070C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lvl="0">
              <a:spcBef>
                <a:spcPts val="360"/>
              </a:spcBef>
              <a:buClr>
                <a:srgbClr val="FF954D"/>
              </a:buClr>
              <a:buSzPts val="1800"/>
            </a:pPr>
            <a:r>
              <a:rPr lang="en-US" sz="1800" u="sng" dirty="0">
                <a:solidFill>
                  <a:srgbClr val="0070C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https://rugbysev.ru/</a:t>
            </a:r>
            <a:br>
              <a:rPr lang="ru-RU" sz="1800" dirty="0">
                <a:solidFill>
                  <a:srgbClr val="FF954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800" dirty="0">
              <a:solidFill>
                <a:srgbClr val="FF954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57" name="Google Shape;157;p4" descr="C:\Users\Соня\Desktop\Мывместе 2\Шаблон\Элементы\Ресурс 2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671100" y="-132492"/>
            <a:ext cx="1574800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4" descr="C:\Users\Соня\Desktop\Мывместе 2\Шаблон\Элементы\Ресурс 3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407252" y="393570"/>
            <a:ext cx="1460500" cy="24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4"/>
          <p:cNvSpPr/>
          <p:nvPr/>
        </p:nvSpPr>
        <p:spPr>
          <a:xfrm>
            <a:off x="1743916" y="2079411"/>
            <a:ext cx="8784798" cy="4105525"/>
          </a:xfrm>
          <a:prstGeom prst="roundRect">
            <a:avLst>
              <a:gd name="adj" fmla="val 9552"/>
            </a:avLst>
          </a:prstGeom>
          <a:noFill/>
          <a:ln w="38100" cap="flat" cmpd="sng">
            <a:solidFill>
              <a:srgbClr val="FF954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5" descr="C:\Users\Соня\Desktop\Мывместе 2\Шаблон\Элементы\Ресурс 12@2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777" y="1915166"/>
            <a:ext cx="6674287" cy="396206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5"/>
          <p:cNvSpPr/>
          <p:nvPr/>
        </p:nvSpPr>
        <p:spPr>
          <a:xfrm>
            <a:off x="-53900" y="-77786"/>
            <a:ext cx="12245900" cy="69357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5"/>
          <p:cNvSpPr/>
          <p:nvPr/>
        </p:nvSpPr>
        <p:spPr>
          <a:xfrm>
            <a:off x="398796" y="236981"/>
            <a:ext cx="7813357" cy="1692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954D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ПРИЗНАНИЕ И ВОВЛЕЧЕННОСТЬ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954D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(«ДЕЙСТВУЮЩИЕ ЛИЦА»)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p5" descr="C:\Users\Соня\Desktop\Мывместе 2\Шаблон\Элементы\Ресурс 15@2x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4777" y="1603212"/>
            <a:ext cx="10449600" cy="623908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5"/>
          <p:cNvSpPr txBox="1"/>
          <p:nvPr/>
        </p:nvSpPr>
        <p:spPr>
          <a:xfrm>
            <a:off x="824612" y="1734899"/>
            <a:ext cx="10229762" cy="550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1200" b="1" dirty="0">
                <a:solidFill>
                  <a:schemeClr val="lt1"/>
                </a:solidFill>
                <a:latin typeface="Montserrat SemiBold" panose="00000700000000000000" pitchFamily="2" charset="-52"/>
                <a:ea typeface="Montserrat"/>
                <a:cs typeface="Montserrat"/>
                <a:sym typeface="Montserrat"/>
              </a:rPr>
              <a:t>БЛАГОПОЛУЧАТЕЛИ: </a:t>
            </a:r>
            <a:r>
              <a:rPr lang="ru-RU" sz="1200" b="1" dirty="0">
                <a:solidFill>
                  <a:schemeClr val="bg1"/>
                </a:solidFill>
                <a:latin typeface="Montserrat SemiBold" panose="00000700000000000000" pitchFamily="2" charset="-52"/>
                <a:ea typeface="Montserrat"/>
                <a:cs typeface="Montserrat"/>
                <a:sym typeface="Montserrat SemiBold"/>
              </a:rPr>
              <a:t>школьники от 9 до 16 лет</a:t>
            </a:r>
            <a:r>
              <a:rPr lang="ru-RU" sz="1200" b="1" dirty="0">
                <a:solidFill>
                  <a:schemeClr val="bg1"/>
                </a:solidFill>
                <a:latin typeface="+mn-lt"/>
                <a:ea typeface="Montserrat"/>
                <a:cs typeface="Montserrat"/>
                <a:sym typeface="Montserrat SemiBold"/>
              </a:rPr>
              <a:t>.</a:t>
            </a:r>
            <a:endParaRPr sz="12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69" name="Google Shape;169;p5" descr="C:\Users\Соня\Desktop\Мывместе 2\Шаблон\Элементы\Ресурс 4@2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38189" y="326822"/>
            <a:ext cx="2234388" cy="371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5" descr="C:\Users\Соня\Desktop\Мывместе 2\Шаблон\Элементы\Ресурс 15@2x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4777" y="2387611"/>
            <a:ext cx="10449600" cy="623908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5"/>
          <p:cNvSpPr txBox="1"/>
          <p:nvPr/>
        </p:nvSpPr>
        <p:spPr>
          <a:xfrm>
            <a:off x="714696" y="2491683"/>
            <a:ext cx="10229762" cy="546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lt1"/>
              </a:buClr>
              <a:buSzPct val="100000"/>
            </a:pPr>
            <a:r>
              <a:rPr lang="ru-RU" sz="1100" b="1" dirty="0">
                <a:solidFill>
                  <a:schemeClr val="lt1"/>
                </a:solidFill>
                <a:latin typeface="Montserrat SemiBold" panose="00000700000000000000" pitchFamily="2" charset="-52"/>
                <a:ea typeface="Montserrat"/>
                <a:cs typeface="Montserrat"/>
                <a:sym typeface="Montserrat"/>
              </a:rPr>
              <a:t>ВОЛОНТЁРЫ: учителя средних общеобразовательных школ ГБОУ г. Севастополя  №12, №22, №38, №39, №40, №42, №50, №55, № 19,  «Инженерная школа», «Школа ЭКОТЕХ+», ДЮК «ЛИДЕР», тренера Федерации, волонтеры проекта №Регбийная школьная лига»</a:t>
            </a:r>
            <a:endParaRPr sz="1100" dirty="0">
              <a:latin typeface="Montserrat SemiBold" panose="00000700000000000000" pitchFamily="2" charset="-52"/>
            </a:endParaRPr>
          </a:p>
          <a:p>
            <a:pPr marL="0" marR="0" lvl="0" indent="0" algn="l" rtl="0">
              <a:spcBef>
                <a:spcPts val="187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br>
              <a:rPr lang="ru-RU" sz="1100" dirty="0">
                <a:solidFill>
                  <a:schemeClr val="lt1"/>
                </a:solidFill>
                <a:latin typeface="+mn-lt"/>
                <a:ea typeface="Montserrat SemiBold"/>
                <a:cs typeface="Montserrat SemiBold"/>
                <a:sym typeface="Montserrat SemiBold"/>
              </a:rPr>
            </a:br>
            <a:endParaRPr sz="1100" dirty="0">
              <a:solidFill>
                <a:schemeClr val="lt1"/>
              </a:solidFill>
              <a:latin typeface="+mn-lt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72" name="Google Shape;172;p5" descr="C:\Users\Соня\Desktop\Мывместе 2\Шаблон\Элементы\Ресурс 15@2x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4777" y="3157316"/>
            <a:ext cx="10449600" cy="623908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5"/>
          <p:cNvSpPr txBox="1"/>
          <p:nvPr/>
        </p:nvSpPr>
        <p:spPr>
          <a:xfrm>
            <a:off x="714696" y="3236128"/>
            <a:ext cx="10229763" cy="638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>
              <a:buClr>
                <a:schemeClr val="lt1"/>
              </a:buClr>
              <a:buSzPts val="1400"/>
            </a:pPr>
            <a:r>
              <a:rPr lang="ru-RU" sz="1100" b="1" dirty="0">
                <a:solidFill>
                  <a:schemeClr val="lt1"/>
                </a:solidFill>
                <a:latin typeface="Montserrat SemiBold" panose="00000700000000000000" pitchFamily="2" charset="-52"/>
                <a:ea typeface="Montserrat"/>
                <a:cs typeface="Montserrat"/>
                <a:sym typeface="Montserrat"/>
              </a:rPr>
              <a:t>ПАРТНЁРЫ:  ООО «КП Чистый город», Общероссийская общественная организация «Спортивная федерация (союз) регби России», ООО «</a:t>
            </a:r>
            <a:r>
              <a:rPr lang="ru-RU" sz="1200" b="1" dirty="0" err="1">
                <a:solidFill>
                  <a:schemeClr val="lt1"/>
                </a:solidFill>
                <a:latin typeface="Montserrat SemiBold" panose="00000700000000000000" pitchFamily="2" charset="-52"/>
                <a:ea typeface="Montserrat"/>
                <a:cs typeface="Montserrat"/>
                <a:sym typeface="Montserrat"/>
              </a:rPr>
              <a:t>Севтранстрест</a:t>
            </a:r>
            <a:r>
              <a:rPr lang="ru-RU" sz="1100" b="1" dirty="0">
                <a:solidFill>
                  <a:schemeClr val="lt1"/>
                </a:solidFill>
                <a:latin typeface="Montserrat SemiBold" panose="00000700000000000000" pitchFamily="2" charset="-52"/>
                <a:ea typeface="Montserrat"/>
                <a:cs typeface="Montserrat"/>
                <a:sym typeface="Montserrat"/>
              </a:rPr>
              <a:t>», ООО «Севастопольский корреспондент», ООО «Южный берег»</a:t>
            </a:r>
            <a:endParaRPr sz="1100" dirty="0">
              <a:solidFill>
                <a:schemeClr val="dk1"/>
              </a:solidFill>
              <a:latin typeface="Montserrat SemiBold" panose="00000700000000000000" pitchFamily="2" charset="-52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p5" descr="C:\Users\Соня\Desktop\Мывместе 2\Шаблон\Элементы\Ресурс 15@2x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4777" y="3909600"/>
            <a:ext cx="10449600" cy="62390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5"/>
          <p:cNvSpPr txBox="1"/>
          <p:nvPr/>
        </p:nvSpPr>
        <p:spPr>
          <a:xfrm>
            <a:off x="824612" y="4108428"/>
            <a:ext cx="10229764" cy="504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>
              <a:buClr>
                <a:schemeClr val="lt1"/>
              </a:buClr>
              <a:buSzPts val="1400"/>
            </a:pPr>
            <a:r>
              <a:rPr lang="ru-RU" sz="1200" b="1" dirty="0">
                <a:solidFill>
                  <a:schemeClr val="lt1"/>
                </a:solidFill>
                <a:latin typeface="Montserrat SemiBold" panose="00000700000000000000" pitchFamily="2" charset="-52"/>
                <a:ea typeface="Montserrat"/>
                <a:cs typeface="Montserrat"/>
                <a:sym typeface="Montserrat"/>
              </a:rPr>
              <a:t>ОРГАНЫ ВЛАСТИ: Управление по делам молодежи и спорта города Севастополя, Правительство города Севастополя</a:t>
            </a:r>
            <a:endParaRPr sz="1200" b="1" i="1" dirty="0">
              <a:solidFill>
                <a:schemeClr val="lt1"/>
              </a:solidFill>
              <a:latin typeface="Montserrat SemiBold" panose="00000700000000000000" pitchFamily="2" charset="-52"/>
              <a:ea typeface="Montserrat"/>
              <a:cs typeface="Montserrat"/>
              <a:sym typeface="Montserrat"/>
            </a:endParaRPr>
          </a:p>
        </p:txBody>
      </p:sp>
      <p:pic>
        <p:nvPicPr>
          <p:cNvPr id="176" name="Google Shape;176;p5" descr="C:\Users\Соня\Desktop\Мывместе 2\Шаблон\Элементы\Ресурс 15@2x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4777" y="4711317"/>
            <a:ext cx="10449600" cy="623909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5"/>
          <p:cNvSpPr txBox="1"/>
          <p:nvPr/>
        </p:nvSpPr>
        <p:spPr>
          <a:xfrm>
            <a:off x="771660" y="4871701"/>
            <a:ext cx="10229764" cy="50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>
              <a:buClr>
                <a:schemeClr val="lt1"/>
              </a:buClr>
              <a:buSzPts val="1400"/>
            </a:pPr>
            <a:r>
              <a:rPr lang="ru-RU" sz="1200" b="1" dirty="0">
                <a:solidFill>
                  <a:schemeClr val="lt1"/>
                </a:solidFill>
                <a:latin typeface="Montserrat SemiBold" panose="00000700000000000000" pitchFamily="2" charset="-52"/>
                <a:ea typeface="Montserrat"/>
                <a:cs typeface="Montserrat"/>
                <a:sym typeface="Montserrat"/>
              </a:rPr>
              <a:t>МЕДИА: </a:t>
            </a:r>
            <a:r>
              <a:rPr lang="ru-RU" sz="1200" b="1" dirty="0">
                <a:solidFill>
                  <a:schemeClr val="bg1"/>
                </a:solidFill>
                <a:latin typeface="Montserrat SemiBold" panose="00000700000000000000" pitchFamily="2" charset="-52"/>
              </a:rPr>
              <a:t>ООО "Севастопольский корреспондент"</a:t>
            </a:r>
            <a:r>
              <a:rPr lang="ru-RU" sz="1200" b="1" dirty="0">
                <a:solidFill>
                  <a:schemeClr val="bg1"/>
                </a:solidFill>
                <a:latin typeface="Montserrat SemiBold" panose="00000700000000000000" pitchFamily="2" charset="-52"/>
                <a:ea typeface="Montserrat"/>
                <a:cs typeface="Montserrat"/>
                <a:sym typeface="Montserrat"/>
              </a:rPr>
              <a:t>    </a:t>
            </a:r>
            <a:endParaRPr sz="1200" b="1" dirty="0">
              <a:solidFill>
                <a:schemeClr val="bg1"/>
              </a:solidFill>
              <a:latin typeface="Montserrat SemiBold" panose="00000700000000000000" pitchFamily="2" charset="-52"/>
            </a:endParaRPr>
          </a:p>
        </p:txBody>
      </p:sp>
      <p:pic>
        <p:nvPicPr>
          <p:cNvPr id="178" name="Google Shape;178;p5" descr="C:\Users\Соня\Desktop\Мывместе 2\Шаблон\Элементы\Ресурс 15@2x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4777" y="5513034"/>
            <a:ext cx="10449600" cy="623909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5"/>
          <p:cNvSpPr txBox="1"/>
          <p:nvPr/>
        </p:nvSpPr>
        <p:spPr>
          <a:xfrm>
            <a:off x="824614" y="5513034"/>
            <a:ext cx="10229764" cy="1327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ru-RU" sz="1200" b="1" dirty="0">
                <a:solidFill>
                  <a:schemeClr val="lt1"/>
                </a:solidFill>
                <a:latin typeface="Montserrat SemiBold" panose="00000700000000000000" pitchFamily="2" charset="-52"/>
                <a:ea typeface="Montserrat"/>
                <a:cs typeface="Montserrat"/>
                <a:sym typeface="Montserrat"/>
              </a:rPr>
              <a:t>ДОПОЛНИТЕЛЬНАЯ ИНФОРМАЦИЯ: материальная помощь от Федерации Регби России (предоставлен инвентарь, экипировка), помощь Управления молодежи и </a:t>
            </a:r>
            <a:r>
              <a:rPr lang="ru-RU" sz="1200" b="1" dirty="0">
                <a:solidFill>
                  <a:schemeClr val="bg1"/>
                </a:solidFill>
                <a:latin typeface="Montserrat SemiBold" panose="00000700000000000000" pitchFamily="2" charset="-52"/>
              </a:rPr>
              <a:t>спорта города Севастополя (предоставление объектов для проведения соревнований, предоставление наградной атрибутики)</a:t>
            </a:r>
            <a:endParaRPr sz="1200" b="1" dirty="0">
              <a:solidFill>
                <a:schemeClr val="bg1"/>
              </a:solidFill>
              <a:latin typeface="Montserrat SemiBold" panose="00000700000000000000" pitchFamily="2" charset="-52"/>
            </a:endParaRPr>
          </a:p>
        </p:txBody>
      </p:sp>
      <p:pic>
        <p:nvPicPr>
          <p:cNvPr id="180" name="Google Shape;180;p5" descr="C:\Users\Соня\Desktop\Мывместе 2\Шаблон\Элементы\Ресурс 22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065954" y="5335226"/>
            <a:ext cx="1976846" cy="14876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6" descr="C:\Users\Соня\Desktop\Мывместе 2\Шаблон\Элементы\Ресурс 29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8689" y="-80712"/>
            <a:ext cx="12327280" cy="6936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6" descr="C:\Users\Соня\Desktop\Мывместе 2\Шаблон\Элементы\Ресурс 3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97095" y="2441457"/>
            <a:ext cx="656795" cy="656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6" descr="C:\Users\Соня\Desktop\Мывместе 2\Шаблон\Элементы\Ресурс 3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97094" y="3317377"/>
            <a:ext cx="656795" cy="65679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6"/>
          <p:cNvSpPr txBox="1"/>
          <p:nvPr/>
        </p:nvSpPr>
        <p:spPr>
          <a:xfrm>
            <a:off x="1252138" y="644616"/>
            <a:ext cx="9605627" cy="1388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50" tIns="52125" rIns="104250" bIns="52125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ontserrat ExtraBold"/>
              <a:buNone/>
            </a:pPr>
            <a:r>
              <a:rPr lang="ru-RU" sz="4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СПАСИБО ЗА ВНИМАНИЕ!</a:t>
            </a:r>
            <a:endParaRPr/>
          </a:p>
        </p:txBody>
      </p:sp>
      <p:sp>
        <p:nvSpPr>
          <p:cNvPr id="189" name="Google Shape;189;p6"/>
          <p:cNvSpPr txBox="1"/>
          <p:nvPr/>
        </p:nvSpPr>
        <p:spPr>
          <a:xfrm>
            <a:off x="4896828" y="2493190"/>
            <a:ext cx="2780753" cy="553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>
              <a:spcBef>
                <a:spcPts val="144"/>
              </a:spcBef>
              <a:buClr>
                <a:srgbClr val="FF954D"/>
              </a:buClr>
              <a:buSzPct val="100000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Montserrat SemiBold" panose="00000700000000000000" pitchFamily="2" charset="-52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Montserrat SemiBold" panose="00000700000000000000" pitchFamily="2" charset="-52"/>
                <a:ea typeface="Montserrat SemiBold"/>
                <a:cs typeface="Montserrat SemiBold"/>
                <a:sym typeface="Montserrat SemiBol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region92@rugby.ru</a:t>
            </a:r>
            <a:br>
              <a:rPr lang="ru-RU" dirty="0">
                <a:solidFill>
                  <a:srgbClr val="FF954D"/>
                </a:solidFill>
                <a:latin typeface="Montserrat SemiBold" panose="00000700000000000000" pitchFamily="2" charset="-52"/>
                <a:ea typeface="Montserrat SemiBold"/>
                <a:cs typeface="Montserrat SemiBold"/>
                <a:sym typeface="Montserrat SemiBold"/>
              </a:rPr>
            </a:br>
            <a:r>
              <a:rPr lang="ru-RU" dirty="0">
                <a:solidFill>
                  <a:srgbClr val="FF954D"/>
                </a:solidFill>
                <a:latin typeface="Montserrat SemiBold" panose="00000700000000000000" pitchFamily="2" charset="-52"/>
                <a:ea typeface="Montserrat SemiBold"/>
                <a:cs typeface="Montserrat SemiBold"/>
                <a:sym typeface="Montserrat SemiBold"/>
              </a:rPr>
              <a:t>телефон:+79786160195</a:t>
            </a:r>
            <a:endParaRPr dirty="0">
              <a:solidFill>
                <a:srgbClr val="FF954D"/>
              </a:solidFill>
              <a:latin typeface="Montserrat SemiBold" panose="00000700000000000000" pitchFamily="2" charset="-52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90" name="Google Shape;190;p6"/>
          <p:cNvSpPr/>
          <p:nvPr/>
        </p:nvSpPr>
        <p:spPr>
          <a:xfrm>
            <a:off x="4717327" y="2419025"/>
            <a:ext cx="3313568" cy="679228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rgbClr val="FF954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6"/>
          <p:cNvSpPr/>
          <p:nvPr/>
        </p:nvSpPr>
        <p:spPr>
          <a:xfrm>
            <a:off x="4717327" y="3317377"/>
            <a:ext cx="3313568" cy="656795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rgbClr val="FF954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6"/>
          <p:cNvSpPr txBox="1"/>
          <p:nvPr/>
        </p:nvSpPr>
        <p:spPr>
          <a:xfrm>
            <a:off x="4896828" y="3483967"/>
            <a:ext cx="3101817" cy="553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40000" lnSpcReduction="20000"/>
          </a:bodyPr>
          <a:lstStyle/>
          <a:p>
            <a:pPr lvl="0">
              <a:buClr>
                <a:srgbClr val="FF954D"/>
              </a:buClr>
              <a:buSzPct val="100000"/>
            </a:pPr>
            <a:r>
              <a:rPr lang="ru-RU" sz="3800" b="1" dirty="0">
                <a:solidFill>
                  <a:srgbClr val="FF954D"/>
                </a:solidFill>
                <a:latin typeface="Montserrat"/>
                <a:ea typeface="Montserrat"/>
                <a:cs typeface="Montserrat"/>
                <a:sym typeface="Montserrat"/>
              </a:rPr>
              <a:t>САЙТ: </a:t>
            </a:r>
            <a:r>
              <a:rPr lang="en-US" sz="3800" b="1" dirty="0">
                <a:solidFill>
                  <a:srgbClr val="FF954D"/>
                </a:solidFill>
                <a:latin typeface="Montserrat"/>
                <a:ea typeface="Montserrat"/>
                <a:cs typeface="Montserrat"/>
                <a:sym typeface="Montserrat"/>
              </a:rPr>
              <a:t>https://rugbysev.ru/</a:t>
            </a:r>
            <a:br>
              <a:rPr lang="ru-RU" sz="1800" dirty="0">
                <a:solidFill>
                  <a:srgbClr val="FF954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800" dirty="0">
              <a:solidFill>
                <a:srgbClr val="FF954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521</Words>
  <Application>Microsoft Office PowerPoint</Application>
  <PresentationFormat>Широкоэкранный</PresentationFormat>
  <Paragraphs>52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Montserrat SemiBold</vt:lpstr>
      <vt:lpstr>Arial</vt:lpstr>
      <vt:lpstr>Montserrat ExtraBold</vt:lpstr>
      <vt:lpstr>Calibri</vt:lpstr>
      <vt:lpstr>PT Sans</vt:lpstr>
      <vt:lpstr>Montserrat Black</vt:lpstr>
      <vt:lpstr>Montserrat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Зоя Дурдина</dc:creator>
  <cp:lastModifiedBy>freenatali15@outlook.com</cp:lastModifiedBy>
  <cp:revision>19</cp:revision>
  <dcterms:created xsi:type="dcterms:W3CDTF">2020-03-24T07:41:27Z</dcterms:created>
  <dcterms:modified xsi:type="dcterms:W3CDTF">2022-07-12T06:34:18Z</dcterms:modified>
</cp:coreProperties>
</file>