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k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58" r:id="rId5"/>
    <p:sldId id="261" r:id="rId6"/>
    <p:sldId id="263" r:id="rId7"/>
    <p:sldId id="265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C747"/>
    <a:srgbClr val="8DC847"/>
    <a:srgbClr val="80C341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EB4906-12FB-4059-BA85-7A5F06EC27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F887E10-3056-4817-9A88-16DAC1504E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4222B-772A-4BBB-8D3C-EB32C2910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C974D76-DDFE-464E-B896-8503D5263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E0CE654-A5CF-4F8C-B9FA-1F772D2E9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241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481307-5DC6-43A3-B6AD-11FD4D6BB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2284D21-4381-442A-9141-5176F05B3F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1F674AA-DADE-46DD-99DB-DD875777C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49A834C-1580-4033-B9F3-C146DCCF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E103D0D-7249-4F91-90E9-7269923A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093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15FC5F5-CBC8-4A99-84E5-05DBF59637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F2DAD92-85FA-4A9C-A97B-86F519DC6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6122429-F772-4ACA-B4FF-508438775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ED0AFF-1275-4D68-92E7-6A0816DB4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342CB4-E7DB-47ED-9D67-CB5A14F52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6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502614-2EE2-4B17-8770-51984825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72C200F-C9B7-4E29-8A87-2398CD749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105C18-B730-4EB6-AC4E-8A3AB0A9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A5AA0F6-527E-4952-A7DC-F96F2F5ED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EFCEDA-DA67-4E4A-8381-588C1D146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3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519A3A-94F7-46D0-A0F5-270AC7A1B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7F1BAD6-F6DC-46FD-A876-8C5175C43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7974E59-D088-488E-B302-EAB710D3A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09324B0-9FDE-4AF6-8438-F6F4950EE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B88C656-0078-42C6-B07C-2F6DA8CE2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590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5FB5A2-6CFE-437F-8DDE-3FA017685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351FE7-C320-4E37-AA84-B3DF46D213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DAAE74F-7FEC-4440-9B05-974B5C77F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72AEE32-8A9D-4D16-B0D6-4719E2648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A35D7F4-AEB7-4EC3-BF56-08BFAA057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C3BBD0A-3515-4D28-8E9A-38736595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822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2C9ECC-CFDF-4702-9A8E-6ECFBC05A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85501DD-4A31-42BF-975B-7A3AA7C21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E4F6FB4-2FE7-47D6-8213-57008EF6CC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9238EE6-F670-4032-B8D4-9CE9C7F8D6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DFF605A-90E4-4C9B-8519-2366CBA76B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573A45D-9098-4A40-B6FC-C0824330D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7B88B23-71BF-492A-918B-5939A6CCF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B2AB14D-1913-419B-9047-07BE92EE6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67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6D804E-EA4D-4D7E-93B8-CE032A8E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EFB2DAF-9BDC-45BA-B83C-E2ED1F0BD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3C8ED42-7784-4CC3-A093-FD61E8F10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8184BA1-81E9-4F7A-BBD4-A3F1BCCCC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02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3A47F75-FE1D-4AF4-AB9F-006F3295F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BB47CC6-BA8F-4DED-90FB-F8DEAEEF2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522751F-932E-47BF-A5D4-EE1243E7E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246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9AB1A4-A49A-4AB1-8610-8B0520D6C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D67BBC9-673E-4FAF-B43A-C8D608E2C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8856C5-6A9B-476F-822D-18AB62AAB7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BA7796A-2CE3-4F62-ADDE-721617FB3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4A52D3-C631-4B26-8E15-4CEAF2AC9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0E6070C-75CD-46ED-9AE9-85A1B6ED5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46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00FD5C-C447-48F6-A19E-1D6EF4F33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6A77AEA-B0FF-4D6A-9A0B-622334E061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AC54264-0CEA-4135-9D2A-93B045956D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5B5712B-9C5E-4710-81A1-B46CE3BAF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2CCF656-D635-4E1B-8C9A-88A9DA6C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4A08209-1F20-4DB8-9C87-7A892F3CC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91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75AD99-581A-4CB0-A3D0-10332CB88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A6DF869-9B55-42B6-9704-C3E1B92088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0F97B52-4D5A-417D-995A-9FF5282DF5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36DF2-D4EB-4513-BF8F-1A24D4C5D8B9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E13686-0D6E-4F95-8765-B2E7FDD218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514CA73-C2D9-4BE2-B838-C8BA56EF93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1622D-D4DD-4977-AE50-D620DE3D98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83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kv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E4A3A5-C050-4A41-85EC-949DA8730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6581" y="0"/>
            <a:ext cx="8538838" cy="1402672"/>
          </a:xfrm>
        </p:spPr>
        <p:txBody>
          <a:bodyPr>
            <a:noAutofit/>
          </a:bodyPr>
          <a:lstStyle/>
          <a:p>
            <a:r>
              <a:rPr lang="ru-RU" sz="3200" dirty="0">
                <a:latin typeface="Bahnschrift SemiBold Condensed" panose="020B0502040204020203" pitchFamily="34" charset="0"/>
              </a:rPr>
              <a:t>Муниципальное автономное учреждение "Парк культуры и отдыха" Корсаковского городского округа Сахалинской области (МАУ "</a:t>
            </a:r>
            <a:r>
              <a:rPr lang="ru-RU" sz="3200" dirty="0" err="1">
                <a:latin typeface="Bahnschrift SemiBold Condensed" panose="020B0502040204020203" pitchFamily="34" charset="0"/>
              </a:rPr>
              <a:t>ПКиО</a:t>
            </a:r>
            <a:r>
              <a:rPr lang="ru-RU" sz="3200" dirty="0">
                <a:latin typeface="Bahnschrift SemiBold Condensed" panose="020B0502040204020203" pitchFamily="34" charset="0"/>
              </a:rPr>
              <a:t>")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E398DCD-34C2-4F74-99B2-0400C1E0C0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0" y="0"/>
            <a:ext cx="1259758" cy="1402672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EA7B5EA3-9195-4998-9E7C-49A8A8EB8F45}"/>
              </a:ext>
            </a:extLst>
          </p:cNvPr>
          <p:cNvSpPr txBox="1">
            <a:spLocks/>
          </p:cNvSpPr>
          <p:nvPr/>
        </p:nvSpPr>
        <p:spPr>
          <a:xfrm>
            <a:off x="2005614" y="2487227"/>
            <a:ext cx="8538838" cy="14026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Bahnschrift SemiBold Condensed" panose="020B0502040204020203" pitchFamily="34" charset="0"/>
              </a:rPr>
              <a:t>Волонтерское объединение парка культуры и отдыха </a:t>
            </a:r>
            <a:r>
              <a:rPr lang="ru-RU" sz="3200" dirty="0" smtClean="0">
                <a:latin typeface="Bahnschrift SemiBold Condensed" panose="020B0502040204020203" pitchFamily="34" charset="0"/>
              </a:rPr>
              <a:t> «Хранители парка»</a:t>
            </a:r>
            <a:endParaRPr lang="ru-RU" sz="3200" dirty="0">
              <a:latin typeface="Bahnschrift SemiBold Condensed" panose="020B0502040204020203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916A2EA-DBFE-40AA-9749-C3CE0A58F0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0365419" y="211049"/>
            <a:ext cx="1689300" cy="73252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77E9C8E-3E71-47B1-B3C8-73849839D297}"/>
              </a:ext>
            </a:extLst>
          </p:cNvPr>
          <p:cNvSpPr/>
          <p:nvPr/>
        </p:nvSpPr>
        <p:spPr>
          <a:xfrm>
            <a:off x="0" y="6178858"/>
            <a:ext cx="12192000" cy="679142"/>
          </a:xfrm>
          <a:prstGeom prst="rect">
            <a:avLst/>
          </a:prstGeom>
          <a:solidFill>
            <a:srgbClr val="8CC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7281CFB-F578-4D68-B354-AD1E311D5DFD}"/>
              </a:ext>
            </a:extLst>
          </p:cNvPr>
          <p:cNvSpPr txBox="1">
            <a:spLocks/>
          </p:cNvSpPr>
          <p:nvPr/>
        </p:nvSpPr>
        <p:spPr>
          <a:xfrm>
            <a:off x="0" y="6213304"/>
            <a:ext cx="2512381" cy="600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vk.com/</a:t>
            </a:r>
            <a:r>
              <a:rPr lang="en-US" sz="2000" dirty="0" err="1">
                <a:solidFill>
                  <a:schemeClr val="bg1"/>
                </a:solidFill>
                <a:latin typeface="Bahnschrift SemiBold Condensed" panose="020B0502040204020203" pitchFamily="34" charset="0"/>
              </a:rPr>
              <a:t>park_kors</a:t>
            </a:r>
            <a:endParaRPr lang="ru-RU" sz="2000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50D0390E-4458-480B-9BA0-1F696F11DB5A}"/>
              </a:ext>
            </a:extLst>
          </p:cNvPr>
          <p:cNvSpPr txBox="1">
            <a:spLocks/>
          </p:cNvSpPr>
          <p:nvPr/>
        </p:nvSpPr>
        <p:spPr>
          <a:xfrm>
            <a:off x="9018232" y="6186671"/>
            <a:ext cx="3052439" cy="600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park-korsakov.shl.muzkult.ru</a:t>
            </a:r>
            <a:endParaRPr lang="ru-RU" sz="2000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2396288D-9F17-429E-B724-F43C4497E85F}"/>
              </a:ext>
            </a:extLst>
          </p:cNvPr>
          <p:cNvSpPr txBox="1">
            <a:spLocks/>
          </p:cNvSpPr>
          <p:nvPr/>
        </p:nvSpPr>
        <p:spPr>
          <a:xfrm>
            <a:off x="4569780" y="6213303"/>
            <a:ext cx="3052439" cy="600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dobro.ru/organizations/1273931</a:t>
            </a:r>
            <a:endParaRPr lang="ru-RU" sz="2000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665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B0854371-2D72-4307-9B6A-ADE05552466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473823" cy="79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Bahnschrift SemiCondensed" panose="020B0502040204020203" pitchFamily="34" charset="0"/>
              </a:rPr>
              <a:t>Волонтёры парка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9A275D25-EC3E-4259-900C-DA5C0EA24F77}"/>
              </a:ext>
            </a:extLst>
          </p:cNvPr>
          <p:cNvCxnSpPr>
            <a:cxnSpLocks/>
          </p:cNvCxnSpPr>
          <p:nvPr/>
        </p:nvCxnSpPr>
        <p:spPr>
          <a:xfrm>
            <a:off x="106533" y="692458"/>
            <a:ext cx="3879541" cy="0"/>
          </a:xfrm>
          <a:prstGeom prst="line">
            <a:avLst/>
          </a:prstGeom>
          <a:ln w="38100">
            <a:solidFill>
              <a:srgbClr val="8DC8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9D6F12F-D13F-4B65-84CB-AF7CA993FCEE}"/>
              </a:ext>
            </a:extLst>
          </p:cNvPr>
          <p:cNvSpPr txBox="1">
            <a:spLocks/>
          </p:cNvSpPr>
          <p:nvPr/>
        </p:nvSpPr>
        <p:spPr>
          <a:xfrm>
            <a:off x="762000" y="1277991"/>
            <a:ext cx="6096000" cy="59864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Волонтер в парке </a:t>
            </a:r>
            <a:r>
              <a:rPr lang="ru-RU" sz="2000" dirty="0" smtClean="0">
                <a:latin typeface="Bahnschrift" panose="020B0502040204020203" pitchFamily="34" charset="0"/>
              </a:rPr>
              <a:t>— </a:t>
            </a:r>
            <a:r>
              <a:rPr lang="ru-RU" sz="2000" dirty="0">
                <a:latin typeface="Bahnschrift" panose="020B0502040204020203" pitchFamily="34" charset="0"/>
              </a:rPr>
              <a:t>незаменимый помощник и зачастую «лицо» учреждения. Спектр выполняемых задач достаточно широк: начиная с участия в проведении больших культурно-массовых </a:t>
            </a:r>
            <a:r>
              <a:rPr lang="ru-RU" sz="2000" dirty="0" smtClean="0">
                <a:latin typeface="Bahnschrift" panose="020B0502040204020203" pitchFamily="34" charset="0"/>
              </a:rPr>
              <a:t>мероприятий, </a:t>
            </a:r>
            <a:r>
              <a:rPr lang="ru-RU" sz="2000" dirty="0">
                <a:latin typeface="Bahnschrift" panose="020B0502040204020203" pitchFamily="34" charset="0"/>
              </a:rPr>
              <a:t>к</a:t>
            </a:r>
            <a:r>
              <a:rPr lang="ru-RU" sz="2000" dirty="0" smtClean="0">
                <a:latin typeface="Bahnschrift" panose="020B0502040204020203" pitchFamily="34" charset="0"/>
              </a:rPr>
              <a:t>ак </a:t>
            </a:r>
            <a:r>
              <a:rPr lang="ru-RU" sz="2000" dirty="0">
                <a:latin typeface="Bahnschrift" panose="020B0502040204020203" pitchFamily="34" charset="0"/>
              </a:rPr>
              <a:t>например «День рождения </a:t>
            </a:r>
            <a:r>
              <a:rPr lang="ru-RU" sz="2000" dirty="0" smtClean="0">
                <a:latin typeface="Bahnschrift" panose="020B0502040204020203" pitchFamily="34" charset="0"/>
              </a:rPr>
              <a:t>Парк», </a:t>
            </a:r>
            <a:r>
              <a:rPr lang="ru-RU" sz="2000" dirty="0">
                <a:latin typeface="Bahnschrift" panose="020B0502040204020203" pitchFamily="34" charset="0"/>
              </a:rPr>
              <a:t>«Всемирный день снега», заканчивая  маленькими игровыми программами, мастер-классами и экологической работой. За долгое время волонтеры парка стали для нас полноценными сотрудниками и членами небольшого, но сплоченного </a:t>
            </a:r>
            <a:r>
              <a:rPr lang="ru-RU" sz="2000" dirty="0" smtClean="0">
                <a:latin typeface="Bahnschrift" panose="020B0502040204020203" pitchFamily="34" charset="0"/>
              </a:rPr>
              <a:t>коллектива, стали </a:t>
            </a:r>
            <a:r>
              <a:rPr lang="ru-RU" sz="2000" dirty="0">
                <a:latin typeface="Bahnschrift" panose="020B0502040204020203" pitchFamily="34" charset="0"/>
              </a:rPr>
              <a:t>нашей </a:t>
            </a:r>
            <a:r>
              <a:rPr lang="ru-RU" sz="2000" dirty="0" smtClean="0">
                <a:latin typeface="Bahnschrift" panose="020B0502040204020203" pitchFamily="34" charset="0"/>
              </a:rPr>
              <a:t>семьей. </a:t>
            </a:r>
            <a:endParaRPr lang="ru-RU" sz="2000" dirty="0">
              <a:latin typeface="Bahnschrift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04600" y="48364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Bahnschrift" panose="020B0502040204020203" pitchFamily="34" charset="0"/>
              </a:rPr>
              <a:t>Волонтёрское движение парка было организовано в 2020 году. Одними из первых волонтёров стали ребята из трудовой бригады. Зимой того же года волонтёры провели свое первое мероприятие – «Снежный фестиваль». Всего на него было привлечено 10 волонтёров.</a:t>
            </a:r>
          </a:p>
        </p:txBody>
      </p:sp>
    </p:spTree>
    <p:extLst>
      <p:ext uri="{BB962C8B-B14F-4D97-AF65-F5344CB8AC3E}">
        <p14:creationId xmlns:p14="http://schemas.microsoft.com/office/powerpoint/2010/main" val="397021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B0854371-2D72-4307-9B6A-ADE05552466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473823" cy="79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latin typeface="Bahnschrift SemiCondensed" panose="020B0502040204020203" pitchFamily="34" charset="0"/>
              </a:rPr>
              <a:t>Волонтёры парка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9A275D25-EC3E-4259-900C-DA5C0EA24F77}"/>
              </a:ext>
            </a:extLst>
          </p:cNvPr>
          <p:cNvCxnSpPr>
            <a:cxnSpLocks/>
          </p:cNvCxnSpPr>
          <p:nvPr/>
        </p:nvCxnSpPr>
        <p:spPr>
          <a:xfrm>
            <a:off x="106533" y="692458"/>
            <a:ext cx="3879541" cy="0"/>
          </a:xfrm>
          <a:prstGeom prst="line">
            <a:avLst/>
          </a:prstGeom>
          <a:ln w="38100">
            <a:solidFill>
              <a:srgbClr val="8DC8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E9D6F12F-D13F-4B65-84CB-AF7CA993FCEE}"/>
              </a:ext>
            </a:extLst>
          </p:cNvPr>
          <p:cNvSpPr txBox="1">
            <a:spLocks/>
          </p:cNvSpPr>
          <p:nvPr/>
        </p:nvSpPr>
        <p:spPr>
          <a:xfrm>
            <a:off x="-65103" y="797850"/>
            <a:ext cx="6096000" cy="5986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За 2021 год волонтеры парка сделали немало: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- принимали активное участие в 20 </a:t>
            </a:r>
            <a:r>
              <a:rPr lang="ru-RU" sz="2000" dirty="0" smtClean="0">
                <a:latin typeface="Bahnschrift" panose="020B0502040204020203" pitchFamily="34" charset="0"/>
              </a:rPr>
              <a:t>мероприятиях, </a:t>
            </a:r>
            <a:r>
              <a:rPr lang="ru-RU" sz="2000" dirty="0">
                <a:latin typeface="Bahnschrift" panose="020B0502040204020203" pitchFamily="34" charset="0"/>
              </a:rPr>
              <a:t>более 30 игровых программ в летний период;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- освоили навыки фото и видеосъемки, чем активно пользовались в работе;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- окунулись в направления культуры, экологии, событий, медиапространства;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- удивляли своей креативностью, идеями, возможностями и планами.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Участвуя в мероприятиях, </a:t>
            </a:r>
            <a:r>
              <a:rPr lang="ru-RU" sz="2000" dirty="0" smtClean="0">
                <a:latin typeface="Bahnschrift" panose="020B0502040204020203" pitchFamily="34" charset="0"/>
              </a:rPr>
              <a:t>волонтеры </a:t>
            </a:r>
            <a:r>
              <a:rPr lang="ru-RU" sz="2000" dirty="0">
                <a:latin typeface="Bahnschrift" panose="020B0502040204020203" pitchFamily="34" charset="0"/>
              </a:rPr>
              <a:t>формируют свой социальный капитал: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latin typeface="Bahnschrift" panose="020B0502040204020203" pitchFamily="34" charset="0"/>
              </a:rPr>
              <a:t>налаживают связи, учатся находить общий язык с совершенно разными людьми, работать в команде, проявлять инициативу и добиваться результатов. Это хорошая возможность заявить будущему работодателю о своих навыках.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000" dirty="0" smtClean="0">
                <a:latin typeface="Bahnschrift" panose="020B0502040204020203" pitchFamily="34" charset="0"/>
              </a:rPr>
              <a:t>Весь </a:t>
            </a:r>
            <a:r>
              <a:rPr lang="ru-RU" sz="2000" dirty="0">
                <a:latin typeface="Bahnschrift" panose="020B0502040204020203" pitchFamily="34" charset="0"/>
              </a:rPr>
              <a:t>опыт и успехи </a:t>
            </a:r>
            <a:r>
              <a:rPr lang="ru-RU" sz="2000" dirty="0" smtClean="0">
                <a:latin typeface="Bahnschrift" panose="020B0502040204020203" pitchFamily="34" charset="0"/>
              </a:rPr>
              <a:t>накапливаются в волонтерской книжке, и, конечно</a:t>
            </a:r>
            <a:r>
              <a:rPr lang="ru-RU" sz="2000" dirty="0">
                <a:latin typeface="Bahnschrift" panose="020B0502040204020203" pitchFamily="34" charset="0"/>
              </a:rPr>
              <a:t>, в сердце парка, в душе каждого жителя и гостя нашего города.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4D0A01D-A6B6-4664-9277-2A8A67492C2A}"/>
              </a:ext>
            </a:extLst>
          </p:cNvPr>
          <p:cNvSpPr txBox="1"/>
          <p:nvPr/>
        </p:nvSpPr>
        <p:spPr>
          <a:xfrm>
            <a:off x="6096000" y="6296031"/>
            <a:ext cx="6413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Фотография с сайта парка: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https://park-korsakov.shl.muzkult.ru/</a:t>
            </a:r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D149829-EBA4-4F58-B2E5-81BBD2132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48078"/>
            <a:ext cx="5914906" cy="394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40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089FC9-53B1-4C7F-AB4E-D4A66D9D5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473823" cy="797850"/>
          </a:xfrm>
        </p:spPr>
        <p:txBody>
          <a:bodyPr>
            <a:normAutofit/>
          </a:bodyPr>
          <a:lstStyle/>
          <a:p>
            <a:r>
              <a:rPr lang="ru-RU" sz="3200" dirty="0" err="1">
                <a:latin typeface="Bahnschrift SemiCondensed" panose="020B0502040204020203" pitchFamily="34" charset="0"/>
              </a:rPr>
              <a:t>Медиаволонтёры</a:t>
            </a:r>
            <a:endParaRPr lang="ru-RU" sz="3200" dirty="0">
              <a:latin typeface="Bahnschrift SemiCondensed" panose="020B0502040204020203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B4BB679-9B66-455F-97BA-E3F99CF86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1591"/>
            <a:ext cx="5367290" cy="26262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Bahnschrift" panose="020B0502040204020203" pitchFamily="34" charset="0"/>
              </a:rPr>
              <a:t>В том же году была организована работа группы волонтёров – </a:t>
            </a:r>
            <a:r>
              <a:rPr lang="ru-RU" sz="2000" dirty="0" err="1">
                <a:latin typeface="Bahnschrift" panose="020B0502040204020203" pitchFamily="34" charset="0"/>
              </a:rPr>
              <a:t>медийщиков</a:t>
            </a:r>
            <a:r>
              <a:rPr lang="ru-RU" sz="2000" dirty="0">
                <a:latin typeface="Bahnschrift" panose="020B0502040204020203" pitchFamily="34" charset="0"/>
              </a:rPr>
              <a:t>, </a:t>
            </a:r>
            <a:r>
              <a:rPr lang="ru-RU" sz="2000" dirty="0" smtClean="0">
                <a:latin typeface="Bahnschrift" panose="020B0502040204020203" pitchFamily="34" charset="0"/>
              </a:rPr>
              <a:t> </a:t>
            </a:r>
            <a:r>
              <a:rPr lang="ru-RU" sz="2000" dirty="0" err="1" smtClean="0">
                <a:latin typeface="Bahnschrift" panose="020B0502040204020203" pitchFamily="34" charset="0"/>
              </a:rPr>
              <a:t>медиаволонтёров</a:t>
            </a:r>
            <a:r>
              <a:rPr lang="ru-RU" sz="2000" dirty="0" smtClean="0">
                <a:latin typeface="Bahnschrift" panose="020B0502040204020203" pitchFamily="34" charset="0"/>
              </a:rPr>
              <a:t>, </a:t>
            </a:r>
            <a:r>
              <a:rPr lang="ru-RU" sz="2000" dirty="0">
                <a:latin typeface="Bahnschrift" panose="020B0502040204020203" pitchFamily="34" charset="0"/>
              </a:rPr>
              <a:t>которые занимались </a:t>
            </a:r>
            <a:r>
              <a:rPr lang="ru-RU" sz="2000" dirty="0" smtClean="0">
                <a:latin typeface="Bahnschrift" panose="020B0502040204020203" pitchFamily="34" charset="0"/>
              </a:rPr>
              <a:t>съёмкой </a:t>
            </a:r>
            <a:r>
              <a:rPr lang="ru-RU" sz="2000" dirty="0">
                <a:latin typeface="Bahnschrift" panose="020B0502040204020203" pitchFamily="34" charset="0"/>
              </a:rPr>
              <a:t>мероприятий и освещением </a:t>
            </a:r>
            <a:r>
              <a:rPr lang="ru-RU" sz="2000" dirty="0" smtClean="0">
                <a:latin typeface="Bahnschrift" panose="020B0502040204020203" pitchFamily="34" charset="0"/>
              </a:rPr>
              <a:t>в </a:t>
            </a:r>
            <a:r>
              <a:rPr lang="ru-RU" sz="2000" dirty="0">
                <a:latin typeface="Bahnschrift" panose="020B0502040204020203" pitchFamily="34" charset="0"/>
              </a:rPr>
              <a:t>социальных сетях. Более 80% </a:t>
            </a:r>
            <a:r>
              <a:rPr lang="ru-RU" sz="2000" dirty="0" smtClean="0">
                <a:latin typeface="Bahnschrift" panose="020B0502040204020203" pitchFamily="34" charset="0"/>
              </a:rPr>
              <a:t>фото видео </a:t>
            </a:r>
            <a:r>
              <a:rPr lang="ru-RU" sz="2000" dirty="0">
                <a:latin typeface="Bahnschrift" panose="020B0502040204020203" pitchFamily="34" charset="0"/>
              </a:rPr>
              <a:t>материалов созданы именно </a:t>
            </a:r>
            <a:r>
              <a:rPr lang="ru-RU" sz="2000" dirty="0" smtClean="0">
                <a:latin typeface="Bahnschrift" panose="020B0502040204020203" pitchFamily="34" charset="0"/>
              </a:rPr>
              <a:t>командой </a:t>
            </a:r>
            <a:r>
              <a:rPr lang="ru-RU" sz="2000" dirty="0" err="1" smtClean="0">
                <a:latin typeface="Bahnschrift" panose="020B0502040204020203" pitchFamily="34" charset="0"/>
              </a:rPr>
              <a:t>медиаволонтеров</a:t>
            </a:r>
            <a:r>
              <a:rPr lang="ru-RU" sz="2000" dirty="0" smtClean="0">
                <a:latin typeface="Bahnschrift" panose="020B0502040204020203" pitchFamily="34" charset="0"/>
              </a:rPr>
              <a:t>. </a:t>
            </a:r>
            <a:endParaRPr lang="ru-RU" sz="2000" dirty="0">
              <a:latin typeface="Bahnschrift" panose="020B0502040204020203" pitchFamily="34" charset="0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39A99178-9E89-4DFB-8244-22C2D1A59C3B}"/>
              </a:ext>
            </a:extLst>
          </p:cNvPr>
          <p:cNvCxnSpPr>
            <a:cxnSpLocks/>
          </p:cNvCxnSpPr>
          <p:nvPr/>
        </p:nvCxnSpPr>
        <p:spPr>
          <a:xfrm>
            <a:off x="106533" y="692458"/>
            <a:ext cx="3879541" cy="0"/>
          </a:xfrm>
          <a:prstGeom prst="line">
            <a:avLst/>
          </a:prstGeom>
          <a:ln w="38100">
            <a:solidFill>
              <a:srgbClr val="8DC8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CC10795-44DA-4885-9D7F-3EB63D29CA7A}"/>
              </a:ext>
            </a:extLst>
          </p:cNvPr>
          <p:cNvSpPr txBox="1"/>
          <p:nvPr/>
        </p:nvSpPr>
        <p:spPr>
          <a:xfrm>
            <a:off x="9031095" y="4910838"/>
            <a:ext cx="2945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© Панфиленко Елизавета, </a:t>
            </a:r>
            <a:r>
              <a:rPr lang="ru-RU" dirty="0" err="1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медиаволонтёр</a:t>
            </a:r>
            <a:endParaRPr lang="ru-RU" dirty="0">
              <a:solidFill>
                <a:schemeClr val="bg1">
                  <a:lumMod val="65000"/>
                </a:schemeClr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224BF7-99FA-4F46-95E8-3AD625DE889C}"/>
              </a:ext>
            </a:extLst>
          </p:cNvPr>
          <p:cNvSpPr txBox="1"/>
          <p:nvPr/>
        </p:nvSpPr>
        <p:spPr>
          <a:xfrm>
            <a:off x="250054" y="6488667"/>
            <a:ext cx="6413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Фотографии с группы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VK: vk.com/park_kors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4CCDA9A-76BC-4962-949F-438F22378F2F}"/>
              </a:ext>
            </a:extLst>
          </p:cNvPr>
          <p:cNvSpPr txBox="1"/>
          <p:nvPr/>
        </p:nvSpPr>
        <p:spPr>
          <a:xfrm>
            <a:off x="5906154" y="1671017"/>
            <a:ext cx="60701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latin typeface="Bahnschrift Light" panose="020B0502040204020203" pitchFamily="34" charset="0"/>
              </a:rPr>
              <a:t>«Мне очень нравится создавать медиа-контент для Парка, я тот </a:t>
            </a:r>
            <a:r>
              <a:rPr lang="ru-RU" sz="1600" dirty="0" smtClean="0">
                <a:latin typeface="Bahnschrift Light" panose="020B0502040204020203" pitchFamily="34" charset="0"/>
              </a:rPr>
              <a:t>человек, </a:t>
            </a:r>
            <a:r>
              <a:rPr lang="ru-RU" sz="1600" dirty="0">
                <a:latin typeface="Bahnschrift Light" panose="020B0502040204020203" pitchFamily="34" charset="0"/>
              </a:rPr>
              <a:t>от которого зависит сколько людей </a:t>
            </a:r>
            <a:r>
              <a:rPr lang="ru-RU" sz="1600" dirty="0" smtClean="0">
                <a:latin typeface="Bahnschrift Light" panose="020B0502040204020203" pitchFamily="34" charset="0"/>
              </a:rPr>
              <a:t>узнают </a:t>
            </a:r>
            <a:r>
              <a:rPr lang="ru-RU" sz="1600" dirty="0">
                <a:latin typeface="Bahnschrift Light" panose="020B0502040204020203" pitchFamily="34" charset="0"/>
              </a:rPr>
              <a:t>о мероприятии и о деятельности волонтёров. </a:t>
            </a:r>
          </a:p>
          <a:p>
            <a:pPr algn="r"/>
            <a:r>
              <a:rPr lang="ru-RU" sz="1600" dirty="0">
                <a:latin typeface="Bahnschrift Light" panose="020B0502040204020203" pitchFamily="34" charset="0"/>
              </a:rPr>
              <a:t>Благодаря </a:t>
            </a:r>
            <a:r>
              <a:rPr lang="ru-RU" sz="1600" dirty="0" err="1">
                <a:latin typeface="Bahnschrift Light" panose="020B0502040204020203" pitchFamily="34" charset="0"/>
              </a:rPr>
              <a:t>медиаволонтерству</a:t>
            </a:r>
            <a:r>
              <a:rPr lang="ru-RU" sz="1600" dirty="0">
                <a:latin typeface="Bahnschrift Light" panose="020B0502040204020203" pitchFamily="34" charset="0"/>
              </a:rPr>
              <a:t> я усовершенствовала свой навык в репортажной </a:t>
            </a:r>
            <a:r>
              <a:rPr lang="ru-RU" sz="1600" dirty="0" smtClean="0">
                <a:latin typeface="Bahnschrift Light" panose="020B0502040204020203" pitchFamily="34" charset="0"/>
              </a:rPr>
              <a:t>съёмке, </a:t>
            </a:r>
            <a:r>
              <a:rPr lang="ru-RU" sz="1600" dirty="0">
                <a:latin typeface="Bahnschrift Light" panose="020B0502040204020203" pitchFamily="34" charset="0"/>
              </a:rPr>
              <a:t>нашла множество знакомых и работаю в дружном коллективе. Всё фотографы и видеографы парка </a:t>
            </a:r>
            <a:r>
              <a:rPr lang="ru-RU" sz="1600" dirty="0" smtClean="0">
                <a:latin typeface="Bahnschrift Light" panose="020B0502040204020203" pitchFamily="34" charset="0"/>
              </a:rPr>
              <a:t>взаимодействуют </a:t>
            </a:r>
            <a:r>
              <a:rPr lang="ru-RU" sz="1600" dirty="0">
                <a:latin typeface="Bahnschrift Light" panose="020B0502040204020203" pitchFamily="34" charset="0"/>
              </a:rPr>
              <a:t>между собой и другими волонтёрами, </a:t>
            </a:r>
            <a:r>
              <a:rPr lang="ru-RU" sz="1600" dirty="0" smtClean="0">
                <a:latin typeface="Bahnschrift Light" panose="020B0502040204020203" pitchFamily="34" charset="0"/>
              </a:rPr>
              <a:t>помогают </a:t>
            </a:r>
            <a:r>
              <a:rPr lang="ru-RU" sz="1600" dirty="0">
                <a:latin typeface="Bahnschrift Light" panose="020B0502040204020203" pitchFamily="34" charset="0"/>
              </a:rPr>
              <a:t>как в фото </a:t>
            </a:r>
            <a:r>
              <a:rPr lang="ru-RU" sz="1600" dirty="0" smtClean="0">
                <a:latin typeface="Bahnschrift Light" panose="020B0502040204020203" pitchFamily="34" charset="0"/>
              </a:rPr>
              <a:t>моментах, </a:t>
            </a:r>
            <a:r>
              <a:rPr lang="ru-RU" sz="1600" dirty="0">
                <a:latin typeface="Bahnschrift Light" panose="020B0502040204020203" pitchFamily="34" charset="0"/>
              </a:rPr>
              <a:t>так и в проведении мероприятий и игр»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30F4F2D-E7F4-4104-B109-26D9B3402A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13" y="3237237"/>
            <a:ext cx="4719059" cy="314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193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089FC9-53B1-4C7F-AB4E-D4A66D9D5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473823" cy="79785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Bahnschrift SemiCondensed" panose="020B0502040204020203" pitchFamily="34" charset="0"/>
              </a:rPr>
              <a:t>Волонтёры культуры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39A99178-9E89-4DFB-8244-22C2D1A59C3B}"/>
              </a:ext>
            </a:extLst>
          </p:cNvPr>
          <p:cNvCxnSpPr>
            <a:cxnSpLocks/>
          </p:cNvCxnSpPr>
          <p:nvPr/>
        </p:nvCxnSpPr>
        <p:spPr>
          <a:xfrm>
            <a:off x="106533" y="692458"/>
            <a:ext cx="3879541" cy="0"/>
          </a:xfrm>
          <a:prstGeom prst="line">
            <a:avLst/>
          </a:prstGeom>
          <a:ln w="38100">
            <a:solidFill>
              <a:srgbClr val="8DC8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CC10795-44DA-4885-9D7F-3EB63D29CA7A}"/>
              </a:ext>
            </a:extLst>
          </p:cNvPr>
          <p:cNvSpPr txBox="1"/>
          <p:nvPr/>
        </p:nvSpPr>
        <p:spPr>
          <a:xfrm>
            <a:off x="8930317" y="4497462"/>
            <a:ext cx="2945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© Николай Фролов</a:t>
            </a:r>
          </a:p>
          <a:p>
            <a:pPr algn="r"/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волонтёр культуры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224BF7-99FA-4F46-95E8-3AD625DE889C}"/>
              </a:ext>
            </a:extLst>
          </p:cNvPr>
          <p:cNvSpPr txBox="1"/>
          <p:nvPr/>
        </p:nvSpPr>
        <p:spPr>
          <a:xfrm>
            <a:off x="1112727" y="6212707"/>
            <a:ext cx="6413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Фотографии с группы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VK: vk.com/park_kors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F1AB38F-1B45-4B3B-8855-23DCCF22A726}"/>
              </a:ext>
            </a:extLst>
          </p:cNvPr>
          <p:cNvSpPr txBox="1"/>
          <p:nvPr/>
        </p:nvSpPr>
        <p:spPr>
          <a:xfrm>
            <a:off x="6181159" y="2258999"/>
            <a:ext cx="60701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" panose="020B0502040204020203" pitchFamily="34" charset="0"/>
              </a:rPr>
              <a:t>«У нас почти каждую неделю проводятся различные мероприятия. Не важно, </a:t>
            </a:r>
            <a:r>
              <a:rPr lang="ru-RU" sz="1600" dirty="0" smtClean="0">
                <a:latin typeface="Bahnschrift Light" panose="020B0502040204020203" pitchFamily="34" charset="0"/>
              </a:rPr>
              <a:t>масштабное </a:t>
            </a:r>
            <a:r>
              <a:rPr lang="ru-RU" sz="1600" dirty="0">
                <a:latin typeface="Bahnschrift Light" panose="020B0502040204020203" pitchFamily="34" charset="0"/>
              </a:rPr>
              <a:t>или маленькое – </a:t>
            </a:r>
            <a:r>
              <a:rPr lang="ru-RU" sz="1600" dirty="0" smtClean="0">
                <a:latin typeface="Bahnschrift Light" panose="020B0502040204020203" pitchFamily="34" charset="0"/>
              </a:rPr>
              <a:t>наша </a:t>
            </a:r>
            <a:r>
              <a:rPr lang="ru-RU" sz="1600" dirty="0">
                <a:latin typeface="Bahnschrift Light" panose="020B0502040204020203" pitchFamily="34" charset="0"/>
              </a:rPr>
              <a:t>волонтёрская команда активно содействует в их проведении, а некоторые и организовывают самостоятельно. В этом году при содействии </a:t>
            </a:r>
            <a:r>
              <a:rPr lang="ru-RU" sz="1600" dirty="0" smtClean="0">
                <a:latin typeface="Bahnschrift Light" panose="020B0502040204020203" pitchFamily="34" charset="0"/>
              </a:rPr>
              <a:t>волонтёров </a:t>
            </a:r>
            <a:r>
              <a:rPr lang="ru-RU" sz="1600" dirty="0">
                <a:latin typeface="Bahnschrift Light" panose="020B0502040204020203" pitchFamily="34" charset="0"/>
              </a:rPr>
              <a:t>запланировано провести не менее пятнадцати мероприятий от </a:t>
            </a:r>
            <a:r>
              <a:rPr lang="ru-RU" sz="1600" dirty="0" smtClean="0">
                <a:latin typeface="Bahnschrift Light" panose="020B0502040204020203" pitchFamily="34" charset="0"/>
              </a:rPr>
              <a:t>«Хранителей </a:t>
            </a:r>
            <a:r>
              <a:rPr lang="ru-RU" sz="1600" dirty="0">
                <a:latin typeface="Bahnschrift Light" panose="020B0502040204020203" pitchFamily="34" charset="0"/>
              </a:rPr>
              <a:t>парка.» 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3F04A3D6-5387-4F2F-A6C9-5CD3F149F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1590"/>
            <a:ext cx="5809674" cy="5293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Bahnschrift" panose="020B0502040204020203" pitchFamily="34" charset="0"/>
              </a:rPr>
              <a:t>Волонтёры культуры занимаются содействием в проведении и организации мероприятий на территории учреждения. За 2022 год добровольцами было оказано содействие </a:t>
            </a:r>
            <a:r>
              <a:rPr lang="ru-RU" sz="2000" dirty="0" smtClean="0">
                <a:latin typeface="Bahnschrift" panose="020B0502040204020203" pitchFamily="34" charset="0"/>
              </a:rPr>
              <a:t>во </a:t>
            </a:r>
            <a:r>
              <a:rPr lang="ru-RU" sz="2000" dirty="0">
                <a:latin typeface="Bahnschrift" panose="020B0502040204020203" pitchFamily="34" charset="0"/>
              </a:rPr>
              <a:t>всех мероприятиях за этот </a:t>
            </a:r>
            <a:r>
              <a:rPr lang="ru-RU" sz="2000" dirty="0" smtClean="0">
                <a:latin typeface="Bahnschrift" panose="020B0502040204020203" pitchFamily="34" charset="0"/>
              </a:rPr>
              <a:t>период.  </a:t>
            </a:r>
            <a:endParaRPr lang="ru-RU" sz="2000" dirty="0">
              <a:latin typeface="Bahnschrift" panose="020B0502040204020203" pitchFamily="34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4025A98-8411-4222-BDE3-6F1B3B6E1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92" y="2865120"/>
            <a:ext cx="4652434" cy="310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04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089FC9-53B1-4C7F-AB4E-D4A66D9D5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473823" cy="79785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Bahnschrift SemiCondensed" panose="020B0502040204020203" pitchFamily="34" charset="0"/>
              </a:rPr>
              <a:t>Эко-волонтёры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39A99178-9E89-4DFB-8244-22C2D1A59C3B}"/>
              </a:ext>
            </a:extLst>
          </p:cNvPr>
          <p:cNvCxnSpPr>
            <a:cxnSpLocks/>
          </p:cNvCxnSpPr>
          <p:nvPr/>
        </p:nvCxnSpPr>
        <p:spPr>
          <a:xfrm>
            <a:off x="106533" y="692458"/>
            <a:ext cx="3879541" cy="0"/>
          </a:xfrm>
          <a:prstGeom prst="line">
            <a:avLst/>
          </a:prstGeom>
          <a:ln w="38100">
            <a:solidFill>
              <a:srgbClr val="8DC8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224BF7-99FA-4F46-95E8-3AD625DE889C}"/>
              </a:ext>
            </a:extLst>
          </p:cNvPr>
          <p:cNvSpPr txBox="1"/>
          <p:nvPr/>
        </p:nvSpPr>
        <p:spPr>
          <a:xfrm>
            <a:off x="8861771" y="6264640"/>
            <a:ext cx="6413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Фотографии с группы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VK: vk.com/park_kors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3F04A3D6-5387-4F2F-A6C9-5CD3F149F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1590"/>
            <a:ext cx="5809674" cy="2439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Bahnschrift" panose="020B0502040204020203" pitchFamily="34" charset="0"/>
              </a:rPr>
              <a:t>Волонтёры, поддерживающие </a:t>
            </a:r>
            <a:r>
              <a:rPr lang="ru-RU" sz="2000" dirty="0" smtClean="0">
                <a:latin typeface="Bahnschrift" panose="020B0502040204020203" pitchFamily="34" charset="0"/>
              </a:rPr>
              <a:t>здоровую экологию парка </a:t>
            </a:r>
            <a:r>
              <a:rPr lang="ru-RU" sz="2000" dirty="0">
                <a:latin typeface="Bahnschrift" panose="020B0502040204020203" pitchFamily="34" charset="0"/>
              </a:rPr>
              <a:t>и других зон, принадлежащих учреждению. Добровольцы постоянно принимают участие в эко-акциях парка, ухаживают за деревьями, </a:t>
            </a:r>
            <a:r>
              <a:rPr lang="ru-RU" sz="2000" dirty="0" smtClean="0">
                <a:latin typeface="Bahnschrift" panose="020B0502040204020203" pitchFamily="34" charset="0"/>
              </a:rPr>
              <a:t>растениями. Наглядный </a:t>
            </a:r>
            <a:r>
              <a:rPr lang="ru-RU" sz="2000" dirty="0">
                <a:latin typeface="Bahnschrift" panose="020B0502040204020203" pitchFamily="34" charset="0"/>
              </a:rPr>
              <a:t>пример – уборка </a:t>
            </a:r>
            <a:r>
              <a:rPr lang="ru-RU" sz="2000" dirty="0" smtClean="0">
                <a:latin typeface="Bahnschrift" panose="020B0502040204020203" pitchFamily="34" charset="0"/>
              </a:rPr>
              <a:t>прибрежной зоны </a:t>
            </a:r>
            <a:r>
              <a:rPr lang="ru-RU" sz="2000" dirty="0">
                <a:latin typeface="Bahnschrift" panose="020B0502040204020203" pitchFamily="34" charset="0"/>
              </a:rPr>
              <a:t>озера </a:t>
            </a:r>
            <a:r>
              <a:rPr lang="ru-RU" sz="2000" dirty="0" err="1">
                <a:latin typeface="Bahnschrift" panose="020B0502040204020203" pitchFamily="34" charset="0"/>
              </a:rPr>
              <a:t>Тунайча</a:t>
            </a:r>
            <a:r>
              <a:rPr lang="ru-RU" sz="2000" dirty="0" smtClean="0">
                <a:latin typeface="Bahnschrift" panose="020B0502040204020203" pitchFamily="34" charset="0"/>
              </a:rPr>
              <a:t>, </a:t>
            </a:r>
            <a:r>
              <a:rPr lang="ru-RU" sz="2000" dirty="0">
                <a:latin typeface="Bahnschrift" panose="020B0502040204020203" pitchFamily="34" charset="0"/>
              </a:rPr>
              <a:t>мусора в </a:t>
            </a:r>
            <a:r>
              <a:rPr lang="ru-RU" sz="2000" dirty="0" smtClean="0">
                <a:latin typeface="Bahnschrift" panose="020B0502040204020203" pitchFamily="34" charset="0"/>
              </a:rPr>
              <a:t>парке</a:t>
            </a:r>
            <a:r>
              <a:rPr lang="ru-RU" sz="2000" dirty="0">
                <a:latin typeface="Bahnschrift" panose="020B0502040204020203" pitchFamily="34" charset="0"/>
              </a:rPr>
              <a:t>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3EF437D6-0D54-431F-8B30-E5A761DA9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53" y="292944"/>
            <a:ext cx="4037690" cy="269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8490C346-1470-490E-A0BD-57E32D7E1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515" y="3311371"/>
            <a:ext cx="4259783" cy="2840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4ACA661-BCEB-4372-B942-ACC9D97FD0E9}"/>
              </a:ext>
            </a:extLst>
          </p:cNvPr>
          <p:cNvSpPr txBox="1"/>
          <p:nvPr/>
        </p:nvSpPr>
        <p:spPr>
          <a:xfrm>
            <a:off x="106533" y="3664621"/>
            <a:ext cx="452581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" panose="020B0502040204020203" pitchFamily="34" charset="0"/>
              </a:rPr>
              <a:t>«Мне очень нравится заниматься </a:t>
            </a:r>
            <a:r>
              <a:rPr lang="ru-RU" sz="1600" dirty="0" err="1">
                <a:latin typeface="Bahnschrift Light" panose="020B0502040204020203" pitchFamily="34" charset="0"/>
              </a:rPr>
              <a:t>эковолонтерством</a:t>
            </a:r>
            <a:r>
              <a:rPr lang="ru-RU" sz="1600" dirty="0">
                <a:latin typeface="Bahnschrift Light" panose="020B0502040204020203" pitchFamily="34" charset="0"/>
              </a:rPr>
              <a:t>, потому что это очень актуально в нынешнее время. </a:t>
            </a:r>
            <a:r>
              <a:rPr lang="ru-RU" sz="1600" dirty="0" smtClean="0">
                <a:latin typeface="Bahnschrift Light" panose="020B0502040204020203" pitchFamily="34" charset="0"/>
              </a:rPr>
              <a:t>Тем </a:t>
            </a:r>
            <a:r>
              <a:rPr lang="ru-RU" sz="1600" dirty="0">
                <a:latin typeface="Bahnschrift Light" panose="020B0502040204020203" pitchFamily="34" charset="0"/>
              </a:rPr>
              <a:t>самым ты можешь своим примером подтолкнуть других людей заботиться о природе. Благодаря </a:t>
            </a:r>
            <a:r>
              <a:rPr lang="ru-RU" sz="1600" dirty="0" err="1">
                <a:latin typeface="Bahnschrift Light" panose="020B0502040204020203" pitchFamily="34" charset="0"/>
              </a:rPr>
              <a:t>эковолонтерству</a:t>
            </a:r>
            <a:r>
              <a:rPr lang="ru-RU" sz="1600" dirty="0">
                <a:latin typeface="Bahnschrift Light" panose="020B0502040204020203" pitchFamily="34" charset="0"/>
              </a:rPr>
              <a:t> я начала больше интересоваться экологией и нашла много знакомых»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CC10795-44DA-4885-9D7F-3EB63D29CA7A}"/>
              </a:ext>
            </a:extLst>
          </p:cNvPr>
          <p:cNvSpPr txBox="1"/>
          <p:nvPr/>
        </p:nvSpPr>
        <p:spPr>
          <a:xfrm>
            <a:off x="419680" y="5941474"/>
            <a:ext cx="2945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© Ковалева Елизавета,</a:t>
            </a:r>
          </a:p>
          <a:p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волонтёр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3601652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2023-01-10 18-20-13">
            <a:hlinkClick r:id="" action="ppaction://media"/>
            <a:extLst>
              <a:ext uri="{FF2B5EF4-FFF2-40B4-BE49-F238E27FC236}">
                <a16:creationId xmlns:a16="http://schemas.microsoft.com/office/drawing/2014/main" xmlns="" id="{992EA45C-7D4E-473C-B9B3-AF2083C3137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97" end="312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25931" y="2397126"/>
            <a:ext cx="7019990" cy="3948744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39A99178-9E89-4DFB-8244-22C2D1A59C3B}"/>
              </a:ext>
            </a:extLst>
          </p:cNvPr>
          <p:cNvCxnSpPr>
            <a:cxnSpLocks/>
          </p:cNvCxnSpPr>
          <p:nvPr/>
        </p:nvCxnSpPr>
        <p:spPr>
          <a:xfrm>
            <a:off x="123311" y="180730"/>
            <a:ext cx="3879541" cy="0"/>
          </a:xfrm>
          <a:prstGeom prst="line">
            <a:avLst/>
          </a:prstGeom>
          <a:ln w="38100">
            <a:solidFill>
              <a:srgbClr val="8DC8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224BF7-99FA-4F46-95E8-3AD625DE889C}"/>
              </a:ext>
            </a:extLst>
          </p:cNvPr>
          <p:cNvSpPr txBox="1"/>
          <p:nvPr/>
        </p:nvSpPr>
        <p:spPr>
          <a:xfrm>
            <a:off x="0" y="6538770"/>
            <a:ext cx="6413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Фотографии с группы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Bahnschrift Light SemiCondensed" panose="020B0502040204020203" pitchFamily="34" charset="0"/>
              </a:rPr>
              <a:t>VK: vk.com/park_kors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Bahnschrift Light SemiCondensed" panose="020B0502040204020203" pitchFamily="34" charset="0"/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3F04A3D6-5387-4F2F-A6C9-5CD3F149F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73631"/>
            <a:ext cx="5603846" cy="33648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Bahnschrift" panose="020B0502040204020203" pitchFamily="34" charset="0"/>
              </a:rPr>
              <a:t>Команда волонтёров </a:t>
            </a:r>
            <a:r>
              <a:rPr lang="ru-RU" sz="2000" dirty="0" smtClean="0">
                <a:latin typeface="Bahnschrift" panose="020B0502040204020203" pitchFamily="34" charset="0"/>
              </a:rPr>
              <a:t>парка </a:t>
            </a:r>
            <a:r>
              <a:rPr lang="ru-RU" sz="2000" dirty="0">
                <a:latin typeface="Bahnschrift" panose="020B0502040204020203" pitchFamily="34" charset="0"/>
              </a:rPr>
              <a:t>самая дружная, сплочённая, веселая, храбрая, сильная, креативная, умная и скромная команда нашего города! За этот </a:t>
            </a:r>
            <a:r>
              <a:rPr lang="ru-RU" sz="2000" dirty="0" smtClean="0">
                <a:latin typeface="Bahnschrift" panose="020B0502040204020203" pitchFamily="34" charset="0"/>
              </a:rPr>
              <a:t>год </a:t>
            </a:r>
            <a:r>
              <a:rPr lang="ru-RU" sz="2000" dirty="0">
                <a:latin typeface="Bahnschrift" panose="020B0502040204020203" pitchFamily="34" charset="0"/>
              </a:rPr>
              <a:t>ряды волонтёров пополнились 16 новыми </a:t>
            </a:r>
            <a:r>
              <a:rPr lang="ru-RU" sz="2000" dirty="0" smtClean="0">
                <a:latin typeface="Bahnschrift" panose="020B0502040204020203" pitchFamily="34" charset="0"/>
              </a:rPr>
              <a:t>ребятами, </a:t>
            </a:r>
            <a:r>
              <a:rPr lang="ru-RU" sz="2000" dirty="0">
                <a:latin typeface="Bahnschrift" panose="020B0502040204020203" pitchFamily="34" charset="0"/>
              </a:rPr>
              <a:t>а на платформе </a:t>
            </a:r>
            <a:r>
              <a:rPr lang="ru-RU" sz="2000" dirty="0" err="1">
                <a:latin typeface="Bahnschrift" panose="020B0502040204020203" pitchFamily="34" charset="0"/>
              </a:rPr>
              <a:t>Д</a:t>
            </a:r>
            <a:r>
              <a:rPr lang="ru-RU" sz="2000" dirty="0" err="1" smtClean="0">
                <a:latin typeface="Bahnschrift" panose="020B0502040204020203" pitchFamily="34" charset="0"/>
              </a:rPr>
              <a:t>обро.ру</a:t>
            </a:r>
            <a:r>
              <a:rPr lang="ru-RU" sz="2000" dirty="0" smtClean="0">
                <a:latin typeface="Bahnschrift" panose="020B0502040204020203" pitchFamily="34" charset="0"/>
              </a:rPr>
              <a:t> </a:t>
            </a:r>
            <a:r>
              <a:rPr lang="ru-RU" sz="2000" dirty="0">
                <a:latin typeface="Bahnschrift" panose="020B0502040204020203" pitchFamily="34" charset="0"/>
              </a:rPr>
              <a:t>было заведено </a:t>
            </a:r>
            <a:r>
              <a:rPr lang="ru-RU" sz="2000" dirty="0" smtClean="0">
                <a:latin typeface="Bahnschrift" panose="020B0502040204020203" pitchFamily="34" charset="0"/>
              </a:rPr>
              <a:t>18 мероприятий</a:t>
            </a:r>
            <a:r>
              <a:rPr lang="ru-RU" sz="2000" dirty="0">
                <a:latin typeface="Bahnschrift" panose="020B0502040204020203" pitchFamily="34" charset="0"/>
              </a:rPr>
              <a:t>. Также мы успешно сотрудничаем с «серебряными» волонтёрами, и с пенсионерами, которые также активно участвуют в волонтёрской деятельности парка.</a:t>
            </a:r>
          </a:p>
        </p:txBody>
      </p:sp>
    </p:spTree>
    <p:extLst>
      <p:ext uri="{BB962C8B-B14F-4D97-AF65-F5344CB8AC3E}">
        <p14:creationId xmlns:p14="http://schemas.microsoft.com/office/powerpoint/2010/main" val="291475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98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6297</TotalTime>
  <Words>658</Words>
  <Application>Microsoft Office PowerPoint</Application>
  <PresentationFormat>Широкоэкранный</PresentationFormat>
  <Paragraphs>38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Arial</vt:lpstr>
      <vt:lpstr>Bahnschrift</vt:lpstr>
      <vt:lpstr>Bahnschrift Light</vt:lpstr>
      <vt:lpstr>Bahnschrift Light SemiCondensed</vt:lpstr>
      <vt:lpstr>Bahnschrift SemiBold Condensed</vt:lpstr>
      <vt:lpstr>Bahnschrift SemiCondensed</vt:lpstr>
      <vt:lpstr>Calibri</vt:lpstr>
      <vt:lpstr>Calibri Light</vt:lpstr>
      <vt:lpstr>Тема Office</vt:lpstr>
      <vt:lpstr>Муниципальное автономное учреждение "Парк культуры и отдыха" Корсаковского городского округа Сахалинской области (МАУ "ПКиО")</vt:lpstr>
      <vt:lpstr>Презентация PowerPoint</vt:lpstr>
      <vt:lpstr>Презентация PowerPoint</vt:lpstr>
      <vt:lpstr>Медиаволонтёры</vt:lpstr>
      <vt:lpstr>Волонтёры культуры</vt:lpstr>
      <vt:lpstr>Эко-волонтёры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учреждение "Парк культуры и отдыха" Корсаковского городского округа Сахалинской области (МАУ "ПКиО")</dc:title>
  <dc:creator>volnasakh@outlook.com</dc:creator>
  <cp:lastModifiedBy>Дарья</cp:lastModifiedBy>
  <cp:revision>16</cp:revision>
  <dcterms:created xsi:type="dcterms:W3CDTF">2023-01-02T10:18:41Z</dcterms:created>
  <dcterms:modified xsi:type="dcterms:W3CDTF">2023-01-30T03:28:50Z</dcterms:modified>
</cp:coreProperties>
</file>