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780" r:id="rId1"/>
  </p:sldMasterIdLst>
  <p:notesMasterIdLst>
    <p:notesMasterId r:id="rId19"/>
  </p:notesMasterIdLst>
  <p:sldIdLst>
    <p:sldId id="354" r:id="rId2"/>
    <p:sldId id="433" r:id="rId3"/>
    <p:sldId id="315" r:id="rId4"/>
    <p:sldId id="339" r:id="rId5"/>
    <p:sldId id="434" r:id="rId6"/>
    <p:sldId id="341" r:id="rId7"/>
    <p:sldId id="343" r:id="rId8"/>
    <p:sldId id="345" r:id="rId9"/>
    <p:sldId id="477" r:id="rId10"/>
    <p:sldId id="425" r:id="rId11"/>
    <p:sldId id="478" r:id="rId12"/>
    <p:sldId id="452" r:id="rId13"/>
    <p:sldId id="480" r:id="rId14"/>
    <p:sldId id="481" r:id="rId15"/>
    <p:sldId id="482" r:id="rId16"/>
    <p:sldId id="483" r:id="rId17"/>
    <p:sldId id="45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27" autoAdjust="0"/>
  </p:normalViewPr>
  <p:slideViewPr>
    <p:cSldViewPr>
      <p:cViewPr varScale="1">
        <p:scale>
          <a:sx n="109" d="100"/>
          <a:sy n="109" d="100"/>
        </p:scale>
        <p:origin x="169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3681B-F057-4D6C-BE98-8CFF7E033D55}" type="datetimeFigureOut">
              <a:rPr lang="ru-RU" smtClean="0"/>
              <a:pPr/>
              <a:t>07.06.2024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B5550-FF09-47DE-ABB8-73E343FE93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428596" y="3714752"/>
            <a:ext cx="857256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endParaRPr lang="ru-RU" alt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12167" y="320591"/>
            <a:ext cx="80283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учреждение высшего образования 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Ханты-Мансийского автономного округа —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Югры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«ХАНТЫ-МАНСИЙСКАЯ ГОСУДАРСТВЕННАЯ МЕДИЦИНСКАЯ АКАДЕМИЯ» 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03670"/>
            <a:ext cx="972616" cy="97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 descr="_MG_92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2265" y="1367336"/>
            <a:ext cx="6976657" cy="385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4" name="Прямоугольник 23"/>
          <p:cNvSpPr/>
          <p:nvPr/>
        </p:nvSpPr>
        <p:spPr>
          <a:xfrm>
            <a:off x="428596" y="5222857"/>
            <a:ext cx="810384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endParaRPr lang="ru-RU" sz="1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ct val="0"/>
              </a:spcBef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Рязанова Елена Леонидовна, начальник отдела </a:t>
            </a:r>
          </a:p>
          <a:p>
            <a:pPr algn="r">
              <a:spcBef>
                <a:spcPct val="0"/>
              </a:spcBef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профессионального</a:t>
            </a:r>
          </a:p>
          <a:p>
            <a:pPr algn="r">
              <a:spcBef>
                <a:spcPct val="0"/>
              </a:spcBef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профориентации и </a:t>
            </a:r>
          </a:p>
          <a:p>
            <a:pPr algn="r">
              <a:spcBef>
                <a:spcPct val="0"/>
              </a:spcBef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содействия трудоустройству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624278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8376"/>
            <a:ext cx="930200" cy="92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28596" y="3714752"/>
            <a:ext cx="857256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endParaRPr lang="ru-RU" alt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857752" y="4572008"/>
            <a:ext cx="4286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245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15615" y="582560"/>
            <a:ext cx="779060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 СТУДЕНТОВ АКАДЕМИИ АКТИВНАЯ ВНЕУЧЕБНАЯ ЖИЗНЬ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460290"/>
            <a:ext cx="27822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ДОБРОВОЛЬЧЕСКАЯ        ДЕЯТЕЛЬНОСТЬ</a:t>
            </a: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26" y="998771"/>
            <a:ext cx="2924715" cy="219353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59632" y="40226"/>
            <a:ext cx="65527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4F81BD"/>
              </a:buClr>
              <a:buSzPct val="85000"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«ХАНТЫ-МАНСИЙСКАЯ ГОСУДАРСТВЕННАЯ МЕДИЦИНСКАЯ АКАДЕМИЯ»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58" y="3470651"/>
            <a:ext cx="3921835" cy="29413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3460806"/>
            <a:ext cx="4364355" cy="29095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03" y="989891"/>
            <a:ext cx="3249082" cy="216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78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8376"/>
            <a:ext cx="930200" cy="92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28596" y="3714752"/>
            <a:ext cx="857256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endParaRPr lang="ru-RU" alt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857752" y="4572008"/>
            <a:ext cx="4286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245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37704" y="623462"/>
            <a:ext cx="779060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деятельности: 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52" y="1317070"/>
            <a:ext cx="249646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Волонтерская помощь медицинским организациям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Санитарно-профилактическое просвещение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Здоровый образ жизни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Обучение первой помощи и сопровождение мероприятий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Популяризация донорства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для школьников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59632" y="40226"/>
            <a:ext cx="65527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4F81BD"/>
              </a:buClr>
              <a:buSzPct val="85000"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«ХАНТЫ-МАНСИЙСКАЯ ГОСУДАРСТВЕННАЯ МЕДИЦИНСКАЯ АКАДЕМИЯ»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1628800"/>
            <a:ext cx="5343695" cy="378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0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428596" y="3714752"/>
            <a:ext cx="857256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endParaRPr lang="ru-RU" alt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857752" y="4572008"/>
            <a:ext cx="4286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245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40226"/>
            <a:ext cx="65527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4F81BD"/>
              </a:buClr>
              <a:buSzPct val="85000"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«ХАНТЫ-МАНСИЙСКАЯ ГОСУДАРСТВЕННАЯ МЕДИЦИНСКАЯ АКАДЕМИЯ»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63955" y="406779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7" y="394052"/>
            <a:ext cx="930200" cy="92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17" y="541737"/>
            <a:ext cx="3317719" cy="24896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698" y="612437"/>
            <a:ext cx="3736357" cy="2907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250" y="3179039"/>
            <a:ext cx="3913971" cy="29446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5794" y="3729457"/>
            <a:ext cx="3926164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75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428596" y="3714752"/>
            <a:ext cx="857256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endParaRPr lang="ru-RU" alt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857752" y="4572008"/>
            <a:ext cx="4286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245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40226"/>
            <a:ext cx="65527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4F81BD"/>
              </a:buClr>
              <a:buSzPct val="85000"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«ХАНТЫ-МАНСИЙСКАЯ ГОСУДАРСТВЕННАЯ МЕДИЦИНСКАЯ АКАДЕМИЯ»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63955" y="406779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7" y="394052"/>
            <a:ext cx="930200" cy="92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02" y="655636"/>
            <a:ext cx="3523793" cy="26397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672220"/>
            <a:ext cx="3444539" cy="26154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552" y="3618393"/>
            <a:ext cx="2499577" cy="26458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431" y="3682776"/>
            <a:ext cx="2554445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22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428596" y="3714752"/>
            <a:ext cx="857256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endParaRPr lang="ru-RU" alt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857752" y="4572008"/>
            <a:ext cx="4286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245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40226"/>
            <a:ext cx="65527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4F81BD"/>
              </a:buClr>
              <a:buSzPct val="85000"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«ХАНТЫ-МАНСИЙСКАЯ ГОСУДАРСТВЕННАЯ МЕДИЦИНСКАЯ АКАДЕМИЯ»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63955" y="406779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7" y="394052"/>
            <a:ext cx="930200" cy="92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692696"/>
            <a:ext cx="3029975" cy="34262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347" y="2780928"/>
            <a:ext cx="3645724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11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428596" y="3714752"/>
            <a:ext cx="857256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endParaRPr lang="ru-RU" alt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857752" y="4572008"/>
            <a:ext cx="4286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245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40226"/>
            <a:ext cx="65527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4F81BD"/>
              </a:buClr>
              <a:buSzPct val="85000"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«ХАНТЫ-МАНСИЙСКАЯ ГОСУДАРСТВЕННАЯ МЕДИЦИНСКАЯ АКАДЕМИЯ»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63955" y="406779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7" y="394052"/>
            <a:ext cx="930200" cy="92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238" y="692567"/>
            <a:ext cx="2847079" cy="25666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689228"/>
            <a:ext cx="3987130" cy="25666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3476403"/>
            <a:ext cx="2487384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24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428596" y="3714752"/>
            <a:ext cx="857256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endParaRPr lang="ru-RU" alt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857752" y="4572008"/>
            <a:ext cx="4286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245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40226"/>
            <a:ext cx="65527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4F81BD"/>
              </a:buClr>
              <a:buSzPct val="85000"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«ХАНТЫ-МАНСИЙСКАЯ ГОСУДАРСТВЕННАЯ МЕДИЦИНСКАЯ АКАДЕМИЯ»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63955" y="406779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7" y="394052"/>
            <a:ext cx="930200" cy="92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762925"/>
            <a:ext cx="3158002" cy="32189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142" y="776111"/>
            <a:ext cx="2603218" cy="32189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1931" y="3511704"/>
            <a:ext cx="2408129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55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496944" cy="583264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ПОДРОБНАЯ ИНФОРМАЦИЯ НА САЙТЕ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https://hmgma.ru/Abitur/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628011, Россия, Тюменская область, Ханты-Мансийский автономный округ-Югра,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Ханты-Мансийск, ул. Мира, 40.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Тел.: 8-800-444-50-86.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pk@hmgma.ru</a:t>
            </a:r>
            <a:b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www.hmgma.ru   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/>
              <a:t/>
            </a:r>
            <a:br>
              <a:rPr lang="ru-RU" dirty="0"/>
            </a:b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3238"/>
            <a:ext cx="908720" cy="9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40226"/>
            <a:ext cx="65527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4F81BD"/>
              </a:buClr>
              <a:buSzPct val="85000"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«ХАНТЫ-МАНСИЙСКАЯ ГОСУДАРСТВЕННАЯ МЕДИЦИНСКАЯ АКАДЕМИЯ»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72EB4E-5A94-4184-A505-5D332B359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941168"/>
            <a:ext cx="1728192" cy="162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01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6" y="279252"/>
            <a:ext cx="875113" cy="87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27662"/>
            <a:ext cx="65527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4F81BD"/>
              </a:buClr>
              <a:buSzPct val="85000"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«ХАНТЫ-МАНСИЙСКАЯ ГОСУДАРСТВЕННАЯ МЕДИЦИНСКАЯ АКАДЕМИЯ»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34730" y="349311"/>
            <a:ext cx="792088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245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 - СТОЛИЦА ЮГРЫ!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149" y="862397"/>
            <a:ext cx="4276579" cy="253477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1580" y="987658"/>
            <a:ext cx="432592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Столица региона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считается одним из старейших, самых красивых и необычных городов Западной Сибири. </a:t>
            </a:r>
          </a:p>
          <a:p>
            <a:pPr algn="just"/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Расположившись на 7 холмах в 20 км от слияния двух великих сибирских рек – Оби и Иртыша, он обладает уникальным природным ландшафтом. </a:t>
            </a:r>
          </a:p>
          <a:p>
            <a:pPr algn="just"/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На протяжении последних лет город имеет 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самых высоких в России темпов роста населения.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жителей 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последние 15 лет увеличилось в 2 раза.</a:t>
            </a:r>
          </a:p>
          <a:p>
            <a:pPr algn="just"/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 окружной столице 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проживает свыше 100 000 человек.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трети населения – это студенчество и работающая молодежь.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возраст ханты-мансийцев около 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лет.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723" y="4069005"/>
            <a:ext cx="4252783" cy="24396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0659" y="3612102"/>
            <a:ext cx="4222069" cy="291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4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7" y="381481"/>
            <a:ext cx="930200" cy="92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27662"/>
            <a:ext cx="65527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4F81BD"/>
              </a:buClr>
              <a:buSzPct val="85000"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«ХАНТЫ-МАНСИЙСКАЯ ГОСУДАРСТВЕННАЯ МЕДИЦИНСКАЯ АКАДЕМИЯ»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28596" y="3714752"/>
            <a:ext cx="857256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endParaRPr lang="ru-RU" alt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619420"/>
            <a:ext cx="765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245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АКАДЕМИЯ ПРОШЛА ДЛИННЫЙ ПУТЬ СТАНОВЛЕНИЯ</a:t>
            </a:r>
          </a:p>
        </p:txBody>
      </p:sp>
      <p:pic>
        <p:nvPicPr>
          <p:cNvPr id="12" name="Picture 6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529" y="1423666"/>
            <a:ext cx="3215462" cy="2291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0" descr="Картинки по запросу академия хант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5212" y="1434994"/>
            <a:ext cx="3316010" cy="223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Содержимое 3" descr="Akkr_27.11.2014 [1]_Страница_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39255" y="1003967"/>
            <a:ext cx="1960693" cy="2772642"/>
          </a:xfrm>
          <a:prstGeom prst="rect">
            <a:avLst/>
          </a:prstGeom>
        </p:spPr>
      </p:pic>
      <p:pic>
        <p:nvPicPr>
          <p:cNvPr id="17" name="Рисунок 16" descr="Licen_13.05.2014(1) [1]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57505" y="3762384"/>
            <a:ext cx="2124192" cy="300384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49915" y="4476707"/>
            <a:ext cx="27860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ФЕЛЬДШЕРСКО-АКУШЕРСКОЙ ШКОЛЫ (1934 год)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775020" y="4476707"/>
            <a:ext cx="30003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СОВРЕМЕННОГО МЕДИЦИНСКОГО ВУЗА (2010 год)</a:t>
            </a:r>
          </a:p>
        </p:txBody>
      </p:sp>
    </p:spTree>
    <p:extLst>
      <p:ext uri="{BB962C8B-B14F-4D97-AF65-F5344CB8AC3E}">
        <p14:creationId xmlns:p14="http://schemas.microsoft.com/office/powerpoint/2010/main" val="624278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26567"/>
            <a:ext cx="930200" cy="92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691680" y="595213"/>
            <a:ext cx="65265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245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 ПРОГРАММЫ ВСЕХ УРОВНЕЙ ПРОФЕССИОНАЛЬНОГО ОБРАЗОВАНИЯ: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29058" y="1644167"/>
            <a:ext cx="52149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245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 ПРОФЕССИОНАЛЬНОГО ОБРАЗОВАНИЯ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endParaRPr lang="ru-RU" b="1" dirty="0">
              <a:solidFill>
                <a:srgbClr val="245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2571744"/>
            <a:ext cx="4500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245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ВЫСШЕГО ОБРАЗОВАНИЯ - СПЕЦИАЛИТЕТ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572000" y="3571876"/>
            <a:ext cx="4286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245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ВЫСШЕГО ОБРАЗОВАНИЯ – ПОДГОТОВКА КАДРОВ  ВЫСШЕЙ КВАЛИФИКАЦИИ </a:t>
            </a:r>
          </a:p>
          <a:p>
            <a:pPr lvl="0" algn="ctr"/>
            <a:r>
              <a:rPr lang="ru-RU" sz="1600" b="1" dirty="0">
                <a:solidFill>
                  <a:srgbClr val="245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(программы ординатуры и аспирантуры)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500562" y="5143512"/>
            <a:ext cx="421484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245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245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ДОПОЛНИТЕЛЬНОГО ОБРАЗОВАНИЯ</a:t>
            </a:r>
          </a:p>
        </p:txBody>
      </p:sp>
      <p:pic>
        <p:nvPicPr>
          <p:cNvPr id="21" name="Содержимое 3" descr="Akkr_27.11.2014 [1]_Страница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472" y="1484629"/>
            <a:ext cx="2186416" cy="30918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 descr="Licen_13.05.2014(1) [1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0888" y="3169096"/>
            <a:ext cx="2263027" cy="320017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115616" y="27662"/>
            <a:ext cx="65527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4F81BD"/>
              </a:buClr>
              <a:buSzPct val="85000"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«ХАНТЫ-МАНСИЙСКАЯ ГОСУДАРСТВЕННАЯ МЕДИЦИНСКАЯ АКАДЕМИЯ» </a:t>
            </a:r>
          </a:p>
        </p:txBody>
      </p:sp>
    </p:spTree>
    <p:extLst>
      <p:ext uri="{BB962C8B-B14F-4D97-AF65-F5344CB8AC3E}">
        <p14:creationId xmlns:p14="http://schemas.microsoft.com/office/powerpoint/2010/main" val="624278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99196"/>
            <a:ext cx="930200" cy="92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endParaRPr lang="ru-RU" b="1" dirty="0">
              <a:solidFill>
                <a:srgbClr val="245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15616" y="630704"/>
            <a:ext cx="7920880" cy="5404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  ОБРАЗОВАТЕЛЬНЫЕ ПРОГРАММЫ : 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689397"/>
              </p:ext>
            </p:extLst>
          </p:nvPr>
        </p:nvGraphicFramePr>
        <p:xfrm>
          <a:off x="323528" y="1412776"/>
          <a:ext cx="8496944" cy="50460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9235">
                  <a:extLst>
                    <a:ext uri="{9D8B030D-6E8A-4147-A177-3AD203B41FA5}">
                      <a16:colId xmlns:a16="http://schemas.microsoft.com/office/drawing/2014/main" val="2460513994"/>
                    </a:ext>
                  </a:extLst>
                </a:gridCol>
                <a:gridCol w="1137983">
                  <a:extLst>
                    <a:ext uri="{9D8B030D-6E8A-4147-A177-3AD203B41FA5}">
                      <a16:colId xmlns:a16="http://schemas.microsoft.com/office/drawing/2014/main" val="1323441880"/>
                    </a:ext>
                  </a:extLst>
                </a:gridCol>
                <a:gridCol w="1972504">
                  <a:extLst>
                    <a:ext uri="{9D8B030D-6E8A-4147-A177-3AD203B41FA5}">
                      <a16:colId xmlns:a16="http://schemas.microsoft.com/office/drawing/2014/main" val="2688090926"/>
                    </a:ext>
                  </a:extLst>
                </a:gridCol>
                <a:gridCol w="1896639">
                  <a:extLst>
                    <a:ext uri="{9D8B030D-6E8A-4147-A177-3AD203B41FA5}">
                      <a16:colId xmlns:a16="http://schemas.microsoft.com/office/drawing/2014/main" val="300549109"/>
                    </a:ext>
                  </a:extLst>
                </a:gridCol>
                <a:gridCol w="1803325">
                  <a:extLst>
                    <a:ext uri="{9D8B030D-6E8A-4147-A177-3AD203B41FA5}">
                      <a16:colId xmlns:a16="http://schemas.microsoft.com/office/drawing/2014/main" val="4219689230"/>
                    </a:ext>
                  </a:extLst>
                </a:gridCol>
                <a:gridCol w="1137258">
                  <a:extLst>
                    <a:ext uri="{9D8B030D-6E8A-4147-A177-3AD203B41FA5}">
                      <a16:colId xmlns:a16="http://schemas.microsoft.com/office/drawing/2014/main" val="2163728649"/>
                    </a:ext>
                  </a:extLst>
                </a:gridCol>
              </a:tblGrid>
              <a:tr h="54252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образовательной программы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(ступень) образовательной программы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Профессия, квалификация (степень, разряды), присваиваемая по завершении образования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Нормативный срок освоения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/>
                </a:tc>
                <a:extLst>
                  <a:ext uri="{0D108BD9-81ED-4DB2-BD59-A6C34878D82A}">
                    <a16:rowId xmlns:a16="http://schemas.microsoft.com/office/drawing/2014/main" val="4218158471"/>
                  </a:ext>
                </a:extLst>
              </a:tr>
              <a:tr h="6694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подготовки, специальности, профессии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3219547"/>
                  </a:ext>
                </a:extLst>
              </a:tr>
              <a:tr h="307622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профессиональное образование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899591"/>
                  </a:ext>
                </a:extLst>
              </a:tr>
              <a:tr h="813786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000"/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11781" marR="11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31.02.01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Лечебное дело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профессиональное образование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Фельдшер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 anchor="ctr"/>
                </a:tc>
                <a:extLst>
                  <a:ext uri="{0D108BD9-81ED-4DB2-BD59-A6C34878D82A}">
                    <a16:rowId xmlns:a16="http://schemas.microsoft.com/office/drawing/2014/main" val="3461086821"/>
                  </a:ext>
                </a:extLst>
              </a:tr>
              <a:tr h="813786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000"/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31.02.02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 anchor="ctr"/>
                </a:tc>
                <a:tc>
                  <a:txBody>
                    <a:bodyPr/>
                    <a:lstStyle/>
                    <a:p>
                      <a:pPr marR="161925" algn="ctr">
                        <a:spcAft>
                          <a:spcPts val="0"/>
                        </a:spcAft>
                        <a:tabLst>
                          <a:tab pos="1242060" algn="l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Акушерское дело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профессиональное образование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Акушерка/              Акушер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года 6 месяцев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 anchor="ctr"/>
                </a:tc>
                <a:extLst>
                  <a:ext uri="{0D108BD9-81ED-4DB2-BD59-A6C34878D82A}">
                    <a16:rowId xmlns:a16="http://schemas.microsoft.com/office/drawing/2014/main" val="3276605351"/>
                  </a:ext>
                </a:extLst>
              </a:tr>
              <a:tr h="813786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000"/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11781" marR="11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31.02.03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 anchor="ctr"/>
                </a:tc>
                <a:tc>
                  <a:txBody>
                    <a:bodyPr/>
                    <a:lstStyle/>
                    <a:p>
                      <a:pPr marR="7239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Лабораторная диагностика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профессиональное образование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Медицинский лабораторный техник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год 10 месяцев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 anchor="ctr"/>
                </a:tc>
                <a:extLst>
                  <a:ext uri="{0D108BD9-81ED-4DB2-BD59-A6C34878D82A}">
                    <a16:rowId xmlns:a16="http://schemas.microsoft.com/office/drawing/2014/main" val="1473770167"/>
                  </a:ext>
                </a:extLst>
              </a:tr>
              <a:tr h="108504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000"/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34.02.01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Сестринское дело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профессиональное образование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Медицинская сестра/ Медицинский брат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год 10 месяцев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 anchor="ctr"/>
                </a:tc>
                <a:extLst>
                  <a:ext uri="{0D108BD9-81ED-4DB2-BD59-A6C34878D82A}">
                    <a16:rowId xmlns:a16="http://schemas.microsoft.com/office/drawing/2014/main" val="988055787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59632" y="40226"/>
            <a:ext cx="65527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4F81BD"/>
              </a:buClr>
              <a:buSzPct val="85000"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«ХАНТЫ-МАНСИЙСКАЯ ГОСУДАРСТВЕННАЯ МЕДИЦИНСКАЯ АКАДЕМИЯ» </a:t>
            </a:r>
          </a:p>
        </p:txBody>
      </p:sp>
    </p:spTree>
    <p:extLst>
      <p:ext uri="{BB962C8B-B14F-4D97-AF65-F5344CB8AC3E}">
        <p14:creationId xmlns:p14="http://schemas.microsoft.com/office/powerpoint/2010/main" val="3588079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2" y="380160"/>
            <a:ext cx="930200" cy="92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28596" y="3714752"/>
            <a:ext cx="857256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endParaRPr lang="ru-RU" alt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0497" y="3908763"/>
            <a:ext cx="4286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245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047513" y="419598"/>
            <a:ext cx="7704856" cy="5760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  ОБРАЗОВАТЕЛЬНЫЕ ПРОГРАММЫ: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195807"/>
              </p:ext>
            </p:extLst>
          </p:nvPr>
        </p:nvGraphicFramePr>
        <p:xfrm>
          <a:off x="831489" y="859160"/>
          <a:ext cx="8136904" cy="201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6064">
                  <a:extLst>
                    <a:ext uri="{9D8B030D-6E8A-4147-A177-3AD203B41FA5}">
                      <a16:colId xmlns:a16="http://schemas.microsoft.com/office/drawing/2014/main" val="301464581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91798806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942773506"/>
                    </a:ext>
                  </a:extLst>
                </a:gridCol>
                <a:gridCol w="2621978">
                  <a:extLst>
                    <a:ext uri="{9D8B030D-6E8A-4147-A177-3AD203B41FA5}">
                      <a16:colId xmlns:a16="http://schemas.microsoft.com/office/drawing/2014/main" val="2987469219"/>
                    </a:ext>
                  </a:extLst>
                </a:gridCol>
                <a:gridCol w="1329513">
                  <a:extLst>
                    <a:ext uri="{9D8B030D-6E8A-4147-A177-3AD203B41FA5}">
                      <a16:colId xmlns:a16="http://schemas.microsoft.com/office/drawing/2014/main" val="464881728"/>
                    </a:ext>
                  </a:extLst>
                </a:gridCol>
                <a:gridCol w="1089069">
                  <a:extLst>
                    <a:ext uri="{9D8B030D-6E8A-4147-A177-3AD203B41FA5}">
                      <a16:colId xmlns:a16="http://schemas.microsoft.com/office/drawing/2014/main" val="1155676622"/>
                    </a:ext>
                  </a:extLst>
                </a:gridCol>
              </a:tblGrid>
              <a:tr h="44815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образовательной программы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(ступень) образовательной программы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Профессия, квалификация (степень, разряды), присваиваемая по завершении образования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Нормативный срок освоения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/>
                </a:tc>
                <a:extLst>
                  <a:ext uri="{0D108BD9-81ED-4DB2-BD59-A6C34878D82A}">
                    <a16:rowId xmlns:a16="http://schemas.microsoft.com/office/drawing/2014/main" val="3071808231"/>
                  </a:ext>
                </a:extLst>
              </a:tr>
              <a:tr h="7759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подготовки, специальности, профессии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449038"/>
                  </a:ext>
                </a:extLst>
              </a:tr>
              <a:tr h="220311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 образование – </a:t>
                      </a:r>
                      <a:r>
                        <a:rPr lang="ru-RU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специалитет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5428665"/>
                  </a:ext>
                </a:extLst>
              </a:tr>
              <a:tr h="44062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000"/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31.05.01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Лечебное дело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 образование –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специалитет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Врач-лечебник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лет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81" marR="11781" marT="0" marB="0" anchor="ctr"/>
                </a:tc>
                <a:extLst>
                  <a:ext uri="{0D108BD9-81ED-4DB2-BD59-A6C34878D82A}">
                    <a16:rowId xmlns:a16="http://schemas.microsoft.com/office/drawing/2014/main" val="2022246220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259632" y="40226"/>
            <a:ext cx="65527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4F81BD"/>
              </a:buClr>
              <a:buSzPct val="85000"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«ХАНТЫ-МАНСИЙСКАЯ ГОСУДАРСТВЕННАЯ МЕДИЦИНСКАЯ АКАДЕМИЯ»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2482" y="3338448"/>
            <a:ext cx="37535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Должность: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врач-терапевт участковый</a:t>
            </a:r>
          </a:p>
          <a:p>
            <a:pPr algn="just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Оказание первичной медико-санитарной помощи взрослому населению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амбулаторных условиях,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предусматривающих круглосуточного медицинского наблюдения и лечения.</a:t>
            </a:r>
          </a:p>
          <a:p>
            <a:pPr algn="just"/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941" y="3349840"/>
            <a:ext cx="3989226" cy="265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78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" y="351987"/>
            <a:ext cx="930200" cy="92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28596" y="3714752"/>
            <a:ext cx="857256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endParaRPr lang="ru-RU" alt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857752" y="4572008"/>
            <a:ext cx="4286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245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63521" y="470506"/>
            <a:ext cx="78569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ОБРАЗОВАТЕЛЬНОГО ПРОЦЕССА ОБЕСПЕЧЕНА СОВРЕМЕННЫМ ВЫСОКОТЕХНОЛОГИЧНЫМ ОБОРУДОВАНИЕМ</a:t>
            </a:r>
          </a:p>
        </p:txBody>
      </p:sp>
      <p:pic>
        <p:nvPicPr>
          <p:cNvPr id="13" name="Picture 2" descr="https://www.okbhmao.ru/upload/38/iblock/45c/45cfe9190474577d98f1e3ea5e99fb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9"/>
          <a:stretch/>
        </p:blipFill>
        <p:spPr bwMode="auto">
          <a:xfrm>
            <a:off x="395536" y="1254292"/>
            <a:ext cx="3405435" cy="247756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www.okbhmao.ru/upload/38/iblock/38b/38b9277a7164514a139def921c9ae6c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863"/>
          <a:stretch/>
        </p:blipFill>
        <p:spPr bwMode="auto">
          <a:xfrm>
            <a:off x="4535996" y="1270118"/>
            <a:ext cx="4176464" cy="250813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IMG_823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3" b="25523"/>
          <a:stretch/>
        </p:blipFill>
        <p:spPr>
          <a:xfrm>
            <a:off x="395536" y="3869313"/>
            <a:ext cx="3366690" cy="28470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2"/>
          <a:stretch/>
        </p:blipFill>
        <p:spPr>
          <a:xfrm>
            <a:off x="4572000" y="3869313"/>
            <a:ext cx="3969986" cy="28591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259632" y="40226"/>
            <a:ext cx="65527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4F81BD"/>
              </a:buClr>
              <a:buSzPct val="85000"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«ХАНТЫ-МАНСИЙСКАЯ ГОСУДАРСТВЕННАЯ МЕДИЦИНСКАЯ АКАДЕМИЯ» </a:t>
            </a:r>
          </a:p>
        </p:txBody>
      </p:sp>
    </p:spTree>
    <p:extLst>
      <p:ext uri="{BB962C8B-B14F-4D97-AF65-F5344CB8AC3E}">
        <p14:creationId xmlns:p14="http://schemas.microsoft.com/office/powerpoint/2010/main" val="624278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7" y="364803"/>
            <a:ext cx="930200" cy="92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28596" y="3714752"/>
            <a:ext cx="857256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endParaRPr lang="ru-RU" alt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857752" y="4572008"/>
            <a:ext cx="4286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245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3" r="12340" b="7013"/>
          <a:stretch/>
        </p:blipFill>
        <p:spPr>
          <a:xfrm>
            <a:off x="5064850" y="1299225"/>
            <a:ext cx="3096344" cy="277349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569" y="4204461"/>
            <a:ext cx="3311109" cy="245824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29" y="4075111"/>
            <a:ext cx="3910338" cy="261199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81" y="1405206"/>
            <a:ext cx="3887386" cy="25200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664094" y="443430"/>
            <a:ext cx="81015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ПРОЦЕСС ОСУЩЕСТВЛЯЕТСЯ </a:t>
            </a:r>
          </a:p>
          <a:p>
            <a:pPr lvl="0" algn="ctr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ПРИМЕНЕНИЕМ СИМУЛЯЦИОННЫХ ТЕХНОЛОГИЙ </a:t>
            </a:r>
          </a:p>
          <a:p>
            <a:pPr lvl="0" algn="ctr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СИМУЛЯЦИОННО – АККРЕДИТАЦИОННОМ ЦЕНТРЕ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59632" y="40226"/>
            <a:ext cx="65527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4F81BD"/>
              </a:buClr>
              <a:buSzPct val="85000"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«ХАНТЫ-МАНСИЙСКАЯ ГОСУДАРСТВЕННАЯ МЕДИЦИНСКАЯ АКАДЕМИЯ» </a:t>
            </a:r>
          </a:p>
        </p:txBody>
      </p:sp>
    </p:spTree>
    <p:extLst>
      <p:ext uri="{BB962C8B-B14F-4D97-AF65-F5344CB8AC3E}">
        <p14:creationId xmlns:p14="http://schemas.microsoft.com/office/powerpoint/2010/main" val="624278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8376"/>
            <a:ext cx="930200" cy="92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28596" y="3714752"/>
            <a:ext cx="857256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endParaRPr lang="ru-RU" alt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857752" y="4572008"/>
            <a:ext cx="4286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245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59632" y="40226"/>
            <a:ext cx="65527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4F81BD"/>
              </a:buClr>
              <a:buSzPct val="85000"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«ХАНТЫ-МАНСИЙСКАЯ ГОСУДАРСТВЕННАЯ МЕДИЦИНСКАЯ АКАДЕМИЯ»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396" y="846934"/>
            <a:ext cx="7278711" cy="545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496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6409</TotalTime>
  <Words>546</Words>
  <Application>Microsoft Office PowerPoint</Application>
  <PresentationFormat>Экран (4:3)</PresentationFormat>
  <Paragraphs>187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Wingdings</vt:lpstr>
      <vt:lpstr>Ясность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ПОДРОБНАЯ ИНФОРМАЦИЯ НА САЙТЕ https://hmgma.ru/Abitur/   628011, Россия, Тюменская область, Ханты-Мансийский автономный округ-Югра,  г. Ханты-Мансийск, ул. Мира, 40.  Тел.: 8-800-444-50-86.  E-mail: pk@hmgma.ru            www.hmgma.ru       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Бюджетное учреждение высшего образования Ханты-Мансийского автономного округа — Югры  ХАНТЫ-МАНСИЙСКАЯ ГОСУДАРСТВЕННАЯ МЕДИЦИНСКАЯ АКАДЕМИЯ</dc:title>
  <dc:creator>Вера</dc:creator>
  <cp:lastModifiedBy>Наталья Любякина</cp:lastModifiedBy>
  <cp:revision>518</cp:revision>
  <dcterms:created xsi:type="dcterms:W3CDTF">2019-11-25T16:12:06Z</dcterms:created>
  <dcterms:modified xsi:type="dcterms:W3CDTF">2024-06-07T11:35:52Z</dcterms:modified>
</cp:coreProperties>
</file>